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91" r:id="rId4"/>
    <p:sldId id="295" r:id="rId5"/>
    <p:sldId id="292" r:id="rId6"/>
    <p:sldId id="298" r:id="rId7"/>
    <p:sldId id="300" r:id="rId8"/>
    <p:sldId id="296" r:id="rId9"/>
    <p:sldId id="293" r:id="rId10"/>
    <p:sldId id="297" r:id="rId11"/>
    <p:sldId id="301" r:id="rId12"/>
    <p:sldId id="299" r:id="rId13"/>
    <p:sldId id="294" r:id="rId1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9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178A-3668-4BE8-8DF7-DB2F8153988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D3E00-E1F7-4BE2-B8D9-111A214CE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1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D7AF57-A9D8-4BE5-899E-C57C1F1D6AC2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0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A7176F1-D47D-4002-A028-D4673EA31DDB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10 principles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2B0A-A0C1-4244-B23B-E78F2D50BE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4F9F-A45D-406C-BC36-BF710899597E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3573-E3F5-4CB8-BE94-B07B5030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y-GB" sz="4000" b="1" dirty="0" smtClean="0"/>
              <a:t>The UN Global Compact</a:t>
            </a:r>
            <a:r>
              <a:rPr lang="cy-GB" sz="4000" b="1" dirty="0"/>
              <a:t/>
            </a:r>
            <a:br>
              <a:rPr lang="cy-GB" sz="4000" b="1" dirty="0"/>
            </a:br>
            <a:endParaRPr lang="en-US" sz="40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429000"/>
            <a:ext cx="8964488" cy="2112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စီးပြားေရးလုပ္ငန္းမ်ား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အေနျဖင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က်င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သ</a:t>
            </a:r>
            <a:r>
              <a:rPr lang="en-US" b="1" u="sng" dirty="0" err="1" smtClean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ံုး</a:t>
            </a:r>
            <a:r>
              <a:rPr lang="en-US" b="1" u="sng" dirty="0" smtClean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b="1" u="sng" dirty="0" err="1" smtClean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ိုက္နာသင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ေသ</a:t>
            </a:r>
            <a:r>
              <a:rPr lang="en-US" b="1" u="sng" dirty="0" err="1" smtClean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</a:t>
            </a:r>
            <a:r>
              <a:rPr lang="en-US" sz="3600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/>
            </a:r>
            <a:br>
              <a:rPr lang="en-US" sz="3600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</a:b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ကုလသမဂ</a:t>
            </a:r>
            <a:r>
              <a:rPr lang="my-MM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ၢ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ကမၻာလံုးဆိုင္ရာ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စီးပြားေရးက်င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့္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စဥ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(၁၀) </a:t>
            </a:r>
            <a:r>
              <a:rPr lang="en-US" b="1" u="sng" dirty="0" err="1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ခ်က</a:t>
            </a:r>
            <a: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br>
              <a:rPr lang="en-US" b="1" u="sng" dirty="0">
                <a:solidFill>
                  <a:schemeClr val="tx2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</a:br>
            <a:endParaRPr lang="cy-GB" b="1" dirty="0" smtClean="0">
              <a:solidFill>
                <a:schemeClr val="tx2"/>
              </a:solidFill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109"/>
            <a:ext cx="1871712" cy="183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mm.gew.co/sites/mm.gew.co/files/styles/profile_picture/public/user-images/mbe_logo_jpeg.jpg?itok=GNEBl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4924"/>
            <a:ext cx="1361994" cy="18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Environment </a:t>
            </a:r>
            <a:r>
              <a:rPr lang="en-US" b="1" dirty="0" smtClean="0"/>
              <a:t>Principles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87872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Environment </a:t>
            </a:r>
            <a:r>
              <a:rPr lang="en-US" b="1" dirty="0" smtClean="0"/>
              <a:t>Principles</a:t>
            </a:r>
            <a:br>
              <a:rPr lang="en-US" b="1" dirty="0" smtClean="0"/>
            </a:b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သဘာ၀ပတ္၀န္းက</a:t>
            </a:r>
            <a:r>
              <a:rPr lang="en-US" sz="3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်င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္ဆိုင္ရာ 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က်င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စဥ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္ (၃) 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ခ်က</a:t>
            </a:r>
            <a:r>
              <a:rPr lang="en-US" sz="3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492896"/>
            <a:ext cx="8424936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Georgia" pitchFamily="18" charset="0"/>
              </a:rPr>
              <a:t>9</a:t>
            </a:r>
            <a:r>
              <a:rPr lang="de-DE" sz="2800" b="1" dirty="0">
                <a:latin typeface="Georgia" pitchFamily="18" charset="0"/>
              </a:rPr>
              <a:t>: encourage the development and diffusion of environmentally friendly technologies</a:t>
            </a:r>
            <a:endParaRPr lang="en-US" sz="2800" b="1" dirty="0">
              <a:latin typeface="Georgia" pitchFamily="18" charset="0"/>
            </a:endParaRPr>
          </a:p>
          <a:p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(၉) သဘာ၀ပတ္၀န္းက်င္ကို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ထိန္းသိမ္းေစာင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့္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ေရွာက္ေသာ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နည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r>
              <a:rPr lang="en-US" sz="2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ပည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ာမ်ား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လုပ္ငန္း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လ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ုပ္ေဆာင္မႈပံုစံမ်ား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စနစ္မ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်ား</a:t>
            </a:r>
            <a:r>
              <a:rPr lang="en-US" sz="2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ီတြင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ကံဆ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၍ ျ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ပန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ပြားေအာင္လည္း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 ျ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ဖန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္႔ျ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ဖဴးၾကရမည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89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Environment </a:t>
            </a:r>
            <a:r>
              <a:rPr lang="en-US" b="1" dirty="0" smtClean="0"/>
              <a:t>Principles</a:t>
            </a:r>
            <a:endParaRPr lang="en-US" b="1" dirty="0"/>
          </a:p>
        </p:txBody>
      </p:sp>
      <p:pic>
        <p:nvPicPr>
          <p:cNvPr id="5" name="Picture 4" descr="https://2.bp.blogspot.com/-i8xGoUgXst4/WPB-AfkLPAI/AAAAAAACv3o/7fIMP7j6H2Y4naZhFw9kB3U0238DCa9VwCLcB/s1600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368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3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Ethics / Anti-Corruption </a:t>
            </a:r>
            <a:r>
              <a:rPr lang="en-US" b="1" dirty="0" smtClean="0"/>
              <a:t>Principle</a:t>
            </a:r>
            <a:br>
              <a:rPr lang="en-US" b="1" dirty="0" smtClean="0"/>
            </a:br>
            <a:r>
              <a:rPr lang="en-US" sz="4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အဂတိတရ</a:t>
            </a:r>
            <a:r>
              <a:rPr lang="en-US" sz="40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ားဆိုင</a:t>
            </a:r>
            <a:r>
              <a:rPr lang="en-US" sz="4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္ရာ</a:t>
            </a:r>
            <a:r>
              <a:rPr lang="en-US" sz="40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4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က်င</a:t>
            </a:r>
            <a:r>
              <a:rPr lang="en-US" sz="4000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4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စဥ</a:t>
            </a:r>
            <a:r>
              <a:rPr lang="en-US" sz="4000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4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(၁) </a:t>
            </a:r>
            <a:r>
              <a:rPr lang="en-US" sz="40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ခ်က</a:t>
            </a:r>
            <a:r>
              <a:rPr lang="en-US" sz="40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40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8110" y="1916832"/>
            <a:ext cx="8136904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atin typeface="Georgia" pitchFamily="18" charset="0"/>
              </a:rPr>
              <a:t>10</a:t>
            </a:r>
            <a:r>
              <a:rPr lang="de-DE" sz="3600" b="1" dirty="0">
                <a:latin typeface="Georgia" pitchFamily="18" charset="0"/>
              </a:rPr>
              <a:t>: Businesses should work against all forms of corruption, including extortion and bribery</a:t>
            </a:r>
            <a:r>
              <a:rPr lang="de-DE" sz="3600" b="1" dirty="0" smtClean="0">
                <a:latin typeface="Georgia" pitchFamily="18" charset="0"/>
              </a:rPr>
              <a:t>.</a:t>
            </a:r>
          </a:p>
          <a:p>
            <a:r>
              <a:rPr lang="de-DE" sz="3600" b="1" dirty="0" smtClean="0">
                <a:latin typeface="Georgia" pitchFamily="18" charset="0"/>
              </a:rPr>
              <a:t> </a:t>
            </a:r>
            <a:r>
              <a:rPr lang="de-DE" sz="3600" b="1" dirty="0">
                <a:latin typeface="Georgia" pitchFamily="18" charset="0"/>
              </a:rPr>
              <a:t> </a:t>
            </a:r>
            <a:endParaRPr lang="de-DE" sz="3600" b="1" dirty="0" smtClean="0">
              <a:latin typeface="Georgia" pitchFamily="18" charset="0"/>
            </a:endParaRPr>
          </a:p>
          <a:p>
            <a:r>
              <a:rPr lang="en-US" sz="3600" dirty="0"/>
              <a:t>(၁၀) 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လာဘ္ေပးလာဘ္ယူျခင</a:t>
            </a:r>
            <a:r>
              <a:rPr lang="en-US" sz="3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္းအပ</a:t>
            </a:r>
            <a:r>
              <a:rPr lang="en-US" sz="3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ါ အ၀င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3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အဂတိ </a:t>
            </a:r>
            <a:r>
              <a:rPr lang="en-US" sz="3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တရ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ားပ်က္ယြင္းေစေသာ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ကိစၥမ်ား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ျပဳလ</a:t>
            </a:r>
            <a:r>
              <a:rPr lang="en-US" sz="3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ုပ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36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သင</a:t>
            </a:r>
            <a:r>
              <a:rPr lang="en-US" sz="3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ၾ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ကပ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ါ။</a:t>
            </a:r>
            <a:endParaRPr lang="en-US" sz="36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044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b="1" smtClean="0"/>
              <a:t>UN Global Compact</a:t>
            </a:r>
            <a:endParaRPr lang="en-US" b="1" smtClean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161564" y="1725185"/>
            <a:ext cx="5176417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y-GB" sz="4800" b="1" dirty="0"/>
              <a:t>HUMAN RIGHTS</a:t>
            </a:r>
            <a:endParaRPr lang="en-US" sz="4800" b="1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54674" y="3069400"/>
            <a:ext cx="2757486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y-GB" sz="4800" b="1" dirty="0"/>
              <a:t>LABOUR</a:t>
            </a:r>
            <a:endParaRPr lang="en-US" sz="4800" b="1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500032" y="4293095"/>
            <a:ext cx="453201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y-GB" sz="4400" b="1" dirty="0"/>
              <a:t>ENVIRONMENT</a:t>
            </a:r>
            <a:endParaRPr lang="en-US" sz="4400" b="1" dirty="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037589" y="5709286"/>
            <a:ext cx="5894562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indent="0"/>
            <a:r>
              <a:rPr lang="cy-GB" sz="3600" b="1" dirty="0" smtClean="0"/>
              <a:t>ETHICS/ </a:t>
            </a:r>
            <a:r>
              <a:rPr lang="en-GB" altLang="en-US" sz="3600" b="1" dirty="0" smtClean="0"/>
              <a:t>Anti-corruption</a:t>
            </a:r>
            <a:endParaRPr lang="en-GB" altLang="en-US" sz="3600" b="1" dirty="0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418666" y="1484784"/>
            <a:ext cx="6897750" cy="1319180"/>
          </a:xfrm>
          <a:prstGeom prst="ellipse">
            <a:avLst/>
          </a:prstGeom>
          <a:gradFill rotWithShape="1">
            <a:gsLst>
              <a:gs pos="0">
                <a:srgbClr val="FF00FF">
                  <a:alpha val="0"/>
                </a:srgbClr>
              </a:gs>
              <a:gs pos="100000">
                <a:srgbClr val="760076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483768" y="2891861"/>
            <a:ext cx="4320480" cy="1113202"/>
          </a:xfrm>
          <a:prstGeom prst="ellipse">
            <a:avLst/>
          </a:prstGeom>
          <a:gradFill rotWithShape="1">
            <a:gsLst>
              <a:gs pos="0">
                <a:srgbClr val="FF00FF">
                  <a:alpha val="0"/>
                </a:srgbClr>
              </a:gs>
              <a:gs pos="100000">
                <a:srgbClr val="760076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051720" y="4071854"/>
            <a:ext cx="5904656" cy="1229353"/>
          </a:xfrm>
          <a:prstGeom prst="ellipse">
            <a:avLst/>
          </a:prstGeom>
          <a:gradFill rotWithShape="1">
            <a:gsLst>
              <a:gs pos="0">
                <a:srgbClr val="FF00FF">
                  <a:alpha val="0"/>
                </a:srgbClr>
              </a:gs>
              <a:gs pos="100000">
                <a:srgbClr val="760076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195133" y="5475850"/>
            <a:ext cx="7344816" cy="1113202"/>
          </a:xfrm>
          <a:prstGeom prst="ellipse">
            <a:avLst/>
          </a:prstGeom>
          <a:gradFill rotWithShape="1">
            <a:gsLst>
              <a:gs pos="0">
                <a:srgbClr val="FF00FF">
                  <a:alpha val="0"/>
                </a:srgbClr>
              </a:gs>
              <a:gs pos="100000">
                <a:srgbClr val="760076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  <p:bldP spid="28682" grpId="0" animBg="1"/>
      <p:bldP spid="28684" grpId="0" animBg="1"/>
      <p:bldP spid="28685" grpId="0" animBg="1"/>
      <p:bldP spid="2868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Human Rights </a:t>
            </a:r>
            <a:r>
              <a:rPr lang="en-US" b="1" dirty="0" smtClean="0"/>
              <a:t>Principles</a:t>
            </a:r>
            <a:br>
              <a:rPr lang="en-US" b="1" dirty="0" smtClean="0"/>
            </a:br>
            <a:r>
              <a:rPr lang="en-US" u="sng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လူ႔အခြင</a:t>
            </a:r>
            <a:r>
              <a:rPr lang="en-US" u="sng" dirty="0">
                <a:latin typeface="Zawgyi-One" panose="020B0604030504040204" pitchFamily="34" charset="0"/>
                <a:cs typeface="Zawgyi-One" panose="020B0604030504040204" pitchFamily="34" charset="0"/>
              </a:rPr>
              <a:t>့္</a:t>
            </a:r>
            <a:r>
              <a:rPr lang="en-US" u="sng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အေရးဆိုင္ရာ</a:t>
            </a:r>
            <a:r>
              <a:rPr lang="en-US" u="sng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u="sng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က်င</a:t>
            </a:r>
            <a:r>
              <a:rPr lang="en-US" u="sng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u="sng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စဥ</a:t>
            </a:r>
            <a:r>
              <a:rPr lang="en-US" u="sng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u="sng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(၂) </a:t>
            </a:r>
            <a:r>
              <a:rPr lang="en-US" u="sng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ခ်က</a:t>
            </a:r>
            <a:r>
              <a:rPr lang="en-US" u="sng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3548" y="1916832"/>
            <a:ext cx="813690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Georgia" pitchFamily="18" charset="0"/>
              </a:rPr>
              <a:t>1</a:t>
            </a:r>
            <a:r>
              <a:rPr lang="de-DE" sz="2400" b="1" dirty="0">
                <a:latin typeface="Georgia" pitchFamily="18" charset="0"/>
              </a:rPr>
              <a:t>: Businesses should support and respect the protection of internationally proclaimed </a:t>
            </a:r>
            <a:r>
              <a:rPr lang="de-DE" sz="2400" b="1" dirty="0" smtClean="0">
                <a:latin typeface="Georgia" pitchFamily="18" charset="0"/>
              </a:rPr>
              <a:t>human rights</a:t>
            </a:r>
            <a:endParaRPr lang="de-DE" sz="2400" b="1" dirty="0">
              <a:latin typeface="Georgia" pitchFamily="18" charset="0"/>
            </a:endParaRPr>
          </a:p>
          <a:p>
            <a:endParaRPr lang="de-DE" sz="2400" b="1" dirty="0">
              <a:latin typeface="Georgia" pitchFamily="18" charset="0"/>
            </a:endParaRPr>
          </a:p>
          <a:p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(၁) ႏ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ိုင္ငံတကာသေဘာတူညီလက္ခံထားၾကေသာ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လူ႕အခြင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အေရး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သတ္မွတ္ခ်က္မ</a:t>
            </a:r>
            <a:r>
              <a:rPr lang="en-US" sz="2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်ားကို</a:t>
            </a:r>
            <a:r>
              <a:rPr lang="en-US" sz="2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ေလ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းစားလုိက္နာသင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့္ၾ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ကသည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  <a:endParaRPr lang="de-DE" sz="2400" b="1" dirty="0" smtClean="0">
              <a:latin typeface="Georgia" pitchFamily="18" charset="0"/>
            </a:endParaRPr>
          </a:p>
          <a:p>
            <a:endParaRPr lang="de-DE" sz="2400" b="1" dirty="0">
              <a:latin typeface="Georgia" pitchFamily="18" charset="0"/>
            </a:endParaRPr>
          </a:p>
          <a:p>
            <a:r>
              <a:rPr lang="de-DE" sz="2400" b="1" dirty="0" smtClean="0">
                <a:latin typeface="Georgia" pitchFamily="18" charset="0"/>
              </a:rPr>
              <a:t>2</a:t>
            </a:r>
            <a:r>
              <a:rPr lang="de-DE" sz="2400" b="1" dirty="0">
                <a:latin typeface="Georgia" pitchFamily="18" charset="0"/>
              </a:rPr>
              <a:t>: make sure that they are not complicit in human rights abuses. </a:t>
            </a:r>
            <a:endParaRPr lang="de-DE" sz="2400" b="1" dirty="0" smtClean="0">
              <a:latin typeface="Georgia" pitchFamily="18" charset="0"/>
            </a:endParaRPr>
          </a:p>
          <a:p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(၂) 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မိမိတို့လုပ္ငန္းမ်ားတြင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လူ႔အခြင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့္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အေရးခ်ိဳးေဖာက္မႈမ်ား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4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မျဖစ္ေစေအာင္စီမံေဆာင္ရြက</a:t>
            </a:r>
            <a:r>
              <a:rPr lang="en-US" sz="24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US" sz="24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ကရမည</a:t>
            </a:r>
            <a:r>
              <a:rPr lang="en-US" sz="2400" dirty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9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Human Rights </a:t>
            </a:r>
            <a:r>
              <a:rPr lang="en-US" b="1" dirty="0" smtClean="0"/>
              <a:t>Principles</a:t>
            </a:r>
            <a:endParaRPr lang="en-US" b="1" dirty="0"/>
          </a:p>
        </p:txBody>
      </p:sp>
      <p:pic>
        <p:nvPicPr>
          <p:cNvPr id="2050" name="Picture 2" descr="Image result for လူ့အခြင့္အေရ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929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Labour </a:t>
            </a:r>
            <a:r>
              <a:rPr lang="de-DE" sz="4000" b="1" dirty="0" smtClean="0"/>
              <a:t>Standards </a:t>
            </a:r>
            <a:r>
              <a:rPr lang="en-US" sz="4000" b="1" dirty="0" smtClean="0"/>
              <a:t>Principles</a:t>
            </a:r>
            <a:br>
              <a:rPr lang="en-US" sz="4000" b="1" dirty="0" smtClean="0"/>
            </a:b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အလုပ္သမား၀န္ထမ္းမ်ားဆိုင္ရာ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က်င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့္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စဥ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3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(၄)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ခ်က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4000" dirty="0">
                <a:latin typeface="Zawgyi-One" panose="020B0604030504040204" pitchFamily="34" charset="0"/>
                <a:cs typeface="Zawgyi-One" panose="020B0604030504040204" pitchFamily="34" charset="0"/>
              </a:rPr>
              <a:t/>
            </a:r>
            <a:br>
              <a:rPr lang="en-US" sz="4000" dirty="0">
                <a:latin typeface="Zawgyi-One" panose="020B0604030504040204" pitchFamily="34" charset="0"/>
                <a:cs typeface="Zawgyi-One" panose="020B0604030504040204" pitchFamily="34" charset="0"/>
              </a:rPr>
            </a:b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9896" y="1556792"/>
            <a:ext cx="8270576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Georgia" pitchFamily="18" charset="0"/>
              </a:rPr>
              <a:t>3</a:t>
            </a:r>
            <a:r>
              <a:rPr lang="de-DE" sz="2800" b="1" dirty="0">
                <a:latin typeface="Georgia" pitchFamily="18" charset="0"/>
              </a:rPr>
              <a:t>: Businesses should uphold the freedom of association and the effective recognition of the </a:t>
            </a:r>
            <a:r>
              <a:rPr lang="de-DE" sz="2800" b="1" dirty="0" smtClean="0">
                <a:latin typeface="Georgia" pitchFamily="18" charset="0"/>
              </a:rPr>
              <a:t>right </a:t>
            </a:r>
            <a:r>
              <a:rPr lang="de-DE" sz="2800" b="1" dirty="0">
                <a:latin typeface="Georgia" pitchFamily="18" charset="0"/>
              </a:rPr>
              <a:t>to collective </a:t>
            </a:r>
            <a:r>
              <a:rPr lang="de-DE" sz="2800" b="1" dirty="0" smtClean="0">
                <a:latin typeface="Georgia" pitchFamily="18" charset="0"/>
              </a:rPr>
              <a:t>bargaining</a:t>
            </a:r>
            <a:endParaRPr lang="de-DE" sz="2800" b="1" dirty="0">
              <a:latin typeface="Georgia" pitchFamily="18" charset="0"/>
            </a:endParaRPr>
          </a:p>
          <a:p>
            <a:pPr algn="just"/>
            <a:r>
              <a:rPr lang="en-US" sz="2800" dirty="0"/>
              <a:t>(၃) ၀န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္ထမ္းမ်ား၊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အလုပ္သမားမ်ား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ေပါင္းစု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၍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သမဂၢဖြဲ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႕ျ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သူတ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ို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႔၏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ရပိုင္ခြင</a:t>
            </a:r>
            <a:r>
              <a:rPr lang="en-US" sz="2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မ်ား</a:t>
            </a:r>
            <a:r>
              <a:rPr lang="en-US" sz="2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ုေပါင္းေတာင္းဆိုျခင္းမ်ားကို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လြတ္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လပ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္စြာ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 ျ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ပဳလုပ</a:t>
            </a:r>
            <a:r>
              <a:rPr lang="en-US" sz="2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္ႏ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ိုင</a:t>
            </a:r>
            <a:r>
              <a:rPr lang="en-US" sz="2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ရးခြင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့္ျပဳ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ေပးရမည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  <a:endParaRPr lang="en-US" sz="2800" dirty="0"/>
          </a:p>
          <a:p>
            <a:endParaRPr lang="de-DE" sz="2800" b="1" dirty="0">
              <a:latin typeface="Georgia" pitchFamily="18" charset="0"/>
            </a:endParaRPr>
          </a:p>
          <a:p>
            <a:r>
              <a:rPr lang="de-DE" sz="2800" b="1" dirty="0" smtClean="0">
                <a:latin typeface="Georgia" pitchFamily="18" charset="0"/>
              </a:rPr>
              <a:t>4</a:t>
            </a:r>
            <a:r>
              <a:rPr lang="de-DE" sz="2800" b="1" dirty="0">
                <a:latin typeface="Georgia" pitchFamily="18" charset="0"/>
              </a:rPr>
              <a:t>: the elimination of all forms of forced and compulsory </a:t>
            </a:r>
            <a:r>
              <a:rPr lang="de-DE" sz="2800" b="1" dirty="0" smtClean="0">
                <a:latin typeface="Georgia" pitchFamily="18" charset="0"/>
              </a:rPr>
              <a:t>labour</a:t>
            </a:r>
            <a:endParaRPr lang="de-DE" sz="2800" b="1" dirty="0">
              <a:latin typeface="Georgia" pitchFamily="18" charset="0"/>
            </a:endParaRPr>
          </a:p>
          <a:p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(၄)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အတင္းအက်ပ္အဓမ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ၼ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အလုပ္ေစခိုင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ခင္း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မျပဳလုပ္သင</a:t>
            </a:r>
            <a:r>
              <a:rPr lang="en-US" sz="2800" dirty="0">
                <a:latin typeface="Zawgyi-One" panose="020B0604030504040204" pitchFamily="34" charset="0"/>
                <a:cs typeface="Zawgyi-One" panose="020B0604030504040204" pitchFamily="34" charset="0"/>
              </a:rPr>
              <a:t>့္ပါ</a:t>
            </a:r>
            <a:r>
              <a:rPr lang="en-US" sz="2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9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/>
              <a:t>Labour </a:t>
            </a:r>
            <a:r>
              <a:rPr lang="de-DE" sz="4000" b="1" dirty="0" smtClean="0"/>
              <a:t>Standards </a:t>
            </a:r>
            <a:r>
              <a:rPr lang="en-US" sz="4000" b="1" dirty="0" smtClean="0"/>
              <a:t>Principles</a:t>
            </a:r>
            <a:endParaRPr lang="en-US" sz="4000" b="1" dirty="0"/>
          </a:p>
        </p:txBody>
      </p:sp>
      <p:pic>
        <p:nvPicPr>
          <p:cNvPr id="3074" name="Picture 2" descr="http://4.bp.blogspot.com/-NhU0b-RsVxA/T6u3hWldOOI/AAAAAAAAXVc/3IOyuiM4ba0/s400/DSC03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0268"/>
            <a:ext cx="4464496" cy="25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18070"/>
            <a:ext cx="4681364" cy="263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9" y="4460574"/>
            <a:ext cx="3464441" cy="195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3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Labour </a:t>
            </a:r>
            <a:r>
              <a:rPr lang="de-DE" sz="4000" b="1" dirty="0" smtClean="0"/>
              <a:t>Standards </a:t>
            </a:r>
            <a:r>
              <a:rPr lang="en-US" sz="4000" b="1" dirty="0" smtClean="0"/>
              <a:t>Principles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8136904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Georgia" pitchFamily="18" charset="0"/>
              </a:rPr>
              <a:t>5</a:t>
            </a:r>
            <a:r>
              <a:rPr lang="de-DE" sz="3200" b="1" dirty="0">
                <a:latin typeface="Georgia" pitchFamily="18" charset="0"/>
              </a:rPr>
              <a:t>: the effective abolition of child </a:t>
            </a:r>
            <a:r>
              <a:rPr lang="de-DE" sz="3200" b="1" dirty="0" smtClean="0">
                <a:latin typeface="Georgia" pitchFamily="18" charset="0"/>
              </a:rPr>
              <a:t>labour</a:t>
            </a:r>
            <a:endParaRPr lang="de-DE" sz="3200" b="1" dirty="0">
              <a:latin typeface="Georgia" pitchFamily="18" charset="0"/>
            </a:endParaRPr>
          </a:p>
          <a:p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(၅)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အရြယ္မေရာက္ေသးေသာ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ကေလ</a:t>
            </a:r>
            <a:r>
              <a:rPr lang="en-US" sz="3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း</a:t>
            </a:r>
            <a:r>
              <a:rPr lang="en-US" sz="3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သ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ူငယ္မ</a:t>
            </a:r>
            <a:r>
              <a:rPr lang="en-US" sz="32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်ားက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ို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အလုပ္မခိုင္းသင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့္ပ</a:t>
            </a:r>
            <a:r>
              <a:rPr lang="en-US" sz="3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ါ</a:t>
            </a:r>
          </a:p>
          <a:p>
            <a:endParaRPr lang="de-DE" sz="3200" b="1" dirty="0">
              <a:latin typeface="Georgia" pitchFamily="18" charset="0"/>
            </a:endParaRPr>
          </a:p>
          <a:p>
            <a:r>
              <a:rPr lang="de-DE" sz="3200" b="1" dirty="0" smtClean="0">
                <a:latin typeface="Georgia" pitchFamily="18" charset="0"/>
              </a:rPr>
              <a:t>6</a:t>
            </a:r>
            <a:r>
              <a:rPr lang="de-DE" sz="3200" b="1" dirty="0">
                <a:latin typeface="Georgia" pitchFamily="18" charset="0"/>
              </a:rPr>
              <a:t>: the elimination of discrimination in respect of employment and </a:t>
            </a:r>
            <a:r>
              <a:rPr lang="de-DE" sz="3200" b="1" dirty="0" smtClean="0">
                <a:latin typeface="Georgia" pitchFamily="18" charset="0"/>
              </a:rPr>
              <a:t>occupation</a:t>
            </a:r>
            <a:endParaRPr lang="de-DE" sz="3200" b="1" dirty="0">
              <a:latin typeface="Georgia" pitchFamily="18" charset="0"/>
            </a:endParaRPr>
          </a:p>
          <a:p>
            <a:r>
              <a:rPr lang="en-US" sz="3200" dirty="0"/>
              <a:t>(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၆)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လုပ္ငန္းခြင္အတြင္းခြဲျခား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ဆက္ဆံျခင္း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မရွိသင</a:t>
            </a:r>
            <a:r>
              <a:rPr lang="en-US" sz="3200" dirty="0">
                <a:latin typeface="Zawgyi-One" panose="020B0604030504040204" pitchFamily="34" charset="0"/>
                <a:cs typeface="Zawgyi-One" panose="020B0604030504040204" pitchFamily="34" charset="0"/>
              </a:rPr>
              <a:t>့္ပါ</a:t>
            </a:r>
            <a:r>
              <a:rPr lang="en-US" sz="32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26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/>
              <a:t>Labour </a:t>
            </a:r>
            <a:r>
              <a:rPr lang="de-DE" sz="4000" b="1" dirty="0" smtClean="0"/>
              <a:t>Standards </a:t>
            </a:r>
            <a:r>
              <a:rPr lang="en-US" sz="4000" b="1" dirty="0" smtClean="0"/>
              <a:t>Principles</a:t>
            </a:r>
            <a:endParaRPr lang="en-US" sz="4000" b="1" dirty="0"/>
          </a:p>
        </p:txBody>
      </p:sp>
      <p:pic>
        <p:nvPicPr>
          <p:cNvPr id="1026" name="Picture 2" descr="http://1.bp.blogspot.com/-H0sAW4SeAJo/VT3sIUE8MRI/AAAAAAAAe1U/3tz1_F0Bh6w/s1600/mwd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3501008"/>
            <a:ext cx="4348016" cy="295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5820"/>
            <a:ext cx="4392488" cy="299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9" y="975686"/>
            <a:ext cx="4176464" cy="235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72" y="1100380"/>
            <a:ext cx="3589023" cy="21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Environment </a:t>
            </a:r>
            <a:r>
              <a:rPr lang="en-US" b="1" dirty="0" smtClean="0"/>
              <a:t>Principles</a:t>
            </a:r>
            <a:br>
              <a:rPr lang="en-US" b="1" dirty="0" smtClean="0"/>
            </a:b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သဘာ၀ပတ္၀န္းက</a:t>
            </a:r>
            <a:r>
              <a:rPr lang="en-US" sz="3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်င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္ဆိုင္ရာ 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က်င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စဥ</a:t>
            </a:r>
            <a:r>
              <a:rPr lang="en-US" sz="3600" dirty="0">
                <a:latin typeface="Zawgyi-One" panose="020B0604030504040204" pitchFamily="34" charset="0"/>
                <a:cs typeface="Zawgyi-One" panose="020B0604030504040204" pitchFamily="34" charset="0"/>
              </a:rPr>
              <a:t>္ (၃) </a:t>
            </a:r>
            <a:r>
              <a:rPr lang="en-US" sz="3600" dirty="0" err="1">
                <a:latin typeface="Zawgyi-One" panose="020B0604030504040204" pitchFamily="34" charset="0"/>
                <a:cs typeface="Zawgyi-One" panose="020B0604030504040204" pitchFamily="34" charset="0"/>
              </a:rPr>
              <a:t>ခ်က</a:t>
            </a:r>
            <a:r>
              <a:rPr lang="en-US" sz="36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9876" y="1412776"/>
            <a:ext cx="8424936" cy="569386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FF00"/>
                </a:solidFill>
                <a:latin typeface="Georgia" pitchFamily="18" charset="0"/>
              </a:rPr>
              <a:t>7</a:t>
            </a:r>
            <a:r>
              <a:rPr lang="de-DE" sz="2800" b="1" dirty="0">
                <a:solidFill>
                  <a:srgbClr val="FFFF00"/>
                </a:solidFill>
                <a:latin typeface="Georgia" pitchFamily="18" charset="0"/>
              </a:rPr>
              <a:t>: Businesses should support a precautionary approach to environmental </a:t>
            </a:r>
            <a:r>
              <a:rPr lang="de-DE" sz="2800" b="1" dirty="0" smtClean="0">
                <a:solidFill>
                  <a:srgbClr val="FFFF00"/>
                </a:solidFill>
                <a:latin typeface="Georgia" pitchFamily="18" charset="0"/>
              </a:rPr>
              <a:t>challenges</a:t>
            </a:r>
            <a:endParaRPr lang="de-DE" sz="2800" b="1" dirty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(၇) သဘာ၀ပတ္၀န္းက်င္ဆိုင္ရာ ျ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ဖစ္ေပၚလာႏိုင္ေသာ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အက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်ိဳး</a:t>
            </a:r>
            <a:r>
              <a:rPr lang="en-US" sz="2800" dirty="0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ဆက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္မ်ားကို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ႀ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ကိဳတင</a:t>
            </a:r>
            <a:r>
              <a:rPr lang="en-US" sz="2800" dirty="0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ွ်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ာ္ေတြး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၍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ျ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ပင္ဆင</a:t>
            </a:r>
            <a:r>
              <a:rPr lang="en-US" sz="2800" dirty="0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ဆာင္ရြက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ကရမည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</a:p>
          <a:p>
            <a:endParaRPr lang="de-DE" sz="2800" b="1" dirty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de-DE" sz="2800" b="1" dirty="0" smtClean="0">
                <a:solidFill>
                  <a:srgbClr val="FFFF00"/>
                </a:solidFill>
                <a:latin typeface="Georgia" pitchFamily="18" charset="0"/>
              </a:rPr>
              <a:t>8</a:t>
            </a:r>
            <a:r>
              <a:rPr lang="de-DE" sz="2800" b="1" dirty="0">
                <a:solidFill>
                  <a:srgbClr val="FFFF00"/>
                </a:solidFill>
                <a:latin typeface="Georgia" pitchFamily="18" charset="0"/>
              </a:rPr>
              <a:t>: undertake initiatives to promote greater environmental </a:t>
            </a:r>
            <a:r>
              <a:rPr lang="de-DE" sz="2800" b="1" dirty="0" smtClean="0">
                <a:solidFill>
                  <a:srgbClr val="FFFF00"/>
                </a:solidFill>
                <a:latin typeface="Georgia" pitchFamily="18" charset="0"/>
              </a:rPr>
              <a:t>responsibility</a:t>
            </a:r>
            <a:endParaRPr lang="de-DE" sz="2800" b="1" dirty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(၈) သဘာ၀ပတ္၀န္းက်င္ကို 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ထိန္းသိမ္းေစာင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ေရွာက္ရန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တာ၀န္ရွိ ၾ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ကသည္ဟ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ု</a:t>
            </a:r>
            <a:r>
              <a:rPr lang="en-US" sz="2800" dirty="0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ံယူ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၍ 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ကို္ယ္တိုင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္လည္း</a:t>
            </a:r>
            <a:r>
              <a:rPr lang="en-US" sz="2800" dirty="0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ိန္းသိမ္းေစာင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့္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ေရွာက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US" sz="2800" dirty="0" err="1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ကရမည</a:t>
            </a:r>
            <a:r>
              <a:rPr lang="en-US" sz="2800" dirty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r>
              <a:rPr lang="en-US" sz="2800" dirty="0" smtClean="0">
                <a:solidFill>
                  <a:srgbClr val="FFFF00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  <a:endParaRPr lang="de-DE" sz="2800" b="1" dirty="0">
              <a:solidFill>
                <a:srgbClr val="FFFF00"/>
              </a:solidFill>
              <a:latin typeface="Georgia" pitchFamily="18" charset="0"/>
            </a:endParaRPr>
          </a:p>
          <a:p>
            <a:endParaRPr lang="de-DE" sz="28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879</TotalTime>
  <Words>767</Words>
  <Application>Microsoft Office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Tahoma</vt:lpstr>
      <vt:lpstr>Zawgyi-One</vt:lpstr>
      <vt:lpstr>Office Theme</vt:lpstr>
      <vt:lpstr>The UN Global Compact </vt:lpstr>
      <vt:lpstr>UN Global Compact</vt:lpstr>
      <vt:lpstr>Human Rights Principles လူ႔အခြင့္အေရးဆိုင္ရာ က်င့္စဥ္ (၂) ခ်က္</vt:lpstr>
      <vt:lpstr>Human Rights Principles</vt:lpstr>
      <vt:lpstr>Labour Standards Principles အလုပ္သမား၀န္ထမ္းမ်ားဆိုင္ရာ က်င့္စဥ္(၄) ခ်က္ </vt:lpstr>
      <vt:lpstr>Labour Standards Principles</vt:lpstr>
      <vt:lpstr>Labour Standards Principles</vt:lpstr>
      <vt:lpstr>Labour Standards Principles</vt:lpstr>
      <vt:lpstr>Environment Principles သဘာ၀ပတ္၀န္းက်င္ဆိုင္ရာ က်င့္စဥ္ (၃) ခ်က္</vt:lpstr>
      <vt:lpstr>Environment Principles</vt:lpstr>
      <vt:lpstr>Environment Principles သဘာ၀ပတ္၀န္းက်င္ဆိုင္ရာ က်င့္စဥ္ (၃) ခ်က္</vt:lpstr>
      <vt:lpstr>Environment Principles</vt:lpstr>
      <vt:lpstr>Ethics / Anti-Corruption Principle အဂတိတရားဆိုင္ရာ က်င့္စဥ္ (၁) ခ်က္ 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 Global Compact: An overview</dc:title>
  <dc:creator>Samsung</dc:creator>
  <cp:lastModifiedBy>Acer</cp:lastModifiedBy>
  <cp:revision>23</cp:revision>
  <cp:lastPrinted>2014-12-10T04:23:16Z</cp:lastPrinted>
  <dcterms:created xsi:type="dcterms:W3CDTF">2014-12-07T17:59:19Z</dcterms:created>
  <dcterms:modified xsi:type="dcterms:W3CDTF">2017-11-19T05:44:52Z</dcterms:modified>
</cp:coreProperties>
</file>