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60" r:id="rId3"/>
    <p:sldId id="291" r:id="rId4"/>
    <p:sldId id="295" r:id="rId5"/>
    <p:sldId id="292" r:id="rId6"/>
    <p:sldId id="298" r:id="rId7"/>
    <p:sldId id="300" r:id="rId8"/>
    <p:sldId id="296" r:id="rId9"/>
    <p:sldId id="293" r:id="rId10"/>
    <p:sldId id="297" r:id="rId11"/>
    <p:sldId id="301" r:id="rId12"/>
    <p:sldId id="299" r:id="rId13"/>
    <p:sldId id="294" r:id="rId14"/>
  </p:sldIdLst>
  <p:sldSz cx="9144000" cy="6858000" type="screen4x3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549" autoAdjust="0"/>
  </p:normalViewPr>
  <p:slideViewPr>
    <p:cSldViewPr>
      <p:cViewPr varScale="1">
        <p:scale>
          <a:sx n="59" d="100"/>
          <a:sy n="59" d="100"/>
        </p:scale>
        <p:origin x="17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3D178A-3668-4BE8-8DF7-DB2F8153988E}" type="datetimeFigureOut">
              <a:rPr lang="en-GB" smtClean="0"/>
              <a:t>19/11/2017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1D3E00-E1F7-4BE2-B8D9-111A214CE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214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EBD7AF57-A9D8-4BE5-899E-C57C1F1D6AC2}" type="slidenum">
              <a:rPr lang="en-US" smtClean="0">
                <a:latin typeface="Arial" charset="0"/>
              </a:rPr>
              <a:pPr/>
              <a:t>1</a:t>
            </a:fld>
            <a:endParaRPr lang="en-US" smtClean="0">
              <a:latin typeface="Arial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1863" y="741363"/>
            <a:ext cx="4933950" cy="370205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The 10 principles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B2B0A-A0C1-4244-B23B-E78F2D50BEE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The 10 principles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B2B0A-A0C1-4244-B23B-E78F2D50BEE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603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The 10 principles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B2B0A-A0C1-4244-B23B-E78F2D50BEE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The 10 principles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B2B0A-A0C1-4244-B23B-E78F2D50BEE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FA7176F1-D47D-4002-A028-D4673EA31DDB}" type="slidenum">
              <a:rPr lang="en-US" smtClean="0">
                <a:latin typeface="Arial" charset="0"/>
              </a:rPr>
              <a:pPr/>
              <a:t>2</a:t>
            </a:fld>
            <a:endParaRPr lang="en-US" smtClean="0">
              <a:latin typeface="Arial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1863" y="741363"/>
            <a:ext cx="4933950" cy="370205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 eaLnBrk="1" hangingPunct="1">
              <a:buFont typeface="Arial" panose="020B0604020202020204" pitchFamily="34" charset="0"/>
              <a:buChar char="•"/>
            </a:pPr>
            <a:endParaRPr lang="en-GB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The 10 principles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B2B0A-A0C1-4244-B23B-E78F2D50BEE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The 10 principles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B2B0A-A0C1-4244-B23B-E78F2D50BEE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The 10 principles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B2B0A-A0C1-4244-B23B-E78F2D50BEE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The 10 principles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B2B0A-A0C1-4244-B23B-E78F2D50BEE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The 10 principles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B2B0A-A0C1-4244-B23B-E78F2D50BEE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746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The 10 principles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B2B0A-A0C1-4244-B23B-E78F2D50BEE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The 10 principles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B2B0A-A0C1-4244-B23B-E78F2D50BEE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4F9F-A45D-406C-BC36-BF710899597E}" type="datetimeFigureOut">
              <a:rPr lang="en-GB" smtClean="0"/>
              <a:t>19/11/2017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3573-E3F5-4CB8-BE94-B07B503089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09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4F9F-A45D-406C-BC36-BF710899597E}" type="datetimeFigureOut">
              <a:rPr lang="en-GB" smtClean="0"/>
              <a:t>19/11/2017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3573-E3F5-4CB8-BE94-B07B503089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254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4F9F-A45D-406C-BC36-BF710899597E}" type="datetimeFigureOut">
              <a:rPr lang="en-GB" smtClean="0"/>
              <a:t>19/11/2017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3573-E3F5-4CB8-BE94-B07B503089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11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4F9F-A45D-406C-BC36-BF710899597E}" type="datetimeFigureOut">
              <a:rPr lang="en-GB" smtClean="0"/>
              <a:t>19/11/2017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3573-E3F5-4CB8-BE94-B07B503089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32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4F9F-A45D-406C-BC36-BF710899597E}" type="datetimeFigureOut">
              <a:rPr lang="en-GB" smtClean="0"/>
              <a:t>19/11/2017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3573-E3F5-4CB8-BE94-B07B503089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0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4F9F-A45D-406C-BC36-BF710899597E}" type="datetimeFigureOut">
              <a:rPr lang="en-GB" smtClean="0"/>
              <a:t>19/11/2017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3573-E3F5-4CB8-BE94-B07B503089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00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4F9F-A45D-406C-BC36-BF710899597E}" type="datetimeFigureOut">
              <a:rPr lang="en-GB" smtClean="0"/>
              <a:t>19/11/2017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3573-E3F5-4CB8-BE94-B07B503089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570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4F9F-A45D-406C-BC36-BF710899597E}" type="datetimeFigureOut">
              <a:rPr lang="en-GB" smtClean="0"/>
              <a:t>19/11/2017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3573-E3F5-4CB8-BE94-B07B503089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294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4F9F-A45D-406C-BC36-BF710899597E}" type="datetimeFigureOut">
              <a:rPr lang="en-GB" smtClean="0"/>
              <a:t>19/11/2017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3573-E3F5-4CB8-BE94-B07B503089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97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4F9F-A45D-406C-BC36-BF710899597E}" type="datetimeFigureOut">
              <a:rPr lang="en-GB" smtClean="0"/>
              <a:t>19/11/2017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3573-E3F5-4CB8-BE94-B07B503089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4916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4F9F-A45D-406C-BC36-BF710899597E}" type="datetimeFigureOut">
              <a:rPr lang="en-GB" smtClean="0"/>
              <a:t>19/11/2017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3573-E3F5-4CB8-BE94-B07B503089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98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94F9F-A45D-406C-BC36-BF710899597E}" type="datetimeFigureOut">
              <a:rPr lang="en-GB" smtClean="0"/>
              <a:t>19/11/2017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C3573-E3F5-4CB8-BE94-B07B503089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79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cy-GB" sz="4000" b="1" dirty="0" smtClean="0"/>
              <a:t>The UN Global Compact</a:t>
            </a:r>
            <a:r>
              <a:rPr lang="cy-GB" sz="4000" b="1" dirty="0"/>
              <a:t/>
            </a:r>
            <a:br>
              <a:rPr lang="cy-GB" sz="4000" b="1" dirty="0"/>
            </a:br>
            <a:endParaRPr lang="en-US" sz="4000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512" y="3429000"/>
            <a:ext cx="8964488" cy="211264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b="1" u="sng" dirty="0" err="1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စီးပြားေရးလုပ္ငန္းမ်ား</a:t>
            </a:r>
            <a:r>
              <a:rPr lang="en-US" b="1" u="sng" dirty="0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b="1" u="sng" dirty="0" err="1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အေနျဖင</a:t>
            </a:r>
            <a:r>
              <a:rPr lang="en-US" b="1" u="sng" dirty="0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 </a:t>
            </a:r>
            <a:r>
              <a:rPr lang="en-US" b="1" u="sng" dirty="0" err="1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က်င</a:t>
            </a:r>
            <a:r>
              <a:rPr lang="en-US" b="1" u="sng" dirty="0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b="1" u="sng" dirty="0" err="1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b="1" u="sng" dirty="0" err="1" smtClean="0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ံုး</a:t>
            </a:r>
            <a:r>
              <a:rPr lang="en-US" b="1" u="sng" dirty="0" smtClean="0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b="1" u="sng" dirty="0" err="1" smtClean="0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en-US" b="1" u="sng" dirty="0" err="1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ိုက္နာသင</a:t>
            </a:r>
            <a:r>
              <a:rPr lang="en-US" b="1" u="sng" dirty="0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b="1" u="sng" dirty="0" err="1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ေသ</a:t>
            </a:r>
            <a:r>
              <a:rPr lang="en-US" b="1" u="sng" dirty="0" err="1" smtClean="0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3600" b="1" u="sng" dirty="0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/>
            </a:r>
            <a:br>
              <a:rPr lang="en-US" sz="3600" b="1" u="sng" dirty="0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</a:br>
            <a:r>
              <a:rPr lang="en-US" b="1" u="sng" dirty="0" err="1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ကုလသမဂ</a:t>
            </a:r>
            <a:r>
              <a:rPr lang="my-MM" b="1" u="sng" dirty="0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ၢ</a:t>
            </a:r>
            <a:r>
              <a:rPr lang="en-US" b="1" u="sng" dirty="0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b="1" u="sng" dirty="0" err="1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ကမၻာလံုးဆိုင္ရာ</a:t>
            </a:r>
            <a:r>
              <a:rPr lang="en-US" b="1" u="sng" dirty="0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b="1" u="sng" dirty="0" err="1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စီးပြားေရးက်င</a:t>
            </a:r>
            <a:r>
              <a:rPr lang="en-US" b="1" u="sng" dirty="0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့္</a:t>
            </a:r>
            <a:r>
              <a:rPr lang="en-US" b="1" u="sng" dirty="0" err="1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စဥ</a:t>
            </a:r>
            <a:r>
              <a:rPr lang="en-US" b="1" u="sng" dirty="0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(၁၀) </a:t>
            </a:r>
            <a:r>
              <a:rPr lang="en-US" b="1" u="sng" dirty="0" err="1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ခ်က</a:t>
            </a:r>
            <a:r>
              <a:rPr lang="en-US" b="1" u="sng" dirty="0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br>
              <a:rPr lang="en-US" b="1" u="sng" dirty="0">
                <a:solidFill>
                  <a:schemeClr val="tx2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</a:br>
            <a:endParaRPr lang="cy-GB" b="1" dirty="0" smtClean="0">
              <a:solidFill>
                <a:schemeClr val="tx2"/>
              </a:solidFill>
            </a:endParaRPr>
          </a:p>
        </p:txBody>
      </p:sp>
      <p:pic>
        <p:nvPicPr>
          <p:cNvPr id="307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9109"/>
            <a:ext cx="1871712" cy="1830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http://mm.gew.co/sites/mm.gew.co/files/styles/profile_picture/public/user-images/mbe_logo_jpeg.jpg?itok=GNEBlCa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24924"/>
            <a:ext cx="1361994" cy="1804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60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Environment </a:t>
            </a:r>
            <a:r>
              <a:rPr lang="en-US" b="1" dirty="0" smtClean="0"/>
              <a:t>Principles</a:t>
            </a:r>
            <a:endParaRPr lang="en-US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7878720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865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Environment </a:t>
            </a:r>
            <a:r>
              <a:rPr lang="en-US" b="1" dirty="0" smtClean="0"/>
              <a:t>Principles</a:t>
            </a:r>
            <a:br>
              <a:rPr lang="en-US" b="1" dirty="0" smtClean="0"/>
            </a:br>
            <a:r>
              <a:rPr lang="en-US" sz="3600" dirty="0">
                <a:latin typeface="Zawgyi-One" panose="020B0604030504040204" pitchFamily="34" charset="0"/>
                <a:cs typeface="Zawgyi-One" panose="020B0604030504040204" pitchFamily="34" charset="0"/>
              </a:rPr>
              <a:t>သဘာ၀ပတ္၀န္းက</a:t>
            </a:r>
            <a:r>
              <a:rPr lang="en-US" sz="3600" dirty="0" smtClean="0">
                <a:latin typeface="Zawgyi-One" panose="020B0604030504040204" pitchFamily="34" charset="0"/>
                <a:cs typeface="Zawgyi-One" panose="020B0604030504040204" pitchFamily="34" charset="0"/>
              </a:rPr>
              <a:t>်င</a:t>
            </a:r>
            <a:r>
              <a:rPr lang="en-US" sz="3600" dirty="0">
                <a:latin typeface="Zawgyi-One" panose="020B0604030504040204" pitchFamily="34" charset="0"/>
                <a:cs typeface="Zawgyi-One" panose="020B0604030504040204" pitchFamily="34" charset="0"/>
              </a:rPr>
              <a:t>္ဆိုင္ရာ </a:t>
            </a:r>
            <a:r>
              <a:rPr lang="en-US" sz="3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က်င</a:t>
            </a:r>
            <a:r>
              <a:rPr lang="en-US" sz="36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sz="3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စဥ</a:t>
            </a:r>
            <a:r>
              <a:rPr lang="en-US" sz="3600" dirty="0">
                <a:latin typeface="Zawgyi-One" panose="020B0604030504040204" pitchFamily="34" charset="0"/>
                <a:cs typeface="Zawgyi-One" panose="020B0604030504040204" pitchFamily="34" charset="0"/>
              </a:rPr>
              <a:t>္ (၃) </a:t>
            </a:r>
            <a:r>
              <a:rPr lang="en-US" sz="3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ခ်က</a:t>
            </a:r>
            <a:r>
              <a:rPr lang="en-US" sz="3600" dirty="0" smtClean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endParaRPr lang="en-US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67544" y="2492896"/>
            <a:ext cx="8424936" cy="224676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latin typeface="Georgia" pitchFamily="18" charset="0"/>
              </a:rPr>
              <a:t>9</a:t>
            </a:r>
            <a:r>
              <a:rPr lang="de-DE" sz="2800" b="1" dirty="0">
                <a:latin typeface="Georgia" pitchFamily="18" charset="0"/>
              </a:rPr>
              <a:t>: encourage the development and diffusion of environmentally friendly technologies</a:t>
            </a:r>
            <a:endParaRPr lang="en-US" sz="2800" b="1" dirty="0">
              <a:latin typeface="Georgia" pitchFamily="18" charset="0"/>
            </a:endParaRPr>
          </a:p>
          <a:p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(၉) သဘာ၀ပတ္၀န္းက်င္ကို 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ထိန္းသိမ္းေစာင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့္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ေရွာက္ေသာ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နည</a:t>
            </a:r>
            <a:r>
              <a:rPr lang="en-US" sz="2800" dirty="0" err="1" smtClean="0">
                <a:latin typeface="Zawgyi-One" panose="020B0604030504040204" pitchFamily="34" charset="0"/>
                <a:cs typeface="Zawgyi-One" panose="020B0604030504040204" pitchFamily="34" charset="0"/>
              </a:rPr>
              <a:t>္း</a:t>
            </a:r>
            <a:r>
              <a:rPr lang="en-US" sz="2800" dirty="0" smtClean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2800" dirty="0" err="1" smtClean="0">
                <a:latin typeface="Zawgyi-One" panose="020B0604030504040204" pitchFamily="34" charset="0"/>
                <a:cs typeface="Zawgyi-One" panose="020B0604030504040204" pitchFamily="34" charset="0"/>
              </a:rPr>
              <a:t>ပည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ာမ်ား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၊ 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လုပ္ငန္း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2800" dirty="0" err="1" smtClean="0"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ုပ္ေဆာင္မႈပံုစံမ်ား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၊ 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စနစ္မ</a:t>
            </a:r>
            <a:r>
              <a:rPr lang="en-US" sz="2800" dirty="0" err="1" smtClean="0">
                <a:latin typeface="Zawgyi-One" panose="020B0604030504040204" pitchFamily="34" charset="0"/>
                <a:cs typeface="Zawgyi-One" panose="020B0604030504040204" pitchFamily="34" charset="0"/>
              </a:rPr>
              <a:t>်ား</a:t>
            </a:r>
            <a:r>
              <a:rPr lang="en-US" sz="2800" dirty="0" smtClean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2800" dirty="0" err="1" smtClean="0"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ီတြင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္ၾ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ကံဆ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၍ ျ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ပန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္႔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ပြားေအာင္လည္း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 ျ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ဖန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္႔ျ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ဖဴးၾကရမည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8897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Environment </a:t>
            </a:r>
            <a:r>
              <a:rPr lang="en-US" b="1" dirty="0" smtClean="0"/>
              <a:t>Principles</a:t>
            </a:r>
            <a:endParaRPr lang="en-US" b="1" dirty="0"/>
          </a:p>
        </p:txBody>
      </p:sp>
      <p:pic>
        <p:nvPicPr>
          <p:cNvPr id="5" name="Picture 4" descr="https://2.bp.blogspot.com/-i8xGoUgXst4/WPB-AfkLPAI/AAAAAAACv3o/7fIMP7j6H2Y4naZhFw9kB3U0238DCa9VwCLcB/s1600/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336804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863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93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Ethics / Anti-Corruption </a:t>
            </a:r>
            <a:r>
              <a:rPr lang="en-US" b="1" dirty="0" smtClean="0"/>
              <a:t>Principle</a:t>
            </a:r>
            <a:br>
              <a:rPr lang="en-US" b="1" dirty="0" smtClean="0"/>
            </a:br>
            <a:r>
              <a:rPr lang="en-US" sz="40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အဂတိတရ</a:t>
            </a:r>
            <a:r>
              <a:rPr lang="en-US" sz="4000" dirty="0" err="1" smtClean="0">
                <a:latin typeface="Zawgyi-One" panose="020B0604030504040204" pitchFamily="34" charset="0"/>
                <a:cs typeface="Zawgyi-One" panose="020B0604030504040204" pitchFamily="34" charset="0"/>
              </a:rPr>
              <a:t>ားဆိုင</a:t>
            </a:r>
            <a:r>
              <a:rPr lang="en-US" sz="40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္ရာ</a:t>
            </a:r>
            <a:r>
              <a:rPr lang="en-US" sz="40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40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က်င</a:t>
            </a:r>
            <a:r>
              <a:rPr lang="en-US" sz="40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sz="40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စဥ</a:t>
            </a:r>
            <a:r>
              <a:rPr lang="en-US" sz="40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sz="4000" dirty="0" smtClean="0">
                <a:latin typeface="Zawgyi-One" panose="020B0604030504040204" pitchFamily="34" charset="0"/>
                <a:cs typeface="Zawgyi-One" panose="020B0604030504040204" pitchFamily="34" charset="0"/>
              </a:rPr>
              <a:t>(၁) </a:t>
            </a:r>
            <a:r>
              <a:rPr lang="en-US" sz="40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ခ်က</a:t>
            </a:r>
            <a:r>
              <a:rPr lang="en-US" sz="40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4000" dirty="0" smtClean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endParaRPr lang="en-US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58110" y="1916832"/>
            <a:ext cx="8136904" cy="452431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de-DE" sz="3600" b="1" dirty="0" smtClean="0">
                <a:latin typeface="Georgia" pitchFamily="18" charset="0"/>
              </a:rPr>
              <a:t>10</a:t>
            </a:r>
            <a:r>
              <a:rPr lang="de-DE" sz="3600" b="1" dirty="0">
                <a:latin typeface="Georgia" pitchFamily="18" charset="0"/>
              </a:rPr>
              <a:t>: Businesses should work against all forms of corruption, including extortion and bribery</a:t>
            </a:r>
            <a:r>
              <a:rPr lang="de-DE" sz="3600" b="1" dirty="0" smtClean="0">
                <a:latin typeface="Georgia" pitchFamily="18" charset="0"/>
              </a:rPr>
              <a:t>.</a:t>
            </a:r>
          </a:p>
          <a:p>
            <a:r>
              <a:rPr lang="de-DE" sz="3600" b="1" dirty="0" smtClean="0">
                <a:latin typeface="Georgia" pitchFamily="18" charset="0"/>
              </a:rPr>
              <a:t> </a:t>
            </a:r>
            <a:r>
              <a:rPr lang="de-DE" sz="3600" b="1" dirty="0">
                <a:latin typeface="Georgia" pitchFamily="18" charset="0"/>
              </a:rPr>
              <a:t> </a:t>
            </a:r>
            <a:endParaRPr lang="de-DE" sz="3600" b="1" dirty="0" smtClean="0">
              <a:latin typeface="Georgia" pitchFamily="18" charset="0"/>
            </a:endParaRPr>
          </a:p>
          <a:p>
            <a:r>
              <a:rPr lang="en-US" sz="3600" dirty="0"/>
              <a:t>(၁၀) </a:t>
            </a:r>
            <a:r>
              <a:rPr lang="en-US" sz="3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လာဘ္ေပးလာဘ္ယူျခင</a:t>
            </a:r>
            <a:r>
              <a:rPr lang="en-US" sz="3600" dirty="0" err="1" smtClean="0">
                <a:latin typeface="Zawgyi-One" panose="020B0604030504040204" pitchFamily="34" charset="0"/>
                <a:cs typeface="Zawgyi-One" panose="020B0604030504040204" pitchFamily="34" charset="0"/>
              </a:rPr>
              <a:t>္းအပ</a:t>
            </a:r>
            <a:r>
              <a:rPr lang="en-US" sz="3600" dirty="0" smtClean="0">
                <a:latin typeface="Zawgyi-One" panose="020B0604030504040204" pitchFamily="34" charset="0"/>
                <a:cs typeface="Zawgyi-One" panose="020B0604030504040204" pitchFamily="34" charset="0"/>
              </a:rPr>
              <a:t>ါ အ၀င</a:t>
            </a:r>
            <a:r>
              <a:rPr lang="en-US" sz="36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3600" dirty="0" smtClean="0">
                <a:latin typeface="Zawgyi-One" panose="020B0604030504040204" pitchFamily="34" charset="0"/>
                <a:cs typeface="Zawgyi-One" panose="020B0604030504040204" pitchFamily="34" charset="0"/>
              </a:rPr>
              <a:t>အဂတိ </a:t>
            </a:r>
            <a:r>
              <a:rPr lang="en-US" sz="3600" dirty="0" err="1" smtClean="0">
                <a:latin typeface="Zawgyi-One" panose="020B0604030504040204" pitchFamily="34" charset="0"/>
                <a:cs typeface="Zawgyi-One" panose="020B0604030504040204" pitchFamily="34" charset="0"/>
              </a:rPr>
              <a:t>တရ</a:t>
            </a:r>
            <a:r>
              <a:rPr lang="en-US" sz="3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ားပ်က္ယြင္းေစေသာ</a:t>
            </a:r>
            <a:r>
              <a:rPr lang="en-US" sz="36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3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ကိစၥမ်ား</a:t>
            </a:r>
            <a:r>
              <a:rPr lang="en-US" sz="36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3600" dirty="0" err="1" smtClean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3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ျပဳလ</a:t>
            </a:r>
            <a:r>
              <a:rPr lang="en-US" sz="3600" dirty="0" err="1" smtClean="0">
                <a:latin typeface="Zawgyi-One" panose="020B0604030504040204" pitchFamily="34" charset="0"/>
                <a:cs typeface="Zawgyi-One" panose="020B0604030504040204" pitchFamily="34" charset="0"/>
              </a:rPr>
              <a:t>ုပ</a:t>
            </a:r>
            <a:r>
              <a:rPr lang="en-US" sz="3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3600" dirty="0" err="1" smtClean="0">
                <a:latin typeface="Zawgyi-One" panose="020B0604030504040204" pitchFamily="34" charset="0"/>
                <a:cs typeface="Zawgyi-One" panose="020B0604030504040204" pitchFamily="34" charset="0"/>
              </a:rPr>
              <a:t>သင</a:t>
            </a:r>
            <a:r>
              <a:rPr lang="en-US" sz="3600" dirty="0" smtClean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sz="3600" dirty="0">
                <a:latin typeface="Zawgyi-One" panose="020B0604030504040204" pitchFamily="34" charset="0"/>
                <a:cs typeface="Zawgyi-One" panose="020B0604030504040204" pitchFamily="34" charset="0"/>
              </a:rPr>
              <a:t>ၾ</a:t>
            </a:r>
            <a:r>
              <a:rPr lang="en-US" sz="3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ကပ</a:t>
            </a:r>
            <a:r>
              <a:rPr lang="en-US" sz="3600" dirty="0">
                <a:latin typeface="Zawgyi-One" panose="020B0604030504040204" pitchFamily="34" charset="0"/>
                <a:cs typeface="Zawgyi-One" panose="020B0604030504040204" pitchFamily="34" charset="0"/>
              </a:rPr>
              <a:t>ါ။</a:t>
            </a:r>
            <a:endParaRPr lang="en-US" sz="3600" dirty="0"/>
          </a:p>
          <a:p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390448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y-GB" b="1" smtClean="0"/>
              <a:t>UN Global Compact</a:t>
            </a:r>
            <a:endParaRPr lang="en-US" b="1" smtClean="0"/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2161564" y="1725185"/>
            <a:ext cx="5176417" cy="83099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y-GB" sz="4800" b="1" dirty="0"/>
              <a:t>HUMAN RIGHTS</a:t>
            </a:r>
            <a:endParaRPr lang="en-US" sz="4800" b="1" dirty="0"/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3254674" y="3069400"/>
            <a:ext cx="2757486" cy="83099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y-GB" sz="4800" b="1" dirty="0"/>
              <a:t>LABOUR</a:t>
            </a:r>
            <a:endParaRPr lang="en-US" sz="4800" b="1" dirty="0"/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2500032" y="4293095"/>
            <a:ext cx="4532010" cy="769441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y-GB" sz="4400" b="1" dirty="0"/>
              <a:t>ENVIRONMENT</a:t>
            </a:r>
            <a:endParaRPr lang="en-US" sz="4400" b="1" dirty="0"/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2037589" y="5709286"/>
            <a:ext cx="5894562" cy="646331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marL="0" lvl="1" indent="0"/>
            <a:r>
              <a:rPr lang="cy-GB" sz="3600" b="1" dirty="0" smtClean="0"/>
              <a:t>ETHICS/ </a:t>
            </a:r>
            <a:r>
              <a:rPr lang="en-GB" altLang="en-US" sz="3600" b="1" dirty="0" smtClean="0"/>
              <a:t>Anti-corruption</a:t>
            </a:r>
            <a:endParaRPr lang="en-GB" altLang="en-US" sz="3600" b="1" dirty="0"/>
          </a:p>
        </p:txBody>
      </p:sp>
      <p:sp>
        <p:nvSpPr>
          <p:cNvPr id="28685" name="Oval 13"/>
          <p:cNvSpPr>
            <a:spLocks noChangeArrowheads="1"/>
          </p:cNvSpPr>
          <p:nvPr/>
        </p:nvSpPr>
        <p:spPr bwMode="auto">
          <a:xfrm>
            <a:off x="1418666" y="1484784"/>
            <a:ext cx="6897750" cy="1319180"/>
          </a:xfrm>
          <a:prstGeom prst="ellipse">
            <a:avLst/>
          </a:prstGeom>
          <a:gradFill rotWithShape="1">
            <a:gsLst>
              <a:gs pos="0">
                <a:srgbClr val="FF00FF">
                  <a:alpha val="0"/>
                </a:srgbClr>
              </a:gs>
              <a:gs pos="100000">
                <a:srgbClr val="760076">
                  <a:alpha val="50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6000"/>
          </a:p>
        </p:txBody>
      </p:sp>
      <p:sp>
        <p:nvSpPr>
          <p:cNvPr id="28686" name="Oval 14"/>
          <p:cNvSpPr>
            <a:spLocks noChangeArrowheads="1"/>
          </p:cNvSpPr>
          <p:nvPr/>
        </p:nvSpPr>
        <p:spPr bwMode="auto">
          <a:xfrm>
            <a:off x="2483768" y="2891861"/>
            <a:ext cx="4320480" cy="1113202"/>
          </a:xfrm>
          <a:prstGeom prst="ellipse">
            <a:avLst/>
          </a:prstGeom>
          <a:gradFill rotWithShape="1">
            <a:gsLst>
              <a:gs pos="0">
                <a:srgbClr val="FF00FF">
                  <a:alpha val="0"/>
                </a:srgbClr>
              </a:gs>
              <a:gs pos="100000">
                <a:srgbClr val="760076">
                  <a:alpha val="50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6000"/>
          </a:p>
        </p:txBody>
      </p:sp>
      <p:sp>
        <p:nvSpPr>
          <p:cNvPr id="17" name="Oval 14"/>
          <p:cNvSpPr>
            <a:spLocks noChangeArrowheads="1"/>
          </p:cNvSpPr>
          <p:nvPr/>
        </p:nvSpPr>
        <p:spPr bwMode="auto">
          <a:xfrm>
            <a:off x="2051720" y="4071854"/>
            <a:ext cx="5904656" cy="1229353"/>
          </a:xfrm>
          <a:prstGeom prst="ellipse">
            <a:avLst/>
          </a:prstGeom>
          <a:gradFill rotWithShape="1">
            <a:gsLst>
              <a:gs pos="0">
                <a:srgbClr val="FF00FF">
                  <a:alpha val="0"/>
                </a:srgbClr>
              </a:gs>
              <a:gs pos="100000">
                <a:srgbClr val="760076">
                  <a:alpha val="50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6000"/>
          </a:p>
        </p:txBody>
      </p:sp>
      <p:sp>
        <p:nvSpPr>
          <p:cNvPr id="18" name="Oval 14"/>
          <p:cNvSpPr>
            <a:spLocks noChangeArrowheads="1"/>
          </p:cNvSpPr>
          <p:nvPr/>
        </p:nvSpPr>
        <p:spPr bwMode="auto">
          <a:xfrm>
            <a:off x="1195133" y="5475850"/>
            <a:ext cx="7344816" cy="1113202"/>
          </a:xfrm>
          <a:prstGeom prst="ellipse">
            <a:avLst/>
          </a:prstGeom>
          <a:gradFill rotWithShape="1">
            <a:gsLst>
              <a:gs pos="0">
                <a:srgbClr val="FF00FF">
                  <a:alpha val="0"/>
                </a:srgbClr>
              </a:gs>
              <a:gs pos="100000">
                <a:srgbClr val="760076">
                  <a:alpha val="50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6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37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8" grpId="0" animBg="1"/>
      <p:bldP spid="28680" grpId="0" animBg="1"/>
      <p:bldP spid="28682" grpId="0" animBg="1"/>
      <p:bldP spid="28684" grpId="0" animBg="1"/>
      <p:bldP spid="28685" grpId="0" animBg="1"/>
      <p:bldP spid="28686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/>
              <a:t>Human Rights </a:t>
            </a:r>
            <a:r>
              <a:rPr lang="en-US" b="1" dirty="0" smtClean="0"/>
              <a:t>Principles</a:t>
            </a:r>
            <a:br>
              <a:rPr lang="en-US" b="1" dirty="0" smtClean="0"/>
            </a:br>
            <a:r>
              <a:rPr lang="en-US" u="sng" dirty="0" err="1">
                <a:latin typeface="Zawgyi-One" panose="020B0604030504040204" pitchFamily="34" charset="0"/>
                <a:cs typeface="Zawgyi-One" panose="020B0604030504040204" pitchFamily="34" charset="0"/>
              </a:rPr>
              <a:t>လူ႔အခြင</a:t>
            </a:r>
            <a:r>
              <a:rPr lang="en-US" u="sng" dirty="0">
                <a:latin typeface="Zawgyi-One" panose="020B0604030504040204" pitchFamily="34" charset="0"/>
                <a:cs typeface="Zawgyi-One" panose="020B0604030504040204" pitchFamily="34" charset="0"/>
              </a:rPr>
              <a:t>့္</a:t>
            </a:r>
            <a:r>
              <a:rPr lang="en-US" u="sng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အေရးဆိုင္ရာ</a:t>
            </a:r>
            <a:r>
              <a:rPr lang="en-US" u="sng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u="sng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က်င</a:t>
            </a:r>
            <a:r>
              <a:rPr lang="en-US" u="sng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u="sng" dirty="0" err="1">
                <a:latin typeface="Zawgyi-One" panose="020B0604030504040204" pitchFamily="34" charset="0"/>
                <a:cs typeface="Zawgyi-One" panose="020B0604030504040204" pitchFamily="34" charset="0"/>
              </a:rPr>
              <a:t>စဥ</a:t>
            </a:r>
            <a:r>
              <a:rPr lang="en-US" u="sng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u="sng" dirty="0" smtClean="0">
                <a:latin typeface="Zawgyi-One" panose="020B0604030504040204" pitchFamily="34" charset="0"/>
                <a:cs typeface="Zawgyi-One" panose="020B0604030504040204" pitchFamily="34" charset="0"/>
              </a:rPr>
              <a:t>(၂) </a:t>
            </a:r>
            <a:r>
              <a:rPr lang="en-US" u="sng" dirty="0" err="1">
                <a:latin typeface="Zawgyi-One" panose="020B0604030504040204" pitchFamily="34" charset="0"/>
                <a:cs typeface="Zawgyi-One" panose="020B0604030504040204" pitchFamily="34" charset="0"/>
              </a:rPr>
              <a:t>ခ်က</a:t>
            </a:r>
            <a:r>
              <a:rPr lang="en-US" u="sng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endParaRPr lang="en-US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03548" y="1916832"/>
            <a:ext cx="8136904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latin typeface="Georgia" pitchFamily="18" charset="0"/>
              </a:rPr>
              <a:t>1</a:t>
            </a:r>
            <a:r>
              <a:rPr lang="de-DE" sz="2400" b="1" dirty="0">
                <a:latin typeface="Georgia" pitchFamily="18" charset="0"/>
              </a:rPr>
              <a:t>: Businesses should support and respect the protection of internationally proclaimed </a:t>
            </a:r>
            <a:r>
              <a:rPr lang="de-DE" sz="2400" b="1" dirty="0" smtClean="0">
                <a:latin typeface="Georgia" pitchFamily="18" charset="0"/>
              </a:rPr>
              <a:t>human rights</a:t>
            </a:r>
            <a:endParaRPr lang="de-DE" sz="2400" b="1" dirty="0">
              <a:latin typeface="Georgia" pitchFamily="18" charset="0"/>
            </a:endParaRPr>
          </a:p>
          <a:p>
            <a:endParaRPr lang="de-DE" sz="2400" b="1" dirty="0">
              <a:latin typeface="Georgia" pitchFamily="18" charset="0"/>
            </a:endParaRPr>
          </a:p>
          <a:p>
            <a:r>
              <a:rPr lang="en-US" sz="2400" dirty="0">
                <a:latin typeface="Zawgyi-One" panose="020B0604030504040204" pitchFamily="34" charset="0"/>
                <a:cs typeface="Zawgyi-One" panose="020B0604030504040204" pitchFamily="34" charset="0"/>
              </a:rPr>
              <a:t>(၁) ႏ</a:t>
            </a:r>
            <a:r>
              <a:rPr lang="en-US" sz="2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ိုင္ငံတကာသေဘာတူညီလက္ခံထားၾကေသာ</a:t>
            </a:r>
            <a:r>
              <a:rPr lang="en-US" sz="24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2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လူ႕အခြင</a:t>
            </a:r>
            <a:r>
              <a:rPr lang="en-US" sz="24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sz="2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အေရး</a:t>
            </a:r>
            <a:r>
              <a:rPr lang="en-US" sz="24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2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သတ္မွတ္ခ်က္မ</a:t>
            </a:r>
            <a:r>
              <a:rPr lang="en-US" sz="2400" dirty="0" err="1" smtClean="0">
                <a:latin typeface="Zawgyi-One" panose="020B0604030504040204" pitchFamily="34" charset="0"/>
                <a:cs typeface="Zawgyi-One" panose="020B0604030504040204" pitchFamily="34" charset="0"/>
              </a:rPr>
              <a:t>်ားကို</a:t>
            </a:r>
            <a:r>
              <a:rPr lang="en-US" sz="2400" dirty="0" smtClean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2400" dirty="0" err="1" smtClean="0">
                <a:latin typeface="Zawgyi-One" panose="020B0604030504040204" pitchFamily="34" charset="0"/>
                <a:cs typeface="Zawgyi-One" panose="020B0604030504040204" pitchFamily="34" charset="0"/>
              </a:rPr>
              <a:t>ေလ</a:t>
            </a:r>
            <a:r>
              <a:rPr lang="en-US" sz="2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းစားလုိက္နာသင</a:t>
            </a:r>
            <a:r>
              <a:rPr lang="en-US" sz="2400" dirty="0">
                <a:latin typeface="Zawgyi-One" panose="020B0604030504040204" pitchFamily="34" charset="0"/>
                <a:cs typeface="Zawgyi-One" panose="020B0604030504040204" pitchFamily="34" charset="0"/>
              </a:rPr>
              <a:t>့္ၾ</a:t>
            </a:r>
            <a:r>
              <a:rPr lang="en-US" sz="2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ကသည</a:t>
            </a:r>
            <a:r>
              <a:rPr lang="en-US" sz="2400" dirty="0">
                <a:latin typeface="Zawgyi-One" panose="020B0604030504040204" pitchFamily="34" charset="0"/>
                <a:cs typeface="Zawgyi-One" panose="020B0604030504040204" pitchFamily="34" charset="0"/>
              </a:rPr>
              <a:t>္။</a:t>
            </a:r>
            <a:endParaRPr lang="de-DE" sz="2400" b="1" dirty="0" smtClean="0">
              <a:latin typeface="Georgia" pitchFamily="18" charset="0"/>
            </a:endParaRPr>
          </a:p>
          <a:p>
            <a:endParaRPr lang="de-DE" sz="2400" b="1" dirty="0">
              <a:latin typeface="Georgia" pitchFamily="18" charset="0"/>
            </a:endParaRPr>
          </a:p>
          <a:p>
            <a:r>
              <a:rPr lang="de-DE" sz="2400" b="1" dirty="0" smtClean="0">
                <a:latin typeface="Georgia" pitchFamily="18" charset="0"/>
              </a:rPr>
              <a:t>2</a:t>
            </a:r>
            <a:r>
              <a:rPr lang="de-DE" sz="2400" b="1" dirty="0">
                <a:latin typeface="Georgia" pitchFamily="18" charset="0"/>
              </a:rPr>
              <a:t>: make sure that they are not complicit in human rights abuses. </a:t>
            </a:r>
            <a:endParaRPr lang="de-DE" sz="2400" b="1" dirty="0" smtClean="0">
              <a:latin typeface="Georgia" pitchFamily="18" charset="0"/>
            </a:endParaRPr>
          </a:p>
          <a:p>
            <a:r>
              <a:rPr lang="en-US" sz="2400" dirty="0">
                <a:latin typeface="Zawgyi-One" panose="020B0604030504040204" pitchFamily="34" charset="0"/>
                <a:cs typeface="Zawgyi-One" panose="020B0604030504040204" pitchFamily="34" charset="0"/>
              </a:rPr>
              <a:t>(၂) </a:t>
            </a:r>
            <a:r>
              <a:rPr lang="en-US" sz="2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မိမိတို့လုပ္ငန္းမ်ားတြင</a:t>
            </a:r>
            <a:r>
              <a:rPr lang="en-US" sz="24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sz="2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လူ႔အခြင</a:t>
            </a:r>
            <a:r>
              <a:rPr lang="en-US" sz="2400" dirty="0">
                <a:latin typeface="Zawgyi-One" panose="020B0604030504040204" pitchFamily="34" charset="0"/>
                <a:cs typeface="Zawgyi-One" panose="020B0604030504040204" pitchFamily="34" charset="0"/>
              </a:rPr>
              <a:t>့္</a:t>
            </a:r>
            <a:r>
              <a:rPr lang="en-US" sz="2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အေရးခ်ိဳးေဖာက္မႈမ်ား</a:t>
            </a:r>
            <a:r>
              <a:rPr lang="en-US" sz="24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2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မျဖစ္ေစေအာင္စီမံေဆာင္ရြက</a:t>
            </a:r>
            <a:r>
              <a:rPr lang="en-US" sz="2400" dirty="0" smtClean="0">
                <a:latin typeface="Zawgyi-One" panose="020B0604030504040204" pitchFamily="34" charset="0"/>
                <a:cs typeface="Zawgyi-One" panose="020B0604030504040204" pitchFamily="34" charset="0"/>
              </a:rPr>
              <a:t>္ၾ</a:t>
            </a:r>
            <a:r>
              <a:rPr lang="en-US" sz="2400" dirty="0" err="1" smtClean="0">
                <a:latin typeface="Zawgyi-One" panose="020B0604030504040204" pitchFamily="34" charset="0"/>
                <a:cs typeface="Zawgyi-One" panose="020B0604030504040204" pitchFamily="34" charset="0"/>
              </a:rPr>
              <a:t>ကရမည</a:t>
            </a:r>
            <a:r>
              <a:rPr lang="en-US" sz="2400" dirty="0">
                <a:latin typeface="Zawgyi-One" panose="020B0604030504040204" pitchFamily="34" charset="0"/>
                <a:cs typeface="Zawgyi-One" panose="020B0604030504040204" pitchFamily="34" charset="0"/>
              </a:rPr>
              <a:t>္။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596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/>
              <a:t>Human Rights </a:t>
            </a:r>
            <a:r>
              <a:rPr lang="en-US" b="1" dirty="0" smtClean="0"/>
              <a:t>Principles</a:t>
            </a:r>
            <a:endParaRPr lang="en-US" b="1" dirty="0"/>
          </a:p>
        </p:txBody>
      </p:sp>
      <p:pic>
        <p:nvPicPr>
          <p:cNvPr id="2050" name="Picture 2" descr="Image result for လူ့အခြင့္အေရ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819290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55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4000" b="1" dirty="0"/>
              <a:t>Labour </a:t>
            </a:r>
            <a:r>
              <a:rPr lang="de-DE" sz="4000" b="1" dirty="0" smtClean="0"/>
              <a:t>Standards </a:t>
            </a:r>
            <a:r>
              <a:rPr lang="en-US" sz="4000" b="1" dirty="0" smtClean="0"/>
              <a:t>Principles</a:t>
            </a:r>
            <a:br>
              <a:rPr lang="en-US" sz="4000" b="1" dirty="0" smtClean="0"/>
            </a:br>
            <a:r>
              <a:rPr lang="en-US" sz="3200" dirty="0">
                <a:latin typeface="Zawgyi-One" panose="020B0604030504040204" pitchFamily="34" charset="0"/>
                <a:cs typeface="Zawgyi-One" panose="020B0604030504040204" pitchFamily="34" charset="0"/>
              </a:rPr>
              <a:t>အလုပ္သမား၀န္ထမ္းမ်ားဆိုင္ရာ </a:t>
            </a:r>
            <a:r>
              <a:rPr lang="en-US" sz="3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က်င</a:t>
            </a:r>
            <a:r>
              <a:rPr lang="en-US" sz="3200" dirty="0">
                <a:latin typeface="Zawgyi-One" panose="020B0604030504040204" pitchFamily="34" charset="0"/>
                <a:cs typeface="Zawgyi-One" panose="020B0604030504040204" pitchFamily="34" charset="0"/>
              </a:rPr>
              <a:t>့္</a:t>
            </a:r>
            <a:r>
              <a:rPr lang="en-US" sz="3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စဥ</a:t>
            </a:r>
            <a:r>
              <a:rPr lang="en-US" sz="32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3200" dirty="0" smtClean="0">
                <a:latin typeface="Zawgyi-One" panose="020B0604030504040204" pitchFamily="34" charset="0"/>
                <a:cs typeface="Zawgyi-One" panose="020B0604030504040204" pitchFamily="34" charset="0"/>
              </a:rPr>
              <a:t>(၄) </a:t>
            </a:r>
            <a:r>
              <a:rPr lang="en-US" sz="3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ခ်က</a:t>
            </a:r>
            <a:r>
              <a:rPr lang="en-US" sz="32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4000" dirty="0">
                <a:latin typeface="Zawgyi-One" panose="020B0604030504040204" pitchFamily="34" charset="0"/>
                <a:cs typeface="Zawgyi-One" panose="020B0604030504040204" pitchFamily="34" charset="0"/>
              </a:rPr>
              <a:t/>
            </a:r>
            <a:br>
              <a:rPr lang="en-US" sz="4000" dirty="0">
                <a:latin typeface="Zawgyi-One" panose="020B0604030504040204" pitchFamily="34" charset="0"/>
                <a:cs typeface="Zawgyi-One" panose="020B0604030504040204" pitchFamily="34" charset="0"/>
              </a:rPr>
            </a:br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49896" y="1556792"/>
            <a:ext cx="8270576" cy="48320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latin typeface="Georgia" pitchFamily="18" charset="0"/>
              </a:rPr>
              <a:t>3</a:t>
            </a:r>
            <a:r>
              <a:rPr lang="de-DE" sz="2800" b="1" dirty="0">
                <a:latin typeface="Georgia" pitchFamily="18" charset="0"/>
              </a:rPr>
              <a:t>: Businesses should uphold the freedom of association and the effective recognition of the </a:t>
            </a:r>
            <a:r>
              <a:rPr lang="de-DE" sz="2800" b="1" dirty="0" smtClean="0">
                <a:latin typeface="Georgia" pitchFamily="18" charset="0"/>
              </a:rPr>
              <a:t>right </a:t>
            </a:r>
            <a:r>
              <a:rPr lang="de-DE" sz="2800" b="1" dirty="0">
                <a:latin typeface="Georgia" pitchFamily="18" charset="0"/>
              </a:rPr>
              <a:t>to collective </a:t>
            </a:r>
            <a:r>
              <a:rPr lang="de-DE" sz="2800" b="1" dirty="0" smtClean="0">
                <a:latin typeface="Georgia" pitchFamily="18" charset="0"/>
              </a:rPr>
              <a:t>bargaining</a:t>
            </a:r>
            <a:endParaRPr lang="de-DE" sz="2800" b="1" dirty="0">
              <a:latin typeface="Georgia" pitchFamily="18" charset="0"/>
            </a:endParaRPr>
          </a:p>
          <a:p>
            <a:pPr algn="just"/>
            <a:r>
              <a:rPr lang="en-US" sz="2800" dirty="0"/>
              <a:t>(၃) ၀န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္ထမ္းမ်ား၊ 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အလုပ္သမားမ်ား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ေပါင္းစု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၍ 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သမဂၢဖြဲ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႕ျ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၊ </a:t>
            </a:r>
            <a:r>
              <a:rPr lang="en-US" sz="2800" dirty="0" err="1" smtClean="0">
                <a:latin typeface="Zawgyi-One" panose="020B0604030504040204" pitchFamily="34" charset="0"/>
                <a:cs typeface="Zawgyi-One" panose="020B0604030504040204" pitchFamily="34" charset="0"/>
              </a:rPr>
              <a:t>သူတ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ို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႔၏ 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ရပိုင္ခြင</a:t>
            </a:r>
            <a:r>
              <a:rPr lang="en-US" sz="2800" dirty="0" smtClean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sz="2800" dirty="0" err="1" smtClean="0">
                <a:latin typeface="Zawgyi-One" panose="020B0604030504040204" pitchFamily="34" charset="0"/>
                <a:cs typeface="Zawgyi-One" panose="020B0604030504040204" pitchFamily="34" charset="0"/>
              </a:rPr>
              <a:t>မ်ား</a:t>
            </a:r>
            <a:r>
              <a:rPr lang="en-US" sz="2800" dirty="0" smtClean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2800" dirty="0" err="1" smtClean="0"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ုေပါင္းေတာင္းဆိုျခင္းမ်ားကို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လြတ္</a:t>
            </a:r>
            <a:r>
              <a:rPr lang="en-US" sz="2800" dirty="0" err="1" smtClean="0">
                <a:latin typeface="Zawgyi-One" panose="020B0604030504040204" pitchFamily="34" charset="0"/>
                <a:cs typeface="Zawgyi-One" panose="020B0604030504040204" pitchFamily="34" charset="0"/>
              </a:rPr>
              <a:t>လပ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္စြာ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 ျ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ပဳလုပ</a:t>
            </a:r>
            <a:r>
              <a:rPr lang="en-US" sz="2800" dirty="0" smtClean="0">
                <a:latin typeface="Zawgyi-One" panose="020B0604030504040204" pitchFamily="34" charset="0"/>
                <a:cs typeface="Zawgyi-One" panose="020B0604030504040204" pitchFamily="34" charset="0"/>
              </a:rPr>
              <a:t>္ႏ</a:t>
            </a:r>
            <a:r>
              <a:rPr lang="en-US" sz="2800" dirty="0" err="1" smtClean="0">
                <a:latin typeface="Zawgyi-One" panose="020B0604030504040204" pitchFamily="34" charset="0"/>
                <a:cs typeface="Zawgyi-One" panose="020B0604030504040204" pitchFamily="34" charset="0"/>
              </a:rPr>
              <a:t>ိုင</a:t>
            </a:r>
            <a:r>
              <a:rPr lang="en-US" sz="2800" dirty="0" smtClean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sz="2800" dirty="0" err="1" smtClean="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ရးခြင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့္ျပဳ 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ေပးရမည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္။</a:t>
            </a:r>
            <a:endParaRPr lang="en-US" sz="2800" dirty="0"/>
          </a:p>
          <a:p>
            <a:endParaRPr lang="de-DE" sz="2800" b="1" dirty="0">
              <a:latin typeface="Georgia" pitchFamily="18" charset="0"/>
            </a:endParaRPr>
          </a:p>
          <a:p>
            <a:r>
              <a:rPr lang="de-DE" sz="2800" b="1" dirty="0" smtClean="0">
                <a:latin typeface="Georgia" pitchFamily="18" charset="0"/>
              </a:rPr>
              <a:t>4</a:t>
            </a:r>
            <a:r>
              <a:rPr lang="de-DE" sz="2800" b="1" dirty="0">
                <a:latin typeface="Georgia" pitchFamily="18" charset="0"/>
              </a:rPr>
              <a:t>: the elimination of all forms of forced and compulsory </a:t>
            </a:r>
            <a:r>
              <a:rPr lang="de-DE" sz="2800" b="1" dirty="0" smtClean="0">
                <a:latin typeface="Georgia" pitchFamily="18" charset="0"/>
              </a:rPr>
              <a:t>labour</a:t>
            </a:r>
            <a:endParaRPr lang="de-DE" sz="2800" b="1" dirty="0">
              <a:latin typeface="Georgia" pitchFamily="18" charset="0"/>
            </a:endParaRPr>
          </a:p>
          <a:p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(၄) 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အတင္းအက်ပ္အဓမ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ၼ 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အလုပ္ေစခိုင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မျပဳလုပ္သင</a:t>
            </a:r>
            <a:r>
              <a:rPr lang="en-US" sz="2800" dirty="0">
                <a:latin typeface="Zawgyi-One" panose="020B0604030504040204" pitchFamily="34" charset="0"/>
                <a:cs typeface="Zawgyi-One" panose="020B0604030504040204" pitchFamily="34" charset="0"/>
              </a:rPr>
              <a:t>့္ပါ</a:t>
            </a:r>
            <a:r>
              <a:rPr lang="en-US" sz="2800" dirty="0" smtClean="0"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596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Autofit/>
          </a:bodyPr>
          <a:lstStyle/>
          <a:p>
            <a:r>
              <a:rPr lang="de-DE" sz="4000" b="1" dirty="0"/>
              <a:t>Labour </a:t>
            </a:r>
            <a:r>
              <a:rPr lang="de-DE" sz="4000" b="1" dirty="0" smtClean="0"/>
              <a:t>Standards </a:t>
            </a:r>
            <a:r>
              <a:rPr lang="en-US" sz="4000" b="1" dirty="0" smtClean="0"/>
              <a:t>Principles</a:t>
            </a:r>
            <a:endParaRPr lang="en-US" sz="4000" b="1" dirty="0"/>
          </a:p>
        </p:txBody>
      </p:sp>
      <p:pic>
        <p:nvPicPr>
          <p:cNvPr id="3074" name="Picture 2" descr="http://4.bp.blogspot.com/-NhU0b-RsVxA/T6u3hWldOOI/AAAAAAAAXVc/3IOyuiM4ba0/s400/DSC039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345638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150268"/>
            <a:ext cx="4464496" cy="259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118070"/>
            <a:ext cx="4681364" cy="2635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79" y="4460574"/>
            <a:ext cx="3464441" cy="1950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431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4000" b="1" dirty="0"/>
              <a:t>Labour </a:t>
            </a:r>
            <a:r>
              <a:rPr lang="de-DE" sz="4000" b="1" dirty="0" smtClean="0"/>
              <a:t>Standards </a:t>
            </a:r>
            <a:r>
              <a:rPr lang="en-US" sz="4000" b="1" dirty="0" smtClean="0"/>
              <a:t>Principles</a:t>
            </a:r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1340768"/>
            <a:ext cx="8136904" cy="501675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latin typeface="Georgia" pitchFamily="18" charset="0"/>
              </a:rPr>
              <a:t>5</a:t>
            </a:r>
            <a:r>
              <a:rPr lang="de-DE" sz="3200" b="1" dirty="0">
                <a:latin typeface="Georgia" pitchFamily="18" charset="0"/>
              </a:rPr>
              <a:t>: the effective abolition of child </a:t>
            </a:r>
            <a:r>
              <a:rPr lang="de-DE" sz="3200" b="1" dirty="0" smtClean="0">
                <a:latin typeface="Georgia" pitchFamily="18" charset="0"/>
              </a:rPr>
              <a:t>labour</a:t>
            </a:r>
            <a:endParaRPr lang="de-DE" sz="3200" b="1" dirty="0">
              <a:latin typeface="Georgia" pitchFamily="18" charset="0"/>
            </a:endParaRPr>
          </a:p>
          <a:p>
            <a:r>
              <a:rPr lang="en-US" sz="3200" dirty="0">
                <a:latin typeface="Zawgyi-One" panose="020B0604030504040204" pitchFamily="34" charset="0"/>
                <a:cs typeface="Zawgyi-One" panose="020B0604030504040204" pitchFamily="34" charset="0"/>
              </a:rPr>
              <a:t>(၅) </a:t>
            </a:r>
            <a:r>
              <a:rPr lang="en-US" sz="3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အရြယ္မေရာက္ေသးေသာ</a:t>
            </a:r>
            <a:r>
              <a:rPr lang="en-US" sz="3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3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ကေလ</a:t>
            </a:r>
            <a:r>
              <a:rPr lang="en-US" sz="3200" dirty="0" err="1" smtClean="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3200" dirty="0" smtClean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3200" dirty="0" err="1" smtClean="0"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sz="3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ူငယ္မ</a:t>
            </a:r>
            <a:r>
              <a:rPr lang="en-US" sz="3200" dirty="0" err="1" smtClean="0">
                <a:latin typeface="Zawgyi-One" panose="020B0604030504040204" pitchFamily="34" charset="0"/>
                <a:cs typeface="Zawgyi-One" panose="020B0604030504040204" pitchFamily="34" charset="0"/>
              </a:rPr>
              <a:t>်ားက</a:t>
            </a:r>
            <a:r>
              <a:rPr lang="en-US" sz="3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ို</a:t>
            </a:r>
            <a:r>
              <a:rPr lang="en-US" sz="3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3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အလုပ္မခိုင္းသင</a:t>
            </a:r>
            <a:r>
              <a:rPr lang="en-US" sz="3200" dirty="0">
                <a:latin typeface="Zawgyi-One" panose="020B0604030504040204" pitchFamily="34" charset="0"/>
                <a:cs typeface="Zawgyi-One" panose="020B0604030504040204" pitchFamily="34" charset="0"/>
              </a:rPr>
              <a:t>့္ပ</a:t>
            </a:r>
            <a:r>
              <a:rPr lang="en-US" sz="3200" dirty="0" smtClean="0"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</a:p>
          <a:p>
            <a:endParaRPr lang="de-DE" sz="3200" b="1" dirty="0">
              <a:latin typeface="Georgia" pitchFamily="18" charset="0"/>
            </a:endParaRPr>
          </a:p>
          <a:p>
            <a:r>
              <a:rPr lang="de-DE" sz="3200" b="1" dirty="0" smtClean="0">
                <a:latin typeface="Georgia" pitchFamily="18" charset="0"/>
              </a:rPr>
              <a:t>6</a:t>
            </a:r>
            <a:r>
              <a:rPr lang="de-DE" sz="3200" b="1" dirty="0">
                <a:latin typeface="Georgia" pitchFamily="18" charset="0"/>
              </a:rPr>
              <a:t>: the elimination of discrimination in respect of employment and </a:t>
            </a:r>
            <a:r>
              <a:rPr lang="de-DE" sz="3200" b="1" dirty="0" smtClean="0">
                <a:latin typeface="Georgia" pitchFamily="18" charset="0"/>
              </a:rPr>
              <a:t>occupation</a:t>
            </a:r>
            <a:endParaRPr lang="de-DE" sz="3200" b="1" dirty="0">
              <a:latin typeface="Georgia" pitchFamily="18" charset="0"/>
            </a:endParaRPr>
          </a:p>
          <a:p>
            <a:r>
              <a:rPr lang="en-US" sz="3200" dirty="0"/>
              <a:t>(</a:t>
            </a:r>
            <a:r>
              <a:rPr lang="en-US" sz="3200" dirty="0">
                <a:latin typeface="Zawgyi-One" panose="020B0604030504040204" pitchFamily="34" charset="0"/>
                <a:cs typeface="Zawgyi-One" panose="020B0604030504040204" pitchFamily="34" charset="0"/>
              </a:rPr>
              <a:t>၆) </a:t>
            </a:r>
            <a:r>
              <a:rPr lang="en-US" sz="3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လုပ္ငန္းခြင္အတြင္းခြဲျခား</a:t>
            </a:r>
            <a:r>
              <a:rPr lang="en-US" sz="3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3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ဆက္ဆံျခင္း</a:t>
            </a:r>
            <a:r>
              <a:rPr lang="en-US" sz="3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3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မရွိသင</a:t>
            </a:r>
            <a:r>
              <a:rPr lang="en-US" sz="3200" dirty="0">
                <a:latin typeface="Zawgyi-One" panose="020B0604030504040204" pitchFamily="34" charset="0"/>
                <a:cs typeface="Zawgyi-One" panose="020B0604030504040204" pitchFamily="34" charset="0"/>
              </a:rPr>
              <a:t>့္ပါ</a:t>
            </a:r>
            <a:r>
              <a:rPr lang="en-US" sz="3200" dirty="0" smtClean="0"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1268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Autofit/>
          </a:bodyPr>
          <a:lstStyle/>
          <a:p>
            <a:r>
              <a:rPr lang="de-DE" sz="4000" b="1" dirty="0"/>
              <a:t>Labour </a:t>
            </a:r>
            <a:r>
              <a:rPr lang="de-DE" sz="4000" b="1" dirty="0" smtClean="0"/>
              <a:t>Standards </a:t>
            </a:r>
            <a:r>
              <a:rPr lang="en-US" sz="4000" b="1" dirty="0" smtClean="0"/>
              <a:t>Principles</a:t>
            </a:r>
            <a:endParaRPr lang="en-US" sz="4000" b="1" dirty="0"/>
          </a:p>
        </p:txBody>
      </p:sp>
      <p:pic>
        <p:nvPicPr>
          <p:cNvPr id="1026" name="Picture 2" descr="http://1.bp.blogspot.com/-H0sAW4SeAJo/VT3sIUE8MRI/AAAAAAAAe1U/3tz1_F0Bh6w/s1600/mwd-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91" y="3501008"/>
            <a:ext cx="4348016" cy="295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35820"/>
            <a:ext cx="4392488" cy="2995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09" y="975686"/>
            <a:ext cx="4176464" cy="2352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372" y="1100380"/>
            <a:ext cx="3589023" cy="2102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28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Environment </a:t>
            </a:r>
            <a:r>
              <a:rPr lang="en-US" b="1" dirty="0" smtClean="0"/>
              <a:t>Principles</a:t>
            </a:r>
            <a:br>
              <a:rPr lang="en-US" b="1" dirty="0" smtClean="0"/>
            </a:br>
            <a:r>
              <a:rPr lang="en-US" sz="3600" dirty="0">
                <a:latin typeface="Zawgyi-One" panose="020B0604030504040204" pitchFamily="34" charset="0"/>
                <a:cs typeface="Zawgyi-One" panose="020B0604030504040204" pitchFamily="34" charset="0"/>
              </a:rPr>
              <a:t>သဘာ၀ပတ္၀န္းက</a:t>
            </a:r>
            <a:r>
              <a:rPr lang="en-US" sz="3600" dirty="0" smtClean="0">
                <a:latin typeface="Zawgyi-One" panose="020B0604030504040204" pitchFamily="34" charset="0"/>
                <a:cs typeface="Zawgyi-One" panose="020B0604030504040204" pitchFamily="34" charset="0"/>
              </a:rPr>
              <a:t>်င</a:t>
            </a:r>
            <a:r>
              <a:rPr lang="en-US" sz="3600" dirty="0">
                <a:latin typeface="Zawgyi-One" panose="020B0604030504040204" pitchFamily="34" charset="0"/>
                <a:cs typeface="Zawgyi-One" panose="020B0604030504040204" pitchFamily="34" charset="0"/>
              </a:rPr>
              <a:t>္ဆိုင္ရာ </a:t>
            </a:r>
            <a:r>
              <a:rPr lang="en-US" sz="3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က်င</a:t>
            </a:r>
            <a:r>
              <a:rPr lang="en-US" sz="36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sz="3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စဥ</a:t>
            </a:r>
            <a:r>
              <a:rPr lang="en-US" sz="3600" dirty="0">
                <a:latin typeface="Zawgyi-One" panose="020B0604030504040204" pitchFamily="34" charset="0"/>
                <a:cs typeface="Zawgyi-One" panose="020B0604030504040204" pitchFamily="34" charset="0"/>
              </a:rPr>
              <a:t>္ (၃) </a:t>
            </a:r>
            <a:r>
              <a:rPr lang="en-US" sz="3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ခ်က</a:t>
            </a:r>
            <a:r>
              <a:rPr lang="en-US" sz="3600" dirty="0" smtClean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endParaRPr lang="en-US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69876" y="1412776"/>
            <a:ext cx="8424936" cy="569386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rgbClr val="FFFF00"/>
                </a:solidFill>
                <a:latin typeface="Georgia" pitchFamily="18" charset="0"/>
              </a:rPr>
              <a:t>7</a:t>
            </a:r>
            <a:r>
              <a:rPr lang="de-DE" sz="2800" b="1" dirty="0">
                <a:solidFill>
                  <a:srgbClr val="FFFF00"/>
                </a:solidFill>
                <a:latin typeface="Georgia" pitchFamily="18" charset="0"/>
              </a:rPr>
              <a:t>: Businesses should support a precautionary approach to environmental </a:t>
            </a:r>
            <a:r>
              <a:rPr lang="de-DE" sz="2800" b="1" dirty="0" smtClean="0">
                <a:solidFill>
                  <a:srgbClr val="FFFF00"/>
                </a:solidFill>
                <a:latin typeface="Georgia" pitchFamily="18" charset="0"/>
              </a:rPr>
              <a:t>challenges</a:t>
            </a:r>
            <a:endParaRPr lang="de-DE" sz="2800" b="1" dirty="0">
              <a:solidFill>
                <a:srgbClr val="FFFF00"/>
              </a:solidFill>
              <a:latin typeface="Georgia" pitchFamily="18" charset="0"/>
            </a:endParaRPr>
          </a:p>
          <a:p>
            <a:r>
              <a:rPr lang="en-US" sz="2800" dirty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(၇) သဘာ၀ပတ္၀န္းက်င္ဆိုင္ရာ ျ</a:t>
            </a:r>
            <a:r>
              <a:rPr lang="en-US" sz="2800" dirty="0" err="1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ဖစ္ေပၚလာႏိုင္ေသာ</a:t>
            </a:r>
            <a:r>
              <a:rPr lang="en-US" sz="2800" dirty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အက</a:t>
            </a:r>
            <a:r>
              <a:rPr lang="en-US" sz="2800" dirty="0" err="1" smtClean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်ိဳး</a:t>
            </a:r>
            <a:r>
              <a:rPr lang="en-US" sz="2800" dirty="0" smtClean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ဆက</a:t>
            </a:r>
            <a:r>
              <a:rPr lang="en-US" sz="2800" dirty="0" err="1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္မ်ားကို</a:t>
            </a:r>
            <a:r>
              <a:rPr lang="en-US" sz="2800" dirty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ႀ</a:t>
            </a:r>
            <a:r>
              <a:rPr lang="en-US" sz="2800" dirty="0" err="1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ကိဳတင</a:t>
            </a:r>
            <a:r>
              <a:rPr lang="en-US" sz="2800" dirty="0" smtClean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sz="2800" dirty="0" err="1" smtClean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2800" dirty="0" err="1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2800" dirty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ွ်</a:t>
            </a:r>
            <a:r>
              <a:rPr lang="en-US" sz="2800" dirty="0" err="1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ာ္ေတြး</a:t>
            </a:r>
            <a:r>
              <a:rPr lang="en-US" sz="2800" dirty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2800" dirty="0" smtClean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၍</a:t>
            </a:r>
            <a:r>
              <a:rPr lang="en-US" sz="2800" dirty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en-US" sz="2800" dirty="0" err="1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ပင္ဆင</a:t>
            </a:r>
            <a:r>
              <a:rPr lang="en-US" sz="2800" dirty="0" smtClean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sz="2800" dirty="0" err="1" smtClean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2800" dirty="0" err="1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ဆာင္ရြက</a:t>
            </a:r>
            <a:r>
              <a:rPr lang="en-US" sz="2800" dirty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္ၾ</a:t>
            </a:r>
            <a:r>
              <a:rPr lang="en-US" sz="2800" dirty="0" err="1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ကရမည</a:t>
            </a:r>
            <a:r>
              <a:rPr lang="en-US" sz="2800" dirty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</a:t>
            </a:r>
          </a:p>
          <a:p>
            <a:endParaRPr lang="de-DE" sz="2800" b="1" dirty="0">
              <a:solidFill>
                <a:srgbClr val="FFFF00"/>
              </a:solidFill>
              <a:latin typeface="Georgia" pitchFamily="18" charset="0"/>
            </a:endParaRPr>
          </a:p>
          <a:p>
            <a:r>
              <a:rPr lang="de-DE" sz="2800" b="1" dirty="0" smtClean="0">
                <a:solidFill>
                  <a:srgbClr val="FFFF00"/>
                </a:solidFill>
                <a:latin typeface="Georgia" pitchFamily="18" charset="0"/>
              </a:rPr>
              <a:t>8</a:t>
            </a:r>
            <a:r>
              <a:rPr lang="de-DE" sz="2800" b="1" dirty="0">
                <a:solidFill>
                  <a:srgbClr val="FFFF00"/>
                </a:solidFill>
                <a:latin typeface="Georgia" pitchFamily="18" charset="0"/>
              </a:rPr>
              <a:t>: undertake initiatives to promote greater environmental </a:t>
            </a:r>
            <a:r>
              <a:rPr lang="de-DE" sz="2800" b="1" dirty="0" smtClean="0">
                <a:solidFill>
                  <a:srgbClr val="FFFF00"/>
                </a:solidFill>
                <a:latin typeface="Georgia" pitchFamily="18" charset="0"/>
              </a:rPr>
              <a:t>responsibility</a:t>
            </a:r>
            <a:endParaRPr lang="de-DE" sz="2800" b="1" dirty="0">
              <a:solidFill>
                <a:srgbClr val="FFFF00"/>
              </a:solidFill>
              <a:latin typeface="Georgia" pitchFamily="18" charset="0"/>
            </a:endParaRPr>
          </a:p>
          <a:p>
            <a:r>
              <a:rPr lang="en-US" sz="2800" dirty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(၈) သဘာ၀ပတ္၀န္းက်င္ကို </a:t>
            </a:r>
            <a:r>
              <a:rPr lang="en-US" sz="2800" dirty="0" err="1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ထိန္းသိမ္းေစာင</a:t>
            </a:r>
            <a:r>
              <a:rPr lang="en-US" sz="2800" dirty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sz="2800" dirty="0" err="1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ေရွာက္ရန</a:t>
            </a:r>
            <a:r>
              <a:rPr lang="en-US" sz="2800" dirty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တာ၀န္ရွိ ၾ</a:t>
            </a:r>
            <a:r>
              <a:rPr lang="en-US" sz="2800" dirty="0" err="1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ကသည္ဟ</a:t>
            </a:r>
            <a:r>
              <a:rPr lang="en-US" sz="2800" dirty="0" err="1" smtClean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sz="2800" dirty="0" smtClean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en-US" sz="2800" dirty="0" err="1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ံယူ</a:t>
            </a:r>
            <a:r>
              <a:rPr lang="en-US" sz="2800" dirty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၍ </a:t>
            </a:r>
            <a:r>
              <a:rPr lang="en-US" sz="2800" dirty="0" err="1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ကို္ယ္တိုင</a:t>
            </a:r>
            <a:r>
              <a:rPr lang="en-US" sz="2800" dirty="0" err="1" smtClean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္လည္း</a:t>
            </a:r>
            <a:r>
              <a:rPr lang="en-US" sz="2800" dirty="0" smtClean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ထ</a:t>
            </a:r>
            <a:r>
              <a:rPr lang="en-US" sz="2800" dirty="0" err="1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ိန္းသိမ္းေစာင</a:t>
            </a:r>
            <a:r>
              <a:rPr lang="en-US" sz="2800" dirty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့္</a:t>
            </a:r>
            <a:r>
              <a:rPr lang="en-US" sz="2800" dirty="0" err="1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ေရွာက</a:t>
            </a:r>
            <a:r>
              <a:rPr lang="en-US" sz="2800" dirty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္ၾ</a:t>
            </a:r>
            <a:r>
              <a:rPr lang="en-US" sz="2800" dirty="0" err="1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ကရမည</a:t>
            </a:r>
            <a:r>
              <a:rPr lang="en-US" sz="2800" dirty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800" dirty="0" smtClean="0">
                <a:solidFill>
                  <a:srgbClr val="FF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endParaRPr lang="de-DE" sz="2800" b="1" dirty="0">
              <a:solidFill>
                <a:srgbClr val="FFFF00"/>
              </a:solidFill>
              <a:latin typeface="Georgia" pitchFamily="18" charset="0"/>
            </a:endParaRPr>
          </a:p>
          <a:p>
            <a:endParaRPr lang="de-DE" sz="2800" b="1" dirty="0">
              <a:solidFill>
                <a:srgbClr val="FFFF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744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879</TotalTime>
  <Words>767</Words>
  <Application>Microsoft Office PowerPoint</Application>
  <PresentationFormat>On-screen Show (4:3)</PresentationFormat>
  <Paragraphs>68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Georgia</vt:lpstr>
      <vt:lpstr>Tahoma</vt:lpstr>
      <vt:lpstr>Zawgyi-One</vt:lpstr>
      <vt:lpstr>Office Theme</vt:lpstr>
      <vt:lpstr>The UN Global Compact </vt:lpstr>
      <vt:lpstr>UN Global Compact</vt:lpstr>
      <vt:lpstr>Human Rights Principles လူ႔အခြင့္အေရးဆိုင္ရာ က်င့္စဥ္ (၂) ခ်က္</vt:lpstr>
      <vt:lpstr>Human Rights Principles</vt:lpstr>
      <vt:lpstr>Labour Standards Principles အလုပ္သမား၀န္ထမ္းမ်ားဆိုင္ရာ က်င့္စဥ္(၄) ခ်က္ </vt:lpstr>
      <vt:lpstr>Labour Standards Principles</vt:lpstr>
      <vt:lpstr>Labour Standards Principles</vt:lpstr>
      <vt:lpstr>Labour Standards Principles</vt:lpstr>
      <vt:lpstr>Environment Principles သဘာ၀ပတ္၀န္းက်င္ဆိုင္ရာ က်င့္စဥ္ (၃) ခ်က္</vt:lpstr>
      <vt:lpstr>Environment Principles</vt:lpstr>
      <vt:lpstr>Environment Principles သဘာ၀ပတ္၀န္းက်င္ဆိုင္ရာ က်င့္စဥ္ (၃) ခ်က္</vt:lpstr>
      <vt:lpstr>Environment Principles</vt:lpstr>
      <vt:lpstr>Ethics / Anti-Corruption Principle အဂတိတရားဆိုင္ရာ က်င့္စဥ္ (၁) ခ်က္ </vt:lpstr>
    </vt:vector>
  </TitlesOfParts>
  <Company>ILO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UN Global Compact: An overview</dc:title>
  <dc:creator>Samsung</dc:creator>
  <cp:lastModifiedBy>Acer</cp:lastModifiedBy>
  <cp:revision>23</cp:revision>
  <cp:lastPrinted>2014-12-10T04:23:16Z</cp:lastPrinted>
  <dcterms:created xsi:type="dcterms:W3CDTF">2014-12-07T17:59:19Z</dcterms:created>
  <dcterms:modified xsi:type="dcterms:W3CDTF">2017-11-19T05:44:52Z</dcterms:modified>
</cp:coreProperties>
</file>