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handoutMasterIdLst>
    <p:handoutMasterId r:id="rId15"/>
  </p:handoutMasterIdLst>
  <p:sldIdLst>
    <p:sldId id="256" r:id="rId2"/>
    <p:sldId id="257" r:id="rId3"/>
    <p:sldId id="266" r:id="rId4"/>
    <p:sldId id="258" r:id="rId5"/>
    <p:sldId id="259" r:id="rId6"/>
    <p:sldId id="271" r:id="rId7"/>
    <p:sldId id="270" r:id="rId8"/>
    <p:sldId id="260" r:id="rId9"/>
    <p:sldId id="262" r:id="rId10"/>
    <p:sldId id="261" r:id="rId11"/>
    <p:sldId id="263" r:id="rId12"/>
    <p:sldId id="265" r:id="rId13"/>
    <p:sldId id="272" r:id="rId14"/>
  </p:sldIdLst>
  <p:sldSz cx="9144000" cy="6858000" type="screen4x3"/>
  <p:notesSz cx="9313863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36812" cy="3430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74856" y="0"/>
            <a:ext cx="4036811" cy="3430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0C8210-417E-4550-A74D-52533773774A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513833"/>
            <a:ext cx="4036812" cy="3430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74856" y="6513833"/>
            <a:ext cx="4036811" cy="3430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6623C2-B282-47EE-816C-DA5FF55862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7281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9B16CE0-AA66-4971-A913-308863E174F5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A4CA578-C595-4930-AA2B-4D268BEEB2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B16CE0-AA66-4971-A913-308863E174F5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4CA578-C595-4930-AA2B-4D268BEEB2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B16CE0-AA66-4971-A913-308863E174F5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4CA578-C595-4930-AA2B-4D268BEEB2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B16CE0-AA66-4971-A913-308863E174F5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4CA578-C595-4930-AA2B-4D268BEEB21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B16CE0-AA66-4971-A913-308863E174F5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4CA578-C595-4930-AA2B-4D268BEEB21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B16CE0-AA66-4971-A913-308863E174F5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4CA578-C595-4930-AA2B-4D268BEEB21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B16CE0-AA66-4971-A913-308863E174F5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4CA578-C595-4930-AA2B-4D268BEEB21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B16CE0-AA66-4971-A913-308863E174F5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4CA578-C595-4930-AA2B-4D268BEEB21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B16CE0-AA66-4971-A913-308863E174F5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4CA578-C595-4930-AA2B-4D268BEEB2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9B16CE0-AA66-4971-A913-308863E174F5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4CA578-C595-4930-AA2B-4D268BEEB21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9B16CE0-AA66-4971-A913-308863E174F5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A4CA578-C595-4930-AA2B-4D268BEEB21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9B16CE0-AA66-4971-A913-308863E174F5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A4CA578-C595-4930-AA2B-4D268BEEB21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362200"/>
            <a:ext cx="8991600" cy="838200"/>
          </a:xfrm>
        </p:spPr>
        <p:txBody>
          <a:bodyPr>
            <a:noAutofit/>
          </a:bodyPr>
          <a:lstStyle/>
          <a:p>
            <a:pPr marL="109728" indent="0" algn="ctr"/>
            <a:r>
              <a:rPr lang="en-US" sz="3600" dirty="0">
                <a:latin typeface="Arial" pitchFamily="34" charset="0"/>
                <a:cs typeface="Arial" pitchFamily="34" charset="0"/>
              </a:rPr>
              <a:t>T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he United Nations Global Compact</a:t>
            </a:r>
            <a:br>
              <a:rPr lang="en-US" sz="3600" dirty="0" smtClean="0">
                <a:latin typeface="Arial" pitchFamily="34" charset="0"/>
                <a:cs typeface="Arial" pitchFamily="34" charset="0"/>
              </a:rPr>
            </a:b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381000"/>
            <a:ext cx="990600" cy="133264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514498"/>
            <a:ext cx="990600" cy="119914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099059" y="3733800"/>
            <a:ext cx="49327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/>
              <a:t>Myin</a:t>
            </a:r>
            <a:r>
              <a:rPr lang="en-US" dirty="0" smtClean="0"/>
              <a:t> </a:t>
            </a:r>
            <a:r>
              <a:rPr lang="en-US" dirty="0" err="1" smtClean="0"/>
              <a:t>Maung</a:t>
            </a:r>
            <a:r>
              <a:rPr lang="en-US" dirty="0" smtClean="0"/>
              <a:t> </a:t>
            </a:r>
            <a:r>
              <a:rPr lang="en-US" dirty="0" err="1" smtClean="0"/>
              <a:t>Htun</a:t>
            </a:r>
            <a:endParaRPr lang="en-US" dirty="0" smtClean="0"/>
          </a:p>
          <a:p>
            <a:pPr algn="ctr"/>
            <a:r>
              <a:rPr lang="en-US" dirty="0" smtClean="0"/>
              <a:t>Myanmar Business Executives Association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0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81000"/>
            <a:ext cx="8915400" cy="5668963"/>
          </a:xfrm>
        </p:spPr>
        <p:txBody>
          <a:bodyPr>
            <a:normAutofit fontScale="92500" lnSpcReduction="10000"/>
          </a:bodyPr>
          <a:lstStyle/>
          <a:p>
            <a:pPr marL="109728" indent="0">
              <a:lnSpc>
                <a:spcPct val="95000"/>
              </a:lnSpc>
              <a:spcBef>
                <a:spcPct val="500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Sustainable Development Goals</a:t>
            </a:r>
          </a:p>
          <a:p>
            <a:pPr>
              <a:lnSpc>
                <a:spcPct val="150000"/>
              </a:lnSpc>
              <a:spcBef>
                <a:spcPct val="5000"/>
              </a:spcBef>
              <a:buFont typeface="Wingdings" panose="05000000000000000000" pitchFamily="2" charset="2"/>
              <a:buChar char="q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2012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Summit in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Brazil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(Rio + 20) UN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taskforce</a:t>
            </a:r>
          </a:p>
          <a:p>
            <a:pPr>
              <a:lnSpc>
                <a:spcPct val="150000"/>
              </a:lnSpc>
              <a:spcBef>
                <a:spcPct val="5000"/>
              </a:spcBef>
              <a:buFont typeface="Wingdings" panose="05000000000000000000" pitchFamily="2" charset="2"/>
              <a:buChar char="q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2015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September 25 to 27  in NY, SDGs plan (successor of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MDGs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109728" indent="0">
              <a:lnSpc>
                <a:spcPct val="95000"/>
              </a:lnSpc>
              <a:spcBef>
                <a:spcPct val="5000"/>
              </a:spcBef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lnSpc>
                <a:spcPct val="95000"/>
              </a:lnSpc>
              <a:spcBef>
                <a:spcPct val="5000"/>
              </a:spcBef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SDGs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17 Goals – 169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Targets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End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poverty in all its forms everywhere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End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hunger, achieve food security and improved nutrition and promote sustainable agriculture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Ensure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healthy lives and promote well-being for all at all ages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Ensure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inclusive and equitable quality education and promote lifelong learning opportunities for all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Achieve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gender equality and empower all women and girls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Ensure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availability and sustainable management of water and sanitation for all </a:t>
            </a:r>
          </a:p>
        </p:txBody>
      </p:sp>
    </p:spTree>
    <p:extLst>
      <p:ext uri="{BB962C8B-B14F-4D97-AF65-F5344CB8AC3E}">
        <p14:creationId xmlns:p14="http://schemas.microsoft.com/office/powerpoint/2010/main" val="3618601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261582" y="533400"/>
            <a:ext cx="8915400" cy="566896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Ensure access to affordable, reliable, sustainable and modern energy for all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Promote sustained, inclusive and sustainable economic growth, full and productive employment and decent work for all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Build resilient infrastructure, promote inclusive and sustainable industrialization and foster innovation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Reduce inequality within and among countries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Make cities and human settlements inclusive, safe, resilient and sustainable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Ensure sustainable consumption and production patterns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Take urgent action to combat climate change and its impacts </a:t>
            </a:r>
          </a:p>
        </p:txBody>
      </p:sp>
    </p:spTree>
    <p:extLst>
      <p:ext uri="{BB962C8B-B14F-4D97-AF65-F5344CB8AC3E}">
        <p14:creationId xmlns:p14="http://schemas.microsoft.com/office/powerpoint/2010/main" val="2935947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381000" y="457200"/>
            <a:ext cx="8915400" cy="566896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Conserve and sustainably use the oceans, seas and marine resources for sustainable development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Protect, restore and promote sustainable use of terrestrial ecosystems, sustainably manage forests, combat desertification, and halt and reverse land degradation and halt biodiversity loss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Promote peaceful and inclusive societies for sustainable development, provide access to justice for all and build effective, accountable and inclusive institutions at all levels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Strengthen the means of implementation and revitalize the global partnership for sustainable development 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29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371600"/>
            <a:ext cx="8229600" cy="1219200"/>
          </a:xfrm>
        </p:spPr>
        <p:txBody>
          <a:bodyPr>
            <a:normAutofit fontScale="92500" lnSpcReduction="20000"/>
          </a:bodyPr>
          <a:lstStyle/>
          <a:p>
            <a:pPr marL="109728" indent="0" algn="ctr">
              <a:buNone/>
            </a:pPr>
            <a:r>
              <a:rPr lang="en-US" dirty="0" smtClean="0"/>
              <a:t>Question &amp; Answer </a:t>
            </a:r>
          </a:p>
          <a:p>
            <a:pPr marL="109728" indent="0" algn="ctr">
              <a:buNone/>
            </a:pPr>
            <a:endParaRPr lang="en-US" dirty="0" smtClean="0"/>
          </a:p>
          <a:p>
            <a:pPr marL="109728" indent="0" algn="ctr">
              <a:buNone/>
            </a:pPr>
            <a:r>
              <a:rPr lang="en-US" dirty="0" smtClean="0"/>
              <a:t>Thank You </a:t>
            </a:r>
          </a:p>
        </p:txBody>
      </p:sp>
    </p:spTree>
    <p:extLst>
      <p:ext uri="{BB962C8B-B14F-4D97-AF65-F5344CB8AC3E}">
        <p14:creationId xmlns:p14="http://schemas.microsoft.com/office/powerpoint/2010/main" val="649004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609600"/>
            <a:ext cx="8229600" cy="5745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>
                <a:latin typeface="Arial" pitchFamily="34" charset="0"/>
                <a:cs typeface="Arial" pitchFamily="34" charset="0"/>
              </a:rPr>
              <a:t>About the United Nations Global Compact</a:t>
            </a:r>
            <a:br>
              <a:rPr lang="en-US" sz="3200" dirty="0">
                <a:latin typeface="Arial" pitchFamily="34" charset="0"/>
                <a:cs typeface="Arial" pitchFamily="34" charset="0"/>
              </a:rPr>
            </a:br>
            <a:r>
              <a:rPr lang="en-US" sz="3200" dirty="0">
                <a:latin typeface="Arial" pitchFamily="34" charset="0"/>
                <a:cs typeface="Arial" pitchFamily="34" charset="0"/>
              </a:rPr>
              <a:t/>
            </a:r>
            <a:br>
              <a:rPr lang="en-US" sz="3200" dirty="0">
                <a:latin typeface="Arial" pitchFamily="34" charset="0"/>
                <a:cs typeface="Arial" pitchFamily="34" charset="0"/>
              </a:rPr>
            </a:br>
            <a:r>
              <a:rPr lang="en-US" sz="2000" dirty="0">
                <a:latin typeface="Arial" pitchFamily="34" charset="0"/>
                <a:cs typeface="Arial" pitchFamily="34" charset="0"/>
              </a:rPr>
              <a:t>UNGC is a call companies everywhere to voluntarily align their operations and strategies with ten universally accepted principles in the areas of 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Human rights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Labour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Environment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nti-corruption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And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to take actions in support of UN goals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>
              <a:buNone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UN Global Compact is a leadership platform for the development, implementation, and disclosure of responsible corporate policies and practices. </a:t>
            </a:r>
          </a:p>
        </p:txBody>
      </p:sp>
    </p:spTree>
    <p:extLst>
      <p:ext uri="{BB962C8B-B14F-4D97-AF65-F5344CB8AC3E}">
        <p14:creationId xmlns:p14="http://schemas.microsoft.com/office/powerpoint/2010/main" val="3885424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762000"/>
            <a:ext cx="8229600" cy="5745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What is the UNGC?</a:t>
            </a:r>
          </a:p>
          <a:p>
            <a:pPr marL="0" indent="0"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Launched in 2000, it is largest corporate responsibility initiative in the world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with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over 9,000 companies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and 4000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non companies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signatories based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in more than 145 countries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 algn="just"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Objectives 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Ten principle part of strategies, operations and  culture internalization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Support by UN Goals and issues – contribution to society development.</a:t>
            </a:r>
          </a:p>
          <a:p>
            <a:pPr marL="0" indent="0" algn="just"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/>
            </a:r>
            <a:br>
              <a:rPr lang="en-US" sz="2000" dirty="0">
                <a:latin typeface="Arial" pitchFamily="34" charset="0"/>
                <a:cs typeface="Arial" pitchFamily="34" charset="0"/>
              </a:rPr>
            </a:br>
            <a:r>
              <a:rPr lang="en-US" sz="2000" dirty="0" smtClean="0">
                <a:latin typeface="Arial" pitchFamily="34" charset="0"/>
                <a:cs typeface="Arial" pitchFamily="34" charset="0"/>
              </a:rPr>
              <a:t>Mainstream the ten principles in business activities around the world. Catalyze actions in support of boarder UN goals including the Millennium Development Goals (MDGs) and Sustainable Development Goals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87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897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The Ten Principles of the United Nations Global Compact</a:t>
            </a:r>
          </a:p>
          <a:p>
            <a:pPr marL="0" indent="0"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The UN Global Compact asks companies to embrace, support and enact, within their sphere of influence, a set of core values.</a:t>
            </a:r>
          </a:p>
          <a:p>
            <a:pPr marL="0" indent="0"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Human Rights</a:t>
            </a:r>
          </a:p>
          <a:p>
            <a:pPr marL="0" indent="0">
              <a:buNone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Principle 1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Business should support and respect the protection of 	       internationally proclaimed human rights; and </a:t>
            </a:r>
          </a:p>
          <a:p>
            <a:pPr marL="0" indent="0">
              <a:buNone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Principle 2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Make sure that they are not complicit in human rights 	      abuses.</a:t>
            </a:r>
          </a:p>
          <a:p>
            <a:pPr marL="0" indent="0">
              <a:buNone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Principle 3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Business should uphold the freedom of association and the    	      effective recognition of the right to collective bargaining;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7591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458200" cy="58213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Labour</a:t>
            </a:r>
            <a:endParaRPr lang="en-US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Principle 4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he elimination of all forms of forced and compulsory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labour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Principle 5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he effective abolition of child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labour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; and</a:t>
            </a:r>
          </a:p>
          <a:p>
            <a:pPr marL="0" indent="0">
              <a:buNone/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Principle 6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he elimination of discrimination in respect of employment   	 	      and occupation</a:t>
            </a:r>
          </a:p>
          <a:p>
            <a:pPr marL="0" indent="0">
              <a:buNone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Environment</a:t>
            </a:r>
          </a:p>
          <a:p>
            <a:pPr marL="0" indent="0">
              <a:buNone/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Principle 7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Business should support a precautionary approach to    	   	      environmental challenges;</a:t>
            </a:r>
          </a:p>
          <a:p>
            <a:pPr marL="0" indent="0">
              <a:buNone/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Principle 8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ndertake initiatives to promote greater environmental  	    	      responsibility; and</a:t>
            </a:r>
          </a:p>
          <a:p>
            <a:pPr marL="0" indent="0">
              <a:buNone/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Principle 9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Encourage the development and diffusion of environmentally 	       friendly technologies.</a:t>
            </a:r>
          </a:p>
          <a:p>
            <a:pPr marL="0" indent="0">
              <a:buNone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Anti-Corruption</a:t>
            </a:r>
          </a:p>
          <a:p>
            <a:pPr marL="0" indent="0">
              <a:buNone/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Principle 10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Business should work against corruption in all its forms, 	 	        including extortion and bribery.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6082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458200" cy="8153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UNGC </a:t>
            </a:r>
          </a:p>
          <a:p>
            <a:pPr marL="0" indent="0">
              <a:buNone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Voluntary initiative to promote and advance responsible business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Universal value framework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Global network of like-minded stakeholders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Platform for innovation</a:t>
            </a:r>
          </a:p>
          <a:p>
            <a:pPr marL="0" indent="0"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6292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0"/>
            <a:ext cx="8458200" cy="81534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Six Steps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Commit</a:t>
            </a:r>
          </a:p>
          <a:p>
            <a:pPr marL="342900" indent="-342900">
              <a:buFontTx/>
              <a:buChar char="-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Commitment to main stream GC Principle into strategies and operations</a:t>
            </a:r>
          </a:p>
          <a:p>
            <a:pPr marL="342900" indent="-342900">
              <a:buFontTx/>
              <a:buChar char="-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Support broader UN Goals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Assess</a:t>
            </a:r>
          </a:p>
          <a:p>
            <a:pPr marL="342900" indent="-342900">
              <a:buFontTx/>
              <a:buChar char="-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Progress and strategies </a:t>
            </a:r>
          </a:p>
          <a:p>
            <a:pPr marL="342900" indent="-342900">
              <a:buFontTx/>
              <a:buChar char="-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Risk, opportunities and impact across GC issues areas.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Define </a:t>
            </a:r>
          </a:p>
          <a:p>
            <a:pPr marL="342900" indent="-342900">
              <a:buFontTx/>
              <a:buChar char="-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Goals, Strategies and policies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Implement</a:t>
            </a:r>
          </a:p>
          <a:p>
            <a:pPr marL="342900" indent="-342900">
              <a:buFontTx/>
              <a:buChar char="-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Through and across value changes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Measure</a:t>
            </a:r>
          </a:p>
          <a:p>
            <a:pPr marL="342900" indent="-342900">
              <a:buFontTx/>
              <a:buChar char="-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Measure and monitor impact and progress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Communicate</a:t>
            </a:r>
          </a:p>
          <a:p>
            <a:pPr marL="342900" indent="-342900">
              <a:buFontTx/>
              <a:buChar char="-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Progress and strategies</a:t>
            </a:r>
          </a:p>
          <a:p>
            <a:pPr marL="342900" indent="-342900">
              <a:buFontTx/>
              <a:buChar char="-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Engage with stakeholders for continuous improvement</a:t>
            </a:r>
          </a:p>
        </p:txBody>
      </p:sp>
    </p:spTree>
    <p:extLst>
      <p:ext uri="{BB962C8B-B14F-4D97-AF65-F5344CB8AC3E}">
        <p14:creationId xmlns:p14="http://schemas.microsoft.com/office/powerpoint/2010/main" val="3539210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6096001"/>
          </a:xfrm>
        </p:spPr>
        <p:txBody>
          <a:bodyPr>
            <a:normAutofit/>
          </a:bodyPr>
          <a:lstStyle/>
          <a:p>
            <a:pPr marL="109728" indent="0">
              <a:lnSpc>
                <a:spcPct val="95000"/>
              </a:lnSpc>
              <a:spcBef>
                <a:spcPct val="500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UN Millennium Development Goals (MDGs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109728" indent="0">
              <a:lnSpc>
                <a:spcPct val="95000"/>
              </a:lnSpc>
              <a:spcBef>
                <a:spcPct val="5000"/>
              </a:spcBef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5000"/>
              </a:lnSpc>
              <a:spcBef>
                <a:spcPct val="5000"/>
              </a:spcBef>
              <a:buFont typeface="Wingdings" panose="05000000000000000000" pitchFamily="2" charset="2"/>
              <a:buChar char="q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After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World War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  Leaders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and Nations have made big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promise  about development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and poverty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reduction.</a:t>
            </a:r>
          </a:p>
          <a:p>
            <a:pPr marL="109728" indent="0">
              <a:lnSpc>
                <a:spcPct val="95000"/>
              </a:lnSpc>
              <a:spcBef>
                <a:spcPct val="5000"/>
              </a:spcBef>
              <a:buNone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5000"/>
              </a:lnSpc>
              <a:spcBef>
                <a:spcPct val="5000"/>
              </a:spcBef>
              <a:buFont typeface="Wingdings" panose="05000000000000000000" pitchFamily="2" charset="2"/>
              <a:buChar char="q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MDGs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agreed by 189 countries in 2000 (1.2 billion extremely poor 2.8 billion poor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people)</a:t>
            </a:r>
          </a:p>
          <a:p>
            <a:pPr marL="109728" indent="0">
              <a:lnSpc>
                <a:spcPct val="95000"/>
              </a:lnSpc>
              <a:spcBef>
                <a:spcPct val="5000"/>
              </a:spcBef>
              <a:buNone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5000"/>
              </a:lnSpc>
              <a:spcBef>
                <a:spcPct val="5000"/>
              </a:spcBef>
              <a:buFont typeface="Wingdings" panose="05000000000000000000" pitchFamily="2" charset="2"/>
              <a:buChar char="q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Monterrey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Summit in 2002 commits rich countries to doubling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aid</a:t>
            </a:r>
          </a:p>
          <a:p>
            <a:pPr marL="109728" indent="0">
              <a:lnSpc>
                <a:spcPct val="95000"/>
              </a:lnSpc>
              <a:spcBef>
                <a:spcPct val="5000"/>
              </a:spcBef>
              <a:buNone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5000"/>
              </a:lnSpc>
              <a:spcBef>
                <a:spcPct val="5000"/>
              </a:spcBef>
              <a:buFont typeface="Wingdings" panose="05000000000000000000" pitchFamily="2" charset="2"/>
              <a:buChar char="q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Many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Countries adopted Poverty Reduction Strategies (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PRS)</a:t>
            </a:r>
          </a:p>
          <a:p>
            <a:pPr marL="109728" indent="0">
              <a:lnSpc>
                <a:spcPct val="95000"/>
              </a:lnSpc>
              <a:spcBef>
                <a:spcPct val="5000"/>
              </a:spcBef>
              <a:buNone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5000"/>
              </a:lnSpc>
              <a:spcBef>
                <a:spcPct val="5000"/>
              </a:spcBef>
              <a:buFont typeface="Wingdings" panose="05000000000000000000" pitchFamily="2" charset="2"/>
              <a:buChar char="q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2015 to reduce 50%</a:t>
            </a:r>
          </a:p>
          <a:p>
            <a:pPr>
              <a:lnSpc>
                <a:spcPct val="95000"/>
              </a:lnSpc>
              <a:spcBef>
                <a:spcPct val="5000"/>
              </a:spcBef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5000"/>
              </a:lnSpc>
              <a:spcBef>
                <a:spcPct val="5000"/>
              </a:spcBef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5000"/>
              </a:lnSpc>
              <a:spcBef>
                <a:spcPct val="5000"/>
              </a:spcBef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5705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169091"/>
          </a:xfrm>
        </p:spPr>
        <p:txBody>
          <a:bodyPr>
            <a:normAutofit/>
          </a:bodyPr>
          <a:lstStyle/>
          <a:p>
            <a:pPr marL="109728" indent="0">
              <a:lnSpc>
                <a:spcPct val="95000"/>
              </a:lnSpc>
              <a:spcBef>
                <a:spcPct val="500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MDGs (8 Goals, 18 Targets, 48 Indicators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109728" indent="0">
              <a:lnSpc>
                <a:spcPct val="95000"/>
              </a:lnSpc>
              <a:spcBef>
                <a:spcPct val="5000"/>
              </a:spcBef>
              <a:buNone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Bef>
                <a:spcPct val="5000"/>
              </a:spcBef>
              <a:buFont typeface="Wingdings" panose="05000000000000000000" pitchFamily="2" charset="2"/>
              <a:buChar char="q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Eradicate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extreme poverty and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hunger</a:t>
            </a:r>
          </a:p>
          <a:p>
            <a:pPr>
              <a:lnSpc>
                <a:spcPct val="150000"/>
              </a:lnSpc>
              <a:spcBef>
                <a:spcPct val="5000"/>
              </a:spcBef>
              <a:buFont typeface="Wingdings" panose="05000000000000000000" pitchFamily="2" charset="2"/>
              <a:buChar char="q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Achieve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universal primary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education</a:t>
            </a:r>
          </a:p>
          <a:p>
            <a:pPr>
              <a:lnSpc>
                <a:spcPct val="150000"/>
              </a:lnSpc>
              <a:spcBef>
                <a:spcPct val="5000"/>
              </a:spcBef>
              <a:buFont typeface="Wingdings" panose="05000000000000000000" pitchFamily="2" charset="2"/>
              <a:buChar char="q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Gender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equality/women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empowerment</a:t>
            </a:r>
          </a:p>
          <a:p>
            <a:pPr>
              <a:lnSpc>
                <a:spcPct val="150000"/>
              </a:lnSpc>
              <a:spcBef>
                <a:spcPct val="5000"/>
              </a:spcBef>
              <a:buFont typeface="Wingdings" panose="05000000000000000000" pitchFamily="2" charset="2"/>
              <a:buChar char="q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Reduce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child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mortality</a:t>
            </a:r>
          </a:p>
          <a:p>
            <a:pPr>
              <a:lnSpc>
                <a:spcPct val="150000"/>
              </a:lnSpc>
              <a:spcBef>
                <a:spcPct val="5000"/>
              </a:spcBef>
              <a:buFont typeface="Wingdings" panose="05000000000000000000" pitchFamily="2" charset="2"/>
              <a:buChar char="q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Improve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maternal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health</a:t>
            </a:r>
          </a:p>
          <a:p>
            <a:pPr>
              <a:lnSpc>
                <a:spcPct val="150000"/>
              </a:lnSpc>
              <a:spcBef>
                <a:spcPct val="5000"/>
              </a:spcBef>
              <a:buFont typeface="Wingdings" panose="05000000000000000000" pitchFamily="2" charset="2"/>
              <a:buChar char="q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Combat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HIV/AIDS- malaria and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</a:p>
          <a:p>
            <a:pPr>
              <a:lnSpc>
                <a:spcPct val="150000"/>
              </a:lnSpc>
              <a:spcBef>
                <a:spcPct val="5000"/>
              </a:spcBef>
              <a:buFont typeface="Wingdings" panose="05000000000000000000" pitchFamily="2" charset="2"/>
              <a:buChar char="q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Sustained Environment</a:t>
            </a:r>
          </a:p>
          <a:p>
            <a:pPr>
              <a:lnSpc>
                <a:spcPct val="150000"/>
              </a:lnSpc>
              <a:spcBef>
                <a:spcPct val="5000"/>
              </a:spcBef>
              <a:buFont typeface="Wingdings" panose="05000000000000000000" pitchFamily="2" charset="2"/>
              <a:buChar char="q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Build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global Partnerships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781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263</TotalTime>
  <Words>605</Words>
  <Application>Microsoft Office PowerPoint</Application>
  <PresentationFormat>On-screen Show (4:3)</PresentationFormat>
  <Paragraphs>110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Lucida Sans Unicode</vt:lpstr>
      <vt:lpstr>Verdana</vt:lpstr>
      <vt:lpstr>Wingdings</vt:lpstr>
      <vt:lpstr>Wingdings 2</vt:lpstr>
      <vt:lpstr>Wingdings 3</vt:lpstr>
      <vt:lpstr>Concourse</vt:lpstr>
      <vt:lpstr>The United Nations Global Compact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About the United Nations Global Compact The United Nations Global Compact is a call companies everywhere to voluntarily align their operations and strategies with ten universally accepted principles in the areas of human rights, labour, environment and anti-corruption, and to take actions in support of UN goals, including the Millennium Development Goals. Endorsed by chief executives, the UN Global Compact is a leadership platform for the development, implementation, and disclosure of responsible corporate policies and practices. Launched in 2000, it is largest corporate responsibility initiative in the world – with over 8,000 signatories based in more than 145 countries. For more information: </dc:title>
  <dc:creator>User</dc:creator>
  <cp:lastModifiedBy>Kyaw Zeya</cp:lastModifiedBy>
  <cp:revision>25</cp:revision>
  <cp:lastPrinted>2017-11-16T05:18:26Z</cp:lastPrinted>
  <dcterms:created xsi:type="dcterms:W3CDTF">2017-11-13T09:49:59Z</dcterms:created>
  <dcterms:modified xsi:type="dcterms:W3CDTF">2017-11-16T05:23:42Z</dcterms:modified>
</cp:coreProperties>
</file>