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141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9/18/2017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9/18/2017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sz="1600" b="1" dirty="0">
              <a:solidFill>
                <a:schemeClr val="tx2">
                  <a:shade val="90000"/>
                </a:schemeClr>
              </a:solidFill>
              <a:effectLst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229600" cy="609599"/>
          </a:xfrm>
        </p:spPr>
        <p:txBody>
          <a:bodyPr>
            <a:noAutofit/>
          </a:bodyPr>
          <a:lstStyle/>
          <a:p>
            <a:pPr algn="ctr"/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SMEs ႏွင့္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ဆိုင္ေသာ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အသိပညာ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အတတ္ပညာ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 မ်ွေ၀သင္ၾ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ကားေပးေရး</a:t>
            </a:r>
            <a:endParaRPr lang="en-US" sz="3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819400"/>
            <a:ext cx="6560234" cy="609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SMEs Development 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အေရးၾကီးမ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800" y="3657600"/>
            <a:ext cx="6560234" cy="2971800"/>
          </a:xfrm>
          <a:prstGeom prst="rect">
            <a:avLst/>
          </a:prstGeom>
        </p:spPr>
        <p:txBody>
          <a:bodyPr lIns="45720" rIns="246888">
            <a:normAutofit fontScale="925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ေဒၚေအးေအးမူ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Zawgyi-One" pitchFamily="34" charset="0"/>
              <a:cs typeface="Zawgyi-One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B.Sc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(Physics),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 </a:t>
            </a:r>
            <a:r>
              <a:rPr kumimoji="0" lang="en-US" sz="2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B.Ed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,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500" baseline="0" dirty="0" err="1" smtClean="0">
                <a:latin typeface="Zawgyi-One" pitchFamily="34" charset="0"/>
                <a:cs typeface="Zawgyi-One" pitchFamily="34" charset="0"/>
              </a:rPr>
              <a:t>M.Phil</a:t>
            </a:r>
            <a:r>
              <a:rPr lang="en-US" sz="2500" baseline="0" dirty="0" smtClean="0">
                <a:latin typeface="Zawgyi-One" pitchFamily="34" charset="0"/>
                <a:cs typeface="Zawgyi-One" pitchFamily="34" charset="0"/>
              </a:rPr>
              <a:t>,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M.Sc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(Physics), M.B.A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Dip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 in French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500" baseline="0" dirty="0" smtClean="0">
                <a:latin typeface="Zawgyi-One" pitchFamily="34" charset="0"/>
                <a:cs typeface="Zawgyi-One" pitchFamily="34" charset="0"/>
              </a:rPr>
              <a:t>Chairman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Social Business </a:t>
            </a:r>
            <a:r>
              <a:rPr kumimoji="0" lang="en-US" sz="2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Commitle</a:t>
            </a:r>
            <a:endParaRPr kumimoji="0" lang="en-US" sz="2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Zawgyi-One" pitchFamily="34" charset="0"/>
              <a:cs typeface="Zawgyi-One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500" baseline="0" dirty="0" smtClean="0">
                <a:latin typeface="Zawgyi-One" pitchFamily="34" charset="0"/>
                <a:cs typeface="Zawgyi-One" pitchFamily="34" charset="0"/>
              </a:rPr>
              <a:t>Myanmar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Business Executives Association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ေတာ္၀င္ျ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မင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့္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မိုရ္စက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ၠဴအမ်ိဳးမ်ိဳးေရာင္း၀ယ္ေရး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ႏွင့္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C.I.S  </a:t>
            </a:r>
            <a:r>
              <a:rPr kumimoji="0" lang="en-US" sz="2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ပံု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ႏွ</a:t>
            </a:r>
            <a:r>
              <a:rPr kumimoji="0" lang="en-US" sz="25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ိပ္တိုက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cs typeface="Zawgyi-One" pitchFamily="34" charset="0"/>
              </a:rPr>
              <a:t>္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683"/>
            <a:ext cx="8229600" cy="5562917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မိမ္အလုပ္ကို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ခ်စ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ိုးသူ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ပိဳင္ဆိုင္လိုစိတ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ပင္းထန္သူ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ီးျမွပ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ံတတ္သူ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အရည္အေသြးေ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ကာင္းေသာ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ကုန္ပစၥည္း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ႏွင့္၀န္ေဆာင္မႈကိုေပးသူ</a:t>
            </a: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ေငြေၾကးအေထာက္အပံ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လံုေလာက္စြာရရွိခဲ့သူ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သူမ်ားမျမင္သည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အလမ္းကိုျမင္သူ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ဦးေဆာင္မႈအရည္အေသြးျပည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့္၀သူ</a:t>
            </a: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စြန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စားလိုသူ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လမ္းညႊန္ေပးႏိုင္ေသာ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ဆရာေကာင္း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သမားေကာင္းရွိသူ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ဇြဲၾကီးသူ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62917"/>
          </a:xfrm>
        </p:spPr>
        <p:txBody>
          <a:bodyPr/>
          <a:lstStyle/>
          <a:p>
            <a:pPr>
              <a:lnSpc>
                <a:spcPct val="170000"/>
              </a:lnSpc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က်န္းမာေရးေကာင္းသူ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ဥာဏ္ရည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့္၀သူ</a:t>
            </a:r>
          </a:p>
          <a:p>
            <a:pPr>
              <a:lnSpc>
                <a:spcPct val="170000"/>
              </a:lnSpc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လက္ေတ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ြ႕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က်သူ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</a:p>
          <a:p>
            <a:pPr>
              <a:lnSpc>
                <a:spcPct val="170000"/>
              </a:lnSpc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ဗဟုသုတၾကြယ္၀သူ</a:t>
            </a:r>
          </a:p>
          <a:p>
            <a:pPr>
              <a:lnSpc>
                <a:spcPct val="170000"/>
              </a:lnSpc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အလိုက္သင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ေနတတ္သူ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အသံုးအစြဲေစ့သူ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ေအာင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မင္တဲ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့ SMEs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လုပ္ငန္းရွင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ဖစ္ပို႔အတြက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ထပ္ေလာင္းသိရွိရမည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အခ်က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sz="3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r>
              <a:rPr lang="en-US" sz="3500" dirty="0" smtClean="0"/>
              <a:t>Brain, Heart and Stomach</a:t>
            </a:r>
          </a:p>
          <a:p>
            <a:pPr>
              <a:lnSpc>
                <a:spcPct val="300000"/>
              </a:lnSpc>
            </a:pPr>
            <a:r>
              <a:rPr lang="en-US" sz="3500" dirty="0" smtClean="0"/>
              <a:t>Stomach, Brain and Heart</a:t>
            </a:r>
          </a:p>
          <a:p>
            <a:pPr>
              <a:lnSpc>
                <a:spcPct val="300000"/>
              </a:lnSpc>
            </a:pPr>
            <a:r>
              <a:rPr lang="en-US" sz="3500" dirty="0" smtClean="0"/>
              <a:t>Heart, Brain and Stomach</a:t>
            </a:r>
            <a:endParaRPr lang="en-US" sz="35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SMEs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႕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အဓိကျပသနာ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458200" cy="45262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ေရရွည္မတည္တံႏိုင္ဘဲ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ပဳတ္သြားျခင္း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ဘာေၾကာင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ေရရွည္မတည္တံ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ိုင္သလဲ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1.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မိမိဦးတည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ပီးေရာင္းမဲ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ေဖာက္သည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ဘယ္မွာလဲဆိုတာမရွာဘဲ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2. ၄င္းေဖာက္သည္၏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လိုအပ္ခ်က္နဲ႔လိုခ်င္တဲ့ဆ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ႏၵ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သိေအာင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မလုပ္ဘဲ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3.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ကိုယ္ထုတ္တဲ့ပစၥည္းကို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ေရာင္းရဖို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ေရာင္းကုန္သြားဖို႔ပဲ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ၾ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ကိဳးစားေနျခင္း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4. Marketing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ကိုမသိျခင္း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ဘယ္လိုေျဖရွင္းမလဲ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4W1H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5262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အလြယ္ကူဆံုးကေတာ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ေမးခြန္းေမးျခင္းနည္းပ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1. Who?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ဘယ္လိုလူေတြကို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ေရာင္းမွာလဲ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2. What?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ဘယ္ပစၥည္း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ဘယ္ကုန္ကိုေရာင္းမွာလဲ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3. When?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ဘယ္အခ်ိန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ဘယ္ရာသီမွာေရာင္းမွာလဲ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4. Where?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ဘယ္ေနရာ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ဘယ္ေဒသမွာေရာင္းမွာလဲ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5. How?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ဘယ္လိုနည္းနဲ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ေရာင္းမွာလဲ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SWOT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ရည္မွန္းခ်က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္-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ရဲ့စီးပြားေရးလုပ္ငန္း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အက်ိဳးအျမတ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ဖစ္ထြန္းေအာင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ပိုမိုစြမ္းေဆာင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ိုင္ေစရန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S(Strengths)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မိမိလုပ္ငန္း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အားသာခ်က္မ်ား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W(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Weakess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)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မိမိလုပ္ငန္း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အားနည္းခ်က္မ်ား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O(Opportunities) ပတ္၀န္းက်င္မွ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ရရွိႏိုင္တဲ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အလမ္းမ်ား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T(Threats) စီးပြားေရးပတ္၀န္းက်င္မွ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ခိမ္းေျခာက္မႈမ်ား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စိန္ေခၚမႈမ်ား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၁။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ဘယ္အခ်က္ေတြမွာ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အေကာင္းဆံုး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လုပ္ေနလဲ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၂။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အလုပ္သမား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/ ၀န္ထမ္းေတြဟာ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မ္းက်င္မႈမ်ိဳးကို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ပိုင္ပိုင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ိုင္လုပ္ေနသလဲ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လုပ္ငန္းမွာ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ဘ႑ာေရးအရင္းအျမစ္ေတြရွိသလား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၄။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မွာ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စီးပြားေရးဆိုင္ရာ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အဆက္သြယ္နဲ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မိတ္ဖက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အဖြဲ႔အစည္းမ်ား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ရွိသလား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Weakness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534400" cy="45262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၁။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အဆိုးဆံုးအခ်က္ေတြကဘာေတ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ြ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ဖစ္ေနသလဲ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၂။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အလုပ္သမား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/ ၀န္ထမ္းေတြမွာမရွိတဲ့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မ္းက်င္မႈေတြကို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  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Trainingေတြက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ဖည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ဆည္းေပးႏိုင္ေပမယ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မလုပ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   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ေသးဘူးဆိုတာ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ဘာေတြလဲ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ဘ႑ာေရးအေျခအေနဘယ္လိုလဲ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၄။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လုပ္ငန္းနဲ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ခ်ိတ္ဆက္ထားဖို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အဆက္သြယ္နဲ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မိတ္ဖက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အဖြဲ႔အစည္းေတြမရွိတဲ့အခ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ဘာလုပ္သင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လဲ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534400" cy="45262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၁။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န္ေတာ္တို႔လုပ္ငန္းက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ျပင္ပပတ္၀န္းက်င္အေျခအေန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ေျပာင္းလဲမႈမ်ားကို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ဘယ္လိုအက်ိဳးရွိရွိ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အသံုးခ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်ႏ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ိုင္မလဲ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၂။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ပိဳင္ဘက္ေတြရဲ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အားနည္းခ်က္ေတြကိုၾကည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သူတို႔ကို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ဘယ္လိုတိုက္ခိုက္အႏိုင္ယူမလဲ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ေစ်းကြက္အသစ္ေတြရဲ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အခန္းက႑မွာ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ရႏိုင္မယ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အလမ္းေတြက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ဘာေတ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ြျ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ဖစ္မလဲ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၄။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န္ေတာ္တို႔ဟာ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ဘယ္လိုနည္းပညာအသစ္ေတြကို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အသံုးျပ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ဳႏ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ိုင္သလဲ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534400" cy="45262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၁။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န္ေတာ္တို႔ရဲ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႕ျ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ပိဳင္ဘက္ေတြက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န္ေတာ္တို႔ကို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ထိခိုက္နစ္နာေအာင္လုပ္ရင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ဘယ္လိုျဖစ္သြားႏိုင္သလဲ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၂။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ဥပေဒအသစ္ေတ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ြျ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ပဌာန္းတဲ့အခ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အက်ိဳးစီးပြား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ဘယ္လိုထိခိုက္ပ်က္စီးေစႏိုင္သလဲ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ဘယ္လိုလူမႈေရးေျပာင္းလဲမႈေတြက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လုပ္ငန္းေတြကို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ခိမ္းေျခာက္ေစႏိုင္သလဲ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၄။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ဘယ္လိုစီးပြားေရး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လည္ပတ္မႈေတြက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ကၽြ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န္ေတာ္တို႔ကို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ထိခိုက္ေစႏိုင္လိမ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မလဲ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Zawgyi-One" pitchFamily="34" charset="0"/>
                <a:cs typeface="Zawgyi-One" pitchFamily="34" charset="0"/>
              </a:rPr>
              <a:t>ရည္ရြယ္ခ်က</a:t>
            </a:r>
            <a:r>
              <a:rPr lang="en-US" sz="4800" dirty="0" smtClean="0">
                <a:latin typeface="Zawgyi-One" pitchFamily="34" charset="0"/>
                <a:cs typeface="Zawgyi-One" pitchFamily="34" charset="0"/>
              </a:rPr>
              <a:t>္္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1.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မိမိ၏လုပ္ငန္းမ်ားကို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စနစ္တက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်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စီမံခန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ခြဲလုပ္ေဆာင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ိုင္ေစရန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2.SMEs ၏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အဓိပ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ၸါယ္ႏွင့္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အေရးၾကီးမႈကို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သိရွိေစရန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ခိဳးျခံေခ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ၽြ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တာစုေဆာင္းသည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အေလ့အက်င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မ်ားရရွိျပီး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အက်ိဳးအျမတ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ရရွိႏိုင္ေစရန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အဖြဲ႔လိုက္တာ၀န္ယူမႈ၏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အေရးၾကီးမႈကိုသိရွိျပီး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အေလ့အက်င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မ်ား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ရရွိေစရန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SMEs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မ်ားလိုက္နာသင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က်င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့္၀တ္မ်ားကို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ေစာင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ထိန္းလိုက္နာျခင္းျဖင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ေရရွည္တိုးတက္ေအာင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မင္ေစရန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9426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Zawgyi-One" pitchFamily="34" charset="0"/>
                <a:cs typeface="Zawgyi-One" pitchFamily="34" charset="0"/>
              </a:rPr>
              <a:t>SMEs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ေတြရဲ့အဓိက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အခက္အခဲ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dirty="0" smtClean="0">
                <a:latin typeface="Zawgyi-One" pitchFamily="34" charset="0"/>
                <a:cs typeface="Zawgyi-One" pitchFamily="34" charset="0"/>
              </a:rPr>
            </a:b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ြ၊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ြ၊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ြ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534400" cy="45262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၁။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္ငန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္းစခ်င္ေပမယ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ေငြအရင္းအ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ီးမရႏိုင္တဲ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အခက္အခဲ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၂။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လုပ္ငန္းကလည္ပတ္ေပမယ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ေအာ္ဒါတက္လာရင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တိုးခ်ဲ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လုပ္ကိုင္ဖို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ေငြအရင္းအ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ီးထပ္ရွာရန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မလြယ္ကူတဲ့အခက္အခဲ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နည္းပညာသံုးရင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ပိုျမန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ပီးအျမတ္ရရွိႏိုင္မွန္းသိေပမယ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နည္းပညာ၀ယ္ယူရန္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ထပ္ထည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ရမယ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ေငြအရင္းအ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ီးအခက္အခဲ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၄။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ကုန္က်စရိတ္မ်ား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တစ္ေန႔တစ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ခားၾကီးလာတဲ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အခက္အခဲ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965664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ေငြဘယ္ကရမလဲ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534400" cy="45262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၁။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ဘဏ္မ်ားသည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ေငြေခ်းျခင္း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ပတ္သက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္၍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တင္းက်ပ္ေသာ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ေပၚလစီမ်ားရွိသည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၂။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ေငြအရင္းအ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ီးထုတ္ေပးႏိုင္ေသာ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company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ေတြကလည္း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ေငြေခ်းေပးရန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သိပ္မစြန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စားရဲၾကဘူး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ပုဂၢလိကတစ္ဦးခ်င္းကလည္း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ေငြေခ်းရန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အလြန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သတိထား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ၾ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ကပါသည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္။ </a:t>
            </a:r>
            <a:endParaRPr lang="my-MM" sz="2800" dirty="0" smtClean="0"/>
          </a:p>
          <a:p>
            <a:pPr>
              <a:lnSpc>
                <a:spcPct val="150000"/>
              </a:lnSpc>
            </a:pP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965664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ဒါဆိုဘယ္လိုရွာမလဲ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534400" cy="452628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၁။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မိမိ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စုေဆာင္းေင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ြ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၂။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သူငယ္ခ်င္း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အမ်ိဳးမ်ားထံမ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ေခတၱေခ်းယူျခင္း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စပ္တူလုပ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၄။ Angles</a:t>
            </a:r>
            <a:endParaRPr lang="my-MM" sz="2800" dirty="0" smtClean="0"/>
          </a:p>
          <a:p>
            <a:pPr>
              <a:lnSpc>
                <a:spcPct val="200000"/>
              </a:lnSpc>
            </a:pP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  <a:buNone/>
            </a:pP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3536"/>
            <a:ext cx="8686800" cy="965664"/>
          </a:xfrm>
        </p:spPr>
        <p:txBody>
          <a:bodyPr>
            <a:noAutofit/>
          </a:bodyPr>
          <a:lstStyle/>
          <a:p>
            <a:pPr algn="ctr"/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Capital?/ Seed Money?/ Start-up Capital</a:t>
            </a:r>
            <a:br>
              <a:rPr lang="en-US" sz="30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စီးပြားေရးလုပ္ငန္းတစ္ခုစတင္ရန္လိုေသာေငြအရင္းအ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ီး</a:t>
            </a:r>
            <a:endParaRPr lang="en-US" sz="3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133601"/>
            <a:ext cx="8534400" cy="4343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Fixed Capital-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ပံုေသပိုင္ပစၥည္းမ်ားအတြက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အရင္းအ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ီး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လုပ္ငန္းလုပ္ေဆာင္မည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အေဆာက္အဦး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ဆိုင္ခန္း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ေျမေနရာ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ရံုးခန္း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ပရိေဘာဂ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ကြန္ပ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တာ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စက္ပစၥည္းမ်ား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ငွား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/၀ယ္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Working Capital-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လုပ္ငန္းလည္ပတ္ေင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အရင္းအ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ီး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လုပ္ငန္း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လည္ပတ္ရန္အတြက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လိုအပ္ေသာ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ကုန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ကမ္းဖိုး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လွ်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ပ္စစ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လုပ္သားခ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ပို႔ေဆာင္ခ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ထုတ္လုပ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ဖန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္႔ျ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ဖဴးခအတြက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လိုအပ္ေသာေင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Growth Capital-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လုပ္ငန္းခ်ဲ့ရန္ထပ္ထည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ရန္လိုေသာေငြအရင္းအ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ီး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လူထပ္ထည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အေဆာက္အဦးတိုးခ်ဲ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႕၊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စက္ထပ္တိုး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ဆိုင္ခြဲဖြင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လိုေသာေင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</a:t>
            </a: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371600"/>
            <a:ext cx="8686800" cy="685800"/>
          </a:xfrm>
          <a:prstGeom prst="rect">
            <a:avLst/>
          </a:prstGeo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Type of Capital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Zawgyi-One" pitchFamily="34" charset="0"/>
              <a:ea typeface="+mj-ea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3536"/>
            <a:ext cx="8686800" cy="965664"/>
          </a:xfrm>
        </p:spPr>
        <p:txBody>
          <a:bodyPr>
            <a:noAutofit/>
          </a:bodyPr>
          <a:lstStyle/>
          <a:p>
            <a:pPr algn="ctr"/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SMEs &amp; Productivity</a:t>
            </a:r>
            <a:br>
              <a:rPr lang="en-US" sz="30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Productivity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ကုန္ထုတ္စြမ္းအား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ကုန္ထုတ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ိုင္မ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ႈႏႈ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န္းထား</a:t>
            </a:r>
            <a:endParaRPr lang="en-US" sz="3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514600"/>
            <a:ext cx="8763000" cy="4343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Input -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မတည္ရင္း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ီးေင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ေျမ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အလုပ္သမား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္၊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စြမ္းအင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ကုန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ကမ္း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Output-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ရလဒ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္(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႔)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အက်ိဳးျဖစ္ထြန္းမ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ဥပမာ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စာအုပ္ခ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်ဳပ္လုပ္ငန္း၂ခုရဲ့ labor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Productivityကိုတြက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္၍ ႏ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ိႈင္းယွဥ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2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Aလုပ္ငန္း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- လုပ္သား၂၀၊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တစ္ေန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႔ (၈)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နာရီမွာ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စာအုပ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၅၀၀၀ ခ်ဳပ္ႏ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ိုုင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Bလုပ္ငန္း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- လုပ္သား၁၅၊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တစ္ေန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႔ (၈)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နာရီမွာ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စာအုပ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၄၀၀၀ ခ်ဳပ္ႏ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ိုုင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ဘယ္လုပ္ငန္းက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L P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ပိုေကာင္းသလဲ</a:t>
            </a:r>
            <a:endParaRPr lang="en-US" sz="22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295400"/>
            <a:ext cx="8686800" cy="685800"/>
          </a:xfrm>
          <a:prstGeom prst="rect">
            <a:avLst/>
          </a:prstGeo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ကုန္ထုတ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္ႏ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ိုင္မႈစြမ္းအားသည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္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ပထမ</a:t>
            </a:r>
            <a:r>
              <a:rPr lang="en-US" sz="26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ဦးစားေပး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Zawgyi-One" pitchFamily="34" charset="0"/>
              <a:ea typeface="+mj-ea"/>
              <a:cs typeface="Zawgyi-One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1828800"/>
            <a:ext cx="8686800" cy="685800"/>
          </a:xfrm>
          <a:prstGeom prst="rect">
            <a:avLst/>
          </a:prstGeo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Productivity=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 Output/Input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Zawgyi-One" pitchFamily="34" charset="0"/>
              <a:ea typeface="+mj-ea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936"/>
            <a:ext cx="8686800" cy="660864"/>
          </a:xfrm>
        </p:spPr>
        <p:txBody>
          <a:bodyPr>
            <a:noAutofit/>
          </a:bodyPr>
          <a:lstStyle/>
          <a:p>
            <a:pPr algn="ctr"/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Group Exercises</a:t>
            </a:r>
            <a:endParaRPr lang="en-US" sz="3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4102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Company					A		B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ေရာင္းရေင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ြ					၂၀၀		၅၀၀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ေရာင္းရကုန္မ်ား၏ကုန္က်စရိတ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		၁၆၀		၃၅၀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အၾကမ္းအျမတ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				၄၀		၁၅၀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အျခားစရိတ္မ်ား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			၁၀		၄၀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အသားတင္အျမတ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္(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အခြန္မေဆာင္မွီ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)		၃၀		၁၁၀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အသားတင္အျမတ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္(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အခြန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္ေဆာင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smtClean="0"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000" smtClean="0">
                <a:latin typeface="Zawgyi-One" pitchFamily="34" charset="0"/>
                <a:cs typeface="Zawgyi-One" pitchFamily="34" charset="0"/>
              </a:rPr>
              <a:t>)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	၁၅		၅၅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အလုပ္သမားဦးေရ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			၃၀		၁၀၀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မတည္ရင္း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ီးေင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ြ				၁၀၀		၄၀၀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ေစ်းကြက္ရွယ္ယာရရွိမ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ႈ			၅%		၂၀%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မည္သည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 company က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Labour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productivity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ပိုမ်ားသလဲ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မည္သည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 company က Capital productivity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ပိုမ်ားသလဲ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endParaRPr lang="en-US" sz="2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609600"/>
            <a:ext cx="8915400" cy="838200"/>
          </a:xfrm>
          <a:prstGeom prst="rect">
            <a:avLst/>
          </a:prstGeo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ကုမၸဏီ</a:t>
            </a:r>
            <a:r>
              <a:rPr lang="en-US" sz="23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(၂)</a:t>
            </a:r>
            <a:r>
              <a:rPr lang="en-US" sz="23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ခုရွိသည</a:t>
            </a:r>
            <a:r>
              <a:rPr lang="en-US" sz="23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္။ ၄င္းတို႔၏ </a:t>
            </a:r>
            <a:r>
              <a:rPr lang="en-US" sz="23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လုပ္ငန္းစြမ္းေဆာင</a:t>
            </a:r>
            <a:r>
              <a:rPr lang="en-US" sz="23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္ႏ</a:t>
            </a:r>
            <a:r>
              <a:rPr lang="en-US" sz="23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ိုင္မ</a:t>
            </a:r>
            <a:r>
              <a:rPr lang="en-US" sz="23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ႈ </a:t>
            </a:r>
            <a:r>
              <a:rPr lang="en-US" sz="23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အေျခအေနမွာ</a:t>
            </a:r>
            <a:r>
              <a:rPr lang="en-US" sz="23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ေအာက္ပါအတိုင္းျဖစ္သည</a:t>
            </a:r>
            <a:r>
              <a:rPr lang="en-US" sz="23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Zawgyi-One" pitchFamily="34" charset="0"/>
                <a:ea typeface="+mj-ea"/>
                <a:cs typeface="Zawgyi-One" pitchFamily="34" charset="0"/>
              </a:rPr>
              <a:t>။္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Zawgyi-One" pitchFamily="34" charset="0"/>
              <a:ea typeface="+mj-ea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SMEs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မ်ား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သူမ်ားထက္ယွဥ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ပိဳင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သာေအာင္ေဆာင္ရြက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ိုင္ရန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လုပ္ေဆာင္ရမည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အခ်က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္(၆)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ခ်က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54102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ေဖာက္သည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 Customer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ၚ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အေလး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ဂရုျပ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ဳျ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ကုန္ပစၥည္း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ႏွင့္ ၀န္ေဆာင္မႈ Quality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ကိုပိုေကာင္းေအာင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လုပ္ေဆာင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အဆင္ေျပေခ်ာေမ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ြ႕မႈ Convenience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ကိုအာရံုစိုက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Innovation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အသစ္အဆန္း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တီထြင္မႈကို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စူးစိုက္လုပ္ေဆာင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၀န္ေဆာင္မႈ Service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အခ်ိန္ေပးလုပ္ေဆာင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လွ်င္ျ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မန္စြာ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Delivery 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ပဳလုပ္ေဆာင္ရြက္မႈကို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ဂရုစိုက္လုပ္ေဆာင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ေဖာက္သည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 Customer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အေပ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ၚ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အေလးဂရုျပ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ဳျ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3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10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ေဖာက္သည္ကို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ဆက္ဆံရာတြင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ေက်နပ္မႈမရွိခဲ့ေသာ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္-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၆၇% ကလာမ၀ယ္ေတာ့ပါ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၉၆%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ကေစာဒကေတာင္မတက္ေတာ့ပ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၁၀၁% က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အနည္းဆံုးေနာက္ထပ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္(၉)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ဦးကို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သင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မေကာင္းေၾကာင္းေျပာမယ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၁၃% က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အနည္းဆံုးေနာက္ထပ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္(၂၀)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ဦးကို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သူတို႔ရဲ့မေျပျပစ္ခဲ့ေသာ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အေတ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ြ႕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အၾကံဳမ်ားကိုေျပာ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၍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မဆက္ဆံရန္တားေတာ့မယ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ထို႔ေၾကာင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ေစ်းကြက္စီမံကိန္းခ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်ျ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Qualityေကာင္းတဲ့ပစၥည္းကို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ေစ်းအေပါဆံုး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ေရာင္းေသာ္လည္း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ေဖာက္သည္ကိုဆက္ဆံရာတြင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ေျပျပစ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မႈမရွိ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၍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မေက်နပ္ခဲ့လ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င္လည္း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မေရာင္းရႏိုင္ပ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ါ။</a:t>
            </a:r>
            <a:endParaRPr lang="en-US" sz="22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ကုန္ပစၥည္း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ႏွင့္ ၀န္ေဆာင္မႈ Quality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ကိုပိုေကာင္းေအာင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လုပ္ေဆာင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102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Quality (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အရည္အေသြး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)?</a:t>
            </a:r>
          </a:p>
          <a:p>
            <a:pPr>
              <a:lnSpc>
                <a:spcPct val="20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ေဖာက္သည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္/၀ယ္ယူစားသံုးသူရဲ့လိုအပ္ခ်က္နဲ႕ကိုက္ညီေအာင္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ေပးႏိုင္တဲ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ကုန္ပစၥည္း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သို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႔) ၀န္ေဆာင္မႈကိုေခၚသည္။</a:t>
            </a:r>
          </a:p>
          <a:p>
            <a:pPr>
              <a:lnSpc>
                <a:spcPct val="200000"/>
              </a:lnSpc>
            </a:pP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Quality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ေကာင္းလ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ေဖါက္သည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္/၀ယ္ယူစားသံုးသူ၏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စိတ္ေက်နပ္မ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တိုးလာႏိုင္သည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20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ေဖာက္သည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္၏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ေမ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ာ္လင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ခ်က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ကိုက္ညီေစရမည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20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စုေပါင္းလုပ္ေဆာင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ခင္းျဖင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စြမ္းေဆာင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ိုင္သည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sz="23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အဆင္ေျပေခ်ာေမ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ြ႕မႈ Convenience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ကို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အာရံုစိုက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10200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</a:pP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စားသံုးရတာ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သံုးစြဲရတာ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အဆင္ေျပရဲ့လား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ဘယ္လိုေနပါသလဲဆိုတာ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ေမးပ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250000"/>
              </a:lnSpc>
            </a:pP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ဆန္းစစ္ပ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250000"/>
              </a:lnSpc>
            </a:pP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ပိုေကာင္းေအာင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700" dirty="0" err="1" smtClean="0">
                <a:latin typeface="Zawgyi-One" pitchFamily="34" charset="0"/>
                <a:cs typeface="Zawgyi-One" pitchFamily="34" charset="0"/>
              </a:rPr>
              <a:t>အေလးထားျပီးလုပ္ေဆာင္ပ</a:t>
            </a:r>
            <a:r>
              <a:rPr lang="en-US" sz="2700" dirty="0" smtClean="0">
                <a:latin typeface="Zawgyi-One" pitchFamily="34" charset="0"/>
                <a:cs typeface="Zawgyi-One" pitchFamily="34" charset="0"/>
              </a:rPr>
              <a:t>ါ</a:t>
            </a:r>
            <a:endParaRPr lang="en-US" sz="27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Zawgyi-One" pitchFamily="34" charset="0"/>
                <a:cs typeface="Zawgyi-One" pitchFamily="34" charset="0"/>
              </a:rPr>
              <a:t>SMEs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ဆိုသည္မွာ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Small and Medium Enterprises</a:t>
            </a:r>
          </a:p>
          <a:p>
            <a:pPr>
              <a:lnSpc>
                <a:spcPct val="160000"/>
              </a:lnSpc>
            </a:pP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အေသးစား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အလယ္အလတ္စား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စီးပြားေရး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လုပ္ငန္းမ်ား</a:t>
            </a:r>
            <a:endParaRPr lang="en-US" sz="3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လုပ္ငန္းပိုင္ရွင္မ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စီမံခန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ခြဲအုပ္ခ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်ဳပ္</a:t>
            </a:r>
          </a:p>
          <a:p>
            <a:pPr>
              <a:lnSpc>
                <a:spcPct val="160000"/>
              </a:lnSpc>
            </a:pP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လူအင္အား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ငါးဦးမ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ငါးဆယ္ဦးထိ</a:t>
            </a:r>
            <a:r>
              <a:rPr lang="en-US" sz="3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 smtClean="0">
                <a:latin typeface="Zawgyi-One" pitchFamily="34" charset="0"/>
                <a:cs typeface="Zawgyi-One" pitchFamily="34" charset="0"/>
              </a:rPr>
              <a:t>လုပ္ကိုင္ေနေသာလုပ္ငန္း</a:t>
            </a:r>
            <a:endParaRPr lang="en-US" sz="3000" dirty="0" smtClean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Innovation (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အသစ္အဆန္းတီထြင္ဖန္တီးမႈကို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အာရံုစိုက္လုပ္ေဆာင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10200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အသစ္အဆန္းတီထြင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ခင္းသည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အနာဂတ္ေအာင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မင္မ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ေသာ့ခ်က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2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ေစ်းကြက္က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လွ်င္ျ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မန္စြာေျပာင္းလဲျပီး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ပိဳင္ဆိုင္မ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ႈ 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မားေနသည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2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ေစ်းကြက္ရဲ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လိုအပ္ခ်က္ကို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သိေအာင္လုပ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္/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ဆန္းစစ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အသစ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တီထြင္ဖန္တီးမ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ါ။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3536"/>
            <a:ext cx="8610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err="1" smtClean="0">
                <a:latin typeface="Zawgyi-One" pitchFamily="34" charset="0"/>
                <a:cs typeface="Zawgyi-One" pitchFamily="34" charset="0"/>
              </a:rPr>
              <a:t>Serviceဝန္ေဆာင္မႈကိုအခ်ိန္ေပးလုပ္ေဆာင</a:t>
            </a:r>
            <a:r>
              <a:rPr lang="en-US" sz="3100" dirty="0" smtClean="0"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sz="3100" dirty="0" err="1" smtClean="0">
                <a:latin typeface="Zawgyi-One" pitchFamily="34" charset="0"/>
                <a:cs typeface="Zawgyi-One" pitchFamily="34" charset="0"/>
              </a:rPr>
              <a:t>ပီးဝယ္ယူသူ</a:t>
            </a:r>
            <a:r>
              <a:rPr lang="en-US" sz="3100" dirty="0" smtClean="0">
                <a:latin typeface="Zawgyi-One" pitchFamily="34" charset="0"/>
                <a:cs typeface="Zawgyi-One" pitchFamily="34" charset="0"/>
              </a:rPr>
              <a:t>/ </a:t>
            </a:r>
            <a:r>
              <a:rPr lang="en-US" sz="3100" dirty="0" err="1" smtClean="0">
                <a:latin typeface="Zawgyi-One" pitchFamily="34" charset="0"/>
                <a:cs typeface="Zawgyi-One" pitchFamily="34" charset="0"/>
              </a:rPr>
              <a:t>စားသုံးသူကို</a:t>
            </a:r>
            <a:r>
              <a:rPr lang="en-US" sz="31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100" dirty="0" err="1" smtClean="0">
                <a:latin typeface="Zawgyi-One" pitchFamily="34" charset="0"/>
                <a:cs typeface="Zawgyi-One" pitchFamily="34" charset="0"/>
              </a:rPr>
              <a:t>စိတ္ေက်နပ္မႈတိုးျမွင</a:t>
            </a:r>
            <a:r>
              <a:rPr lang="en-US" sz="31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3100" dirty="0" err="1" smtClean="0">
                <a:latin typeface="Zawgyi-One" pitchFamily="34" charset="0"/>
                <a:cs typeface="Zawgyi-One" pitchFamily="34" charset="0"/>
              </a:rPr>
              <a:t>ေအာင္လုပ္ေဆာင</a:t>
            </a:r>
            <a:r>
              <a:rPr lang="en-US" sz="31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31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စီးပြားေရးလုပ္ငန္းမ်ား၏စြမ္းအားေကာင္းေသာဗ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ဟာလက္နက္မွာေဖါက္သည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လိုအပ္ခ်က္အတိုင္းဝန္ေဆာင္မႈေပးႏိုင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ခင္းျဖစ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20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ပို၍သာလြန္ေကာင္းမြန္ေသာဝန္ေဆာင္မႈေပးျခင္းျဖင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စိတ္ေက်နပ္မႈကိုျမင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မားေစသည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991600" cy="634536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Deliveryလ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ွ်င္ျ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မန္စြာျပဳလုပ္ေဆာင္ရြက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ိုင္မႈကိုအေလးေပးျခင္း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ၿ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ပိဳင္ဘက္လုပ္ငန္းမ်ား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အဓိကၿပိဳင္ရန္လက္နက္မွာျမန္ဆန္မ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မန္ဆန္ေအာင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မင္ရန္နည္းပညာကိုသုံးပ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20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ထုတ္လုပ္မ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ႈၾ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ကာခ်ိန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္ႏွင့္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ပို႔ေဆာင္ခ်ိန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မန္ေအာင္လုပ္ပ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20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ေစာင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ဆိုင္းရတဲ့အခ်ိန္တိုေအာင္လုပ္ပ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200000"/>
              </a:lnSpc>
            </a:pP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Cash Flow Management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ေငြဝင္ေငြထြက္စီမံခန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္႕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ခြဲျခင္း</a:t>
            </a:r>
            <a:endParaRPr lang="en-US" sz="32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Cash (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ေငြသား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)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သည္စီးပြားေရးလုပ္ငန္းတစ္ခုအတြက္အေရး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 ႀ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ကီးဆုံးအရာပင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ပိုင္ရွင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မန္ေနဂ်ာအေနျဖင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လံုေလာက္တဲ့ေငြသား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Cash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ျဖင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ပုံမွန္လုပ္ငန္းလိုအပ္ခ်က္ကိုထိန္းထားႏုိင္ရမည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Cashမထိန္းႏုိင္လ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င္ဒုကၡေရာက္ေတာ့မည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က်ရႈံးေတာ့မည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Cash = Profit Cash ႏွင့္ Profit 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မတူပ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160000"/>
              </a:lnSpc>
            </a:pP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Profit= Net Income =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စုစုေပါင္းကုန္ေရာင္းရေင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ြ-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စုစုေပါင္းကုန္က်စရိတ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Cash is Money</a:t>
            </a:r>
          </a:p>
          <a:p>
            <a:pPr>
              <a:lnSpc>
                <a:spcPct val="160000"/>
              </a:lnSpc>
            </a:pP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Cash 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ကိုPolicyျဖင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ထိန္းခ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1900" dirty="0" err="1" smtClean="0">
                <a:latin typeface="Zawgyi-One" pitchFamily="34" charset="0"/>
                <a:cs typeface="Zawgyi-One" pitchFamily="34" charset="0"/>
              </a:rPr>
              <a:t>ပ္ရန္လိုသည</a:t>
            </a:r>
            <a:r>
              <a:rPr lang="en-US" sz="1900" dirty="0" smtClean="0">
                <a:latin typeface="Zawgyi-One" pitchFamily="34" charset="0"/>
                <a:cs typeface="Zawgyi-One" pitchFamily="34" charset="0"/>
              </a:rPr>
              <a:t>္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62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လုပ္ငန္းရွင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မန္ေနဂ်ာ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အေနျဖင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ရရန္ရွိက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အရွိန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မွင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ေတာင္း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ေပးရန္ရွိက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အတက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ိုင္ဆုံးဆြဲ</a:t>
            </a:r>
            <a:endParaRPr lang="en-US" sz="25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ကုန္လက္က်န္မ်ားေနလ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င္ေငြေၾကးေခါင္းကိုက္မယ္ေငြမလည္ေတာ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့ပါ</a:t>
            </a:r>
          </a:p>
          <a:p>
            <a:pPr>
              <a:lnSpc>
                <a:spcPct val="1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အသုံးစရိတ္ေလ်ာ့ပ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ါ/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မလိုအပ္ဘဲ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အေရးမႀကီးဘဲ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ေငြသုံးစြဲျခင္း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ကိစၥမ်ားေရွာင္က်ဥ္ပ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150000"/>
              </a:lnSpc>
            </a:pP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ေငြလည္ပတ္မႈကိုိထိန္းခ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500" dirty="0" err="1" smtClean="0">
                <a:latin typeface="Zawgyi-One" pitchFamily="34" charset="0"/>
                <a:cs typeface="Zawgyi-One" pitchFamily="34" charset="0"/>
              </a:rPr>
              <a:t>ပ္ရန္စနစ္တခုအေကာင္အထည္ေဖၚပ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ါ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 Cash Budget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ဆြဲနည္း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 (၅)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ဆင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့္</a:t>
            </a:r>
            <a:endParaRPr lang="en-US" sz="32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၁.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လံုေလာက္ေသာ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ေငြသားလက္က်န္အနည္းဆံုး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မည္မ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ရွိရမည္ကို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ဆံုးျဖတ္ပ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၂.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ေရာင္းအားၾကိဳတင္ခန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မွန္းပ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16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၃.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ေငြသားလက္ခံရရွိႏိုင္မႈကို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ၾ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ကိဳတင္ခန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မွန္းပ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၄.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ေငြေပးေခ်ရန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သံုးစြဲရန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ပမာဏမည္မ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ရွိမည္ကို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ၾ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ကိဳတင္ခန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မွန္းပ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၅.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လကုန္ရက္တြင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ေငြသားလက္က်န္မည္မ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ထားမည္ကို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ဆံုးျဖတ္ပ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ဥပမာ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ဒီဇင္ဘာလသည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ဇြန္လထက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ေငြသားလက္က်န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ပိုမ်ားႏိုင္သည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*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အားလံုးအတြက္အေရးအၾကီးဆံုးမွာ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ေငြသားလက္ခံရရွိမ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မရွိဘဲ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ေငြကို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မသံုးစြဲပ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ါႏွင့္ *</a:t>
            </a:r>
            <a:endParaRPr lang="en-US" sz="32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လုပ္ငန္းေရာ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၀င္ေငြ/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ထြက္ေင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ေအာက္ပါအတိုင္း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ဖစ္ေနပါသလား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။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မွတ္တမ္းမ်ားအရ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ေရာင္းအား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၏ ၂၀%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သာေငြသားျဖင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့္ရ</a:t>
            </a:r>
          </a:p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ေရာင္းအား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၏ ၅၀%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မွာတစ္လအတြင္းရ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ေရာင္းအား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၏ ၂၀%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စ္လအတြင္းရ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ေရာင္းအား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၏ ၅%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မွာသံုးလအတြင္းရ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</a:p>
          <a:p>
            <a:pPr>
              <a:lnSpc>
                <a:spcPct val="16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ေရာင္းအား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၏ ၅%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ေၾကြးေကာက္ခံ၍မရေပ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endParaRPr lang="en-US" sz="2400" dirty="0" smtClean="0">
              <a:latin typeface="Zawgyi-One" pitchFamily="34" charset="0"/>
              <a:cs typeface="Zawgyi-One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Account Receivable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1 .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မေန႕ကဘာေတြေရာင္းခဲ့သလဲ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 2 .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မေန႕ကေငြသား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Cash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တကယ္ေကာက္ခံရရွိမႈဘယ္ေလာက္ရွိသလဲ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Account Payable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1 .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မေန႕ကကုန္အဝင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ကုန္အဝယ္ဘယ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ေလာက္ရွိသလဲ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Amount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ဘယ္ေလာက္လဲ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2 .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မေန႕ကစုစုေပါင္းေပးေခ်မႈပမာဏ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ဘယ္ေလာက္ရွိလဲ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200" u="sng" dirty="0" smtClean="0">
                <a:latin typeface="Zawgyi-One" pitchFamily="34" charset="0"/>
                <a:cs typeface="Zawgyi-One" pitchFamily="34" charset="0"/>
              </a:rPr>
              <a:t>7 Wastes</a:t>
            </a:r>
            <a:endParaRPr lang="en-US" sz="22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Waste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ဆိုတာ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အေရးမႀကီးဘဲ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/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မလိုအပ္ဘဲတစ္ခုတစ္ခုေပၚတြင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အခ်ိန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္ႏွင့္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ြ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ကိုလြန္ကဲစြာအသုံးျပဳလိုက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200" dirty="0" smtClean="0">
              <a:latin typeface="Zawgyi-One" pitchFamily="34" charset="0"/>
              <a:cs typeface="Zawgyi-One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Over – Production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Waiting Time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Transportation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Processing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Inventory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Motion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Defectives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The worst kind of waste is the waste of not utilizing people’s talent.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The Two </a:t>
            </a:r>
            <a:r>
              <a:rPr lang="en-US" sz="3200" dirty="0" err="1" smtClean="0">
                <a:latin typeface="Zawgyi-One" pitchFamily="34" charset="0"/>
                <a:cs typeface="Zawgyi-One" pitchFamily="34" charset="0"/>
              </a:rPr>
              <a:t>Kyats</a:t>
            </a: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> Difference</a:t>
            </a:r>
            <a:endParaRPr lang="en-US" sz="32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9037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သင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ထံမွာ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၁၀၀က်ပ္ရွိသည္။ ၉၉က်ပ္သံုးသည္။ ၁က်ပ္ပိုသည္။</a:t>
            </a:r>
          </a:p>
          <a:p>
            <a:pPr>
              <a:lnSpc>
                <a:spcPct val="16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သင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ထံမွာ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၁၀၀က်ပ္ရွိသည္။ ၁၀၁က်ပ္သံုးသည္။ ၁က်ပ္အေၾကြးတင္သည္။ ျ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ပသနာသိပ္မရွိပ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ၾ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ကာလ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င္ေတာ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ဒုကၡေရာက္ဖို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ဦးတည္ေနျပီ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။</a:t>
            </a:r>
          </a:p>
          <a:p>
            <a:pPr>
              <a:lnSpc>
                <a:spcPct val="16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ယေန႔ေခတ္မွာ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ေခ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ၽြ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တာျခင္းထက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အသံုးျပ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ဳျ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ခင္းက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ပိုေခတ္စားေနသည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6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ေငြစုေဆာင္းဖို႔ဆိုတာေတာ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့ ေ၀းေသးတယ္</a:t>
            </a:r>
          </a:p>
          <a:p>
            <a:pPr>
              <a:lnSpc>
                <a:spcPct val="16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Deficit Spending (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လိုေင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ြျ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ပသံုးစြဲျခင္း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)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ေတြမ်ားေနတယ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A penny saved is a penny earned.</a:t>
            </a:r>
          </a:p>
          <a:p>
            <a:pPr>
              <a:lnSpc>
                <a:spcPct val="160000"/>
              </a:lnSpc>
            </a:pP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Cheque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Book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ကို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 The Saddest Book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အျဖစ္မခံဖို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200" dirty="0" err="1" smtClean="0">
                <a:latin typeface="Zawgyi-One" pitchFamily="34" charset="0"/>
                <a:cs typeface="Zawgyi-One" pitchFamily="34" charset="0"/>
              </a:rPr>
              <a:t>အလြန္အေရးၾကီးသည</a:t>
            </a:r>
            <a:r>
              <a:rPr lang="en-US" sz="22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Zawgyi-One" pitchFamily="34" charset="0"/>
                <a:cs typeface="Zawgyi-One" pitchFamily="34" charset="0"/>
              </a:rPr>
              <a:t>SMEs 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အေရးၾကီးပံု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လုပ္ငန္းပမာဏေသးငယ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္(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ေငြအား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လူအင္အား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စက္အင္အား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)</a:t>
            </a:r>
          </a:p>
          <a:p>
            <a:pPr>
              <a:lnSpc>
                <a:spcPct val="160000"/>
              </a:lnSpc>
            </a:pP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အေရအတြက္မ်ား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အလြန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ကီး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၉၀%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ေက်ာ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ႏိုင္ငံလူဦးေရ၏တစ္၀က္ေက်ာ္ကို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အလုပ္ေပးႏိုင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ထိုလူဦးေရအားလံုး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လုပ္အားမ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ေန႔စား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လစား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အစိုးရသို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ေပးသြင္းရေသာ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အခြန္အခမ်ား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ရရွိႏိုင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ိုင္ငံ့စီးပြားေရး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ဖြံ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႔ျ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ဖိဳးတိုးတက္မ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အဓိကပင္ရင္းျဖစ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အသစ္အဆန္းတီထြင္ဖန္တီးမႈမ်ား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အဓိကပင္ရင္းျဖစ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ေဖာက္သည္မ်ား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စီးပြားေရးလုပ္ငန္းမ်ားအတြက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လိုအပ္ေသာ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ကုန္ပစၥည္း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ႏွင့္ ၀န္ေဆာင္မႈကိုေပးႏိုင္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ရိုးွရွင္းေသာ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Marketing Lever (5)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ခ်က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5 Simple Lever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1သင္ဒီလီဗာ(၅)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ခ်က္ကို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ေသေသခ်ာခ်ာ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လုပ္မယ္ဆိုရင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*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ေရာင္းအား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(၂)ဆ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တိုးမယ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္။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အျမတ္အစြန္း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(၃)ဆ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တက္မယ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Lever						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လုပ္ငန္း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(A)	20%တိုး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၁.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မိမိကုန္ေရာင္းရင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၀ယ္ဖို႔ျ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ိုင္သူကိုရွာပ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ါ	1000		?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၂.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ကိုယ္ရဲ့ေဖာက္သည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စားသံုးသူျဖစ္ေအာင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	၁၀%		?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ေျပာင္းလဲႏိုင္မည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့္ႏႈ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န္း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၃.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ကိမ္ပ်မ္းမ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ွ်၀ယ္ယူသည့္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ပမာဏ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	၁၀၀၀က်ပ္	?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၄. ၀ယ္ယူသည့္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အၾကိမ္ေပါင္း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တစ္လ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	၄ၾကိမ္		?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၅. အေရာင္းအ၀ယ္ 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ိုင္မယ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သူတစ္ဦးအတြက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	၂၀၀က်ပ္	?          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ကုန္က်မည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စားရိတ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္(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Marketingစားရိတ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္)</a:t>
            </a:r>
          </a:p>
          <a:p>
            <a:pPr>
              <a:lnSpc>
                <a:spcPct val="160000"/>
              </a:lnSpc>
              <a:buNone/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  </a:t>
            </a:r>
          </a:p>
          <a:p>
            <a:pPr>
              <a:lnSpc>
                <a:spcPct val="160000"/>
              </a:lnSpc>
              <a:buNone/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တြက္ခ်က္မ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၆.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တစ္လ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အေရာင္း၀င္ေငြ			၄၀၀၀၀၀	?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၇.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တစ္လ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အေရာင္းျဖစ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ိုင္မည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သူမ်ားအေပ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ၚ	၂၀၀၀၀၀	?           Marketing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ကုန္က်စားရိတ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6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၈.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အသားတင္အျမတ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				၂၀၀၀၀၀	?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SMEs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နဲ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ရပ္တည္မႈအတြက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ေရရွည္ေမ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ာ္မွန္းခ်က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610600" cy="475456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ေရရွည္ရပ္တည္ဖို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ေမ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ာ္မွန္းခ်က္ထားပ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Owner/ Manager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ရဲ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႕ Philosophy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ပါပဲ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။</a:t>
            </a:r>
          </a:p>
          <a:p>
            <a:pPr>
              <a:lnSpc>
                <a:spcPct val="16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ဒီလုပ္ငန္းကို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ေနာက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္(၅)ႏွစ္ (၁၀)ႏွစ္ (၂၀)ႏွ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စ္မွာ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ဘယ္လုိပံုစံျဖစ္ေစခ်င္လဲ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။</a:t>
            </a:r>
          </a:p>
          <a:p>
            <a:pPr>
              <a:lnSpc>
                <a:spcPct val="16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အဲဒီလိုျဖစ္ေအာင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ရပ္တည္မ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ႈျ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ပင္းျပစြာနဲ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႕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ဘယ္လိုခ်ီတက္မလဲ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။</a:t>
            </a:r>
          </a:p>
          <a:p>
            <a:pPr>
              <a:lnSpc>
                <a:spcPct val="16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ကဲ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……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စိတ္ကူးပ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ါ……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ခ်ေရးပ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ါ……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မၾကိဳက္ရင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ပန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ပင္ပ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ါ….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ေကာင္း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မေကာင္းတုိင္ပင္ပ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pPr>
              <a:lnSpc>
                <a:spcPct val="160000"/>
              </a:lnSpc>
            </a:pP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Philosophy without Action/Work is worthless.</a:t>
            </a:r>
          </a:p>
          <a:p>
            <a:pPr>
              <a:lnSpc>
                <a:spcPct val="160000"/>
              </a:lnSpc>
            </a:pP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အားလံုးသိေအာင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္ Share </a:t>
            </a:r>
            <a:r>
              <a:rPr lang="en-US" sz="2300" dirty="0" err="1" smtClean="0">
                <a:latin typeface="Zawgyi-One" pitchFamily="34" charset="0"/>
                <a:cs typeface="Zawgyi-One" pitchFamily="34" charset="0"/>
              </a:rPr>
              <a:t>ေပးပ</a:t>
            </a:r>
            <a:r>
              <a:rPr lang="en-US" sz="2300" dirty="0" smtClean="0">
                <a:latin typeface="Zawgyi-One" pitchFamily="34" charset="0"/>
                <a:cs typeface="Zawgyi-One" pitchFamily="34" charset="0"/>
              </a:rPr>
              <a:t>ါ။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62100" y="3695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120"/>
            <a:ext cx="8229600" cy="452628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sz="13800" dirty="0" smtClean="0"/>
              <a:t>Thank For Your Attention</a:t>
            </a:r>
          </a:p>
          <a:p>
            <a:pPr algn="ctr">
              <a:buNone/>
            </a:pPr>
            <a:r>
              <a:rPr lang="en-US" sz="19800" dirty="0" smtClean="0"/>
              <a:t>Q&amp;A</a:t>
            </a:r>
          </a:p>
          <a:p>
            <a:pPr algn="ctr">
              <a:buNone/>
            </a:pPr>
            <a:endParaRPr lang="en-US" sz="13800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SMEs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ေတြကိုဘယ္လို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စီမံခန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ခြဲၾကမလဲ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305800" cy="4724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စီမံခန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ခြဲမႈအတတ္ပညာ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(Management )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ဆိုတာဘာလဲ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SMEs Owner- Manager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ေတြက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သိထား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တတ္ထားရန္လို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စီမံခန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ခြဲမ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ႈ?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မိမိလုပ္ငန္းရဲ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ရည္မွန္းခ်က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ပီးေျမာက္ေအာင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ိုင္ဖို႔အတြက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ထိေရာက္မႈရွိရွိျဖင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စီ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-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စနစ္တက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်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စီမံကိန္းခ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်ျ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စု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-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စုစည္းျခင္း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လူ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ြ၊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ပစၥည္း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စက္ကိရိယာတန္ဆာပလာ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ဦး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-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ဦးေဆာင္ဦးရြက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္ျပဳျ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ထိန္း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-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ထိန္းခ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်ဳပ္ျ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လူ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ြ၊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ပစၥည္း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အခ်ိန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္)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524000"/>
            <a:ext cx="8001000" cy="7921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ea typeface="+mn-ea"/>
                <a:cs typeface="Zawgyi-One" pitchFamily="34" charset="0"/>
              </a:rPr>
              <a:t>Owner/ Manager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ea typeface="+mn-ea"/>
                <a:cs typeface="Zawgyi-One" pitchFamily="34" charset="0"/>
              </a:rPr>
              <a:t>အေနျဖင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ea typeface="+mn-ea"/>
                <a:cs typeface="Zawgyi-One" pitchFamily="34" charset="0"/>
              </a:rPr>
              <a:t>့္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ea typeface="+mn-ea"/>
                <a:cs typeface="Zawgyi-One" pitchFamily="34" charset="0"/>
              </a:rPr>
              <a:t>အုပ္ခ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ea typeface="+mn-ea"/>
                <a:cs typeface="Zawgyi-One" pitchFamily="34" charset="0"/>
              </a:rPr>
              <a:t>်ဳပ္ျ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Zawgyi-One" pitchFamily="34" charset="0"/>
                <a:ea typeface="+mn-ea"/>
                <a:cs typeface="Zawgyi-One" pitchFamily="34" charset="0"/>
              </a:rPr>
              <a:t>ခင္း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Zawgyi-One" pitchFamily="34" charset="0"/>
              <a:ea typeface="+mn-ea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89464"/>
          </a:xfrm>
        </p:spPr>
        <p:txBody>
          <a:bodyPr/>
          <a:lstStyle/>
          <a:p>
            <a:pPr algn="ctr"/>
            <a:r>
              <a:rPr lang="en-US" dirty="0" smtClean="0">
                <a:latin typeface="Zawgyi-One" pitchFamily="34" charset="0"/>
                <a:cs typeface="Zawgyi-One" pitchFamily="34" charset="0"/>
              </a:rPr>
              <a:t>Owner-Manager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သိသင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-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0720"/>
            <a:ext cx="8229600" cy="452628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ကမာၻတစ္၀န္းလုံးရွိစီးပြားေရး၊ႏ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ိုင္ငံေရး၊လူမႈေရး၊ရာသီဥတုစေသာ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သတင္းအခ်က္အလက္မ်ားကိုလူတိုင္းအလြယ္တကူ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 လွ်င္ျ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မန္စြာ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ရရွိႏိုင္ေသာေခတ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မိမိရဲ႕အေၾကာင္းကို၄င္း၊မိမိရဲ႕စီးပြားေရးလုပ္ငန္းႏွင့္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ဆိုင္ေသာသတင္းအခ်က္အလက္မ်ားကိုတစ္ကမာၻလုံးကိုအလြယ္တကူ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လ်င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မန္စြာေပးပို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႔ႏွ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င္ေသာေခတ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                               From “Bigger is better” To “Newer is better” in the 1990s.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မေမ်ာ္မွန္းရဲေသာ၊မျဖစ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ိုင္ဘူးထင္ေသာအခြင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အလမ္းမ်ားသည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SMEမ်ားကိုရင္း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ီးလုပ္ကိုင္စားေသာက္ဖို႔အတြက္ဖန္တီးေပၚထြက္လာေနေသာေခတ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sz="2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86936"/>
            <a:ext cx="8229600" cy="889464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၂၁ရာစုေခတ္ရဲ့ IT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နည္းပညာ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Zawgyi-One" pitchFamily="34" charset="0"/>
                <a:ea typeface="+mj-ea"/>
                <a:cs typeface="Zawgyi-One" pitchFamily="34" charset="0"/>
              </a:rPr>
              <a:t>ႏွင့္စီးပြားေရးပတ္၀န္းက်င္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Zawgyi-One" pitchFamily="34" charset="0"/>
              <a:ea typeface="+mj-ea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ဦးေ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ာက္ရဲ႕စြမ္းအား၊အေမ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ာ္အျမင္ရွိမ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ႈ၊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အသစ္တီထြင္ဖန္တီးႏုိင္မ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ႈ၊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လြယ္ကူလ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ွ်င္ျ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မန္စြာလုပ္ေဆာင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ိုင္မႈမ်ားသည္တန္ဖိုးရွိေသာ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အားသာခ်က္မ်ားျဖစ္လာေသာေခတ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လုပ္ငန္းတစ္ခုစတင္လုပ္ေဆာင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ိုင္ဖို႔ရာသတင္းအခ်က္အလက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္၊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ေငြအရင္းအနီး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ဝန္ေဆာင္မႈမ်ားလြယ္ကူစြာရရွိေသာေခတ</a:t>
            </a:r>
            <a:r>
              <a:rPr lang="en-US" sz="2500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sz="25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SMEsႏွင့္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ITေခတ္ရဲ႕အားၿပိဳင္မႈမ်ား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လူတိုင္းသတင္းအခ်က္အလက္မ်ားကိုရရွိႏိုင္တဲ့အခြင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အေရးက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တန္းတူပဲျဖစ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ရည္မွန္းခ်က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္ႀ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ကီးမားေသာ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လုပ္ငန္းရွင္မ်ားအေနျဖင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သူမ်ားထက္ဦးစြာအရင္ေရာက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ိုင္ဖို႕သတင္းအခ်က္အလက္ဦးစြာယူဖို႔လို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စီးပြားေရးျပိဳင္ဆိုင္မႈအလြန္မ်ားတဲ့ေခတ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ေရာင္းကုန္ပစၥည္း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 ၀န္ေဆာင္မႈမ်ား၏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သက္တမ္းတိုလာျပီ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တိုးတက္ဖြံ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႕ျ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ဖိဳးမႈကာလလည္း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မၾကာႏိုင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အရာရာလ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ွ်င္ျ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မန္စြာေျပာင္းလဲ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၀င္ေငြေကာင္းရမည္ဆိုတာ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မေသခ်ာ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အခ်ိန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ကာၾကာလုပ္မ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 ၾ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ကိဳးစားမ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ရမည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70 hours per week, 10 hours day ႏွင့္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မလံုေလာက္ပ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ါ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24/7 Service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ေပးႏိုင္မွရေတာ့မည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89464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ေအာင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မင္သူတို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အဓိကအခ်က္မ်ား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ေကာင္းမြန္တဲ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စီမန္ခန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ခြဲမ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အရည္အခ်င္းရွိသူ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ရိုးသားသူ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ေငြေရးေၾကးေရးဆိုင္ရာ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စနစ္တက်စီမံခန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ခြဲႏိုင္သူ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ရည္မွန္းခ်က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ပင္းျပသူ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ဆက္ဆံေရးေကာင္းမြန္ေျပျပစ္သူ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ကိုယ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ကိုယ္ကို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ယံုၾကည္မႈရွိသူ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သည္းခံစိတ္ရွိသူ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တာ၀န္ယူစိတ္ျ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ပင္းထန္သူ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စည္း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ကမ္း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ေနထိုင္တတ္သူ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70000"/>
              </a:lnSpc>
              <a:buNone/>
            </a:pPr>
            <a:endParaRPr lang="en-US" sz="20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955</TotalTime>
  <Words>7356</Words>
  <Application>Microsoft Office PowerPoint</Application>
  <PresentationFormat>On-screen Show (4:3)</PresentationFormat>
  <Paragraphs>286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Book Antiqua</vt:lpstr>
      <vt:lpstr>Lucida Sans</vt:lpstr>
      <vt:lpstr>Wingdings</vt:lpstr>
      <vt:lpstr>Wingdings 2</vt:lpstr>
      <vt:lpstr>Wingdings 3</vt:lpstr>
      <vt:lpstr>Zawgyi-One</vt:lpstr>
      <vt:lpstr>Apex</vt:lpstr>
      <vt:lpstr>SMEs ႏွင့္ဆိုင္ေသာ အသိပညာႏွင့္ အတတ္ပညာ မ်ွေ၀သင္ၾကားေပးေရး</vt:lpstr>
      <vt:lpstr>ရည္ရြယ္ခ်က္္</vt:lpstr>
      <vt:lpstr>SMEs ဆိုသည္မွာ</vt:lpstr>
      <vt:lpstr>SMEs ၏ အေရးၾကီးပံု</vt:lpstr>
      <vt:lpstr>SMEs ေတြကိုဘယ္လို စီမံခန္႔ခြဲၾကမလဲ</vt:lpstr>
      <vt:lpstr>Owner-Manager သိသင့္တာ-</vt:lpstr>
      <vt:lpstr>PowerPoint Presentation</vt:lpstr>
      <vt:lpstr>SMEsႏွင့္ITေခတ္ရဲ႕အားၿပိဳင္မႈမ်ား  </vt:lpstr>
      <vt:lpstr>ေအာင္ျမင္သူတို႔၏ အဓိကအခ်က္မ်ား</vt:lpstr>
      <vt:lpstr>PowerPoint Presentation</vt:lpstr>
      <vt:lpstr>PowerPoint Presentation</vt:lpstr>
      <vt:lpstr>ေအာင္ျမင္တဲ့ SMEs လုပ္ငန္းရွင္ျဖစ္ပို႔အတြက္ ထပ္ေလာင္းသိရွိရမည့္အခ်က္</vt:lpstr>
      <vt:lpstr>SMEs ရဲ႕ အဓိကျပသနာ</vt:lpstr>
      <vt:lpstr>ဘယ္လိုေျဖရွင္းမလဲ 4W1H</vt:lpstr>
      <vt:lpstr>SWOT Analysis</vt:lpstr>
      <vt:lpstr>Strengths</vt:lpstr>
      <vt:lpstr>Weakness</vt:lpstr>
      <vt:lpstr>Opportunities</vt:lpstr>
      <vt:lpstr>Threats</vt:lpstr>
      <vt:lpstr>SMEs ေတြရဲ့အဓိက အခက္အခဲ ေငြ၊ ေငြ၊ ေငြ</vt:lpstr>
      <vt:lpstr>ေငြဘယ္ကရမလဲ</vt:lpstr>
      <vt:lpstr>ဒါဆိုဘယ္လိုရွာမလဲ</vt:lpstr>
      <vt:lpstr>Capital?/ Seed Money?/ Start-up Capital စီးပြားေရးလုပ္ငန္းတစ္ခုစတင္ရန္လိုေသာေငြအရင္းအႏွီး</vt:lpstr>
      <vt:lpstr>SMEs &amp; Productivity Productivity ကုန္ထုတ္စြမ္းအား၊ ကုန္ထုတ္ႏိုင္မႈႏႈန္းထား</vt:lpstr>
      <vt:lpstr>Group Exercises</vt:lpstr>
      <vt:lpstr>SMEs မ်ား၏ သူမ်ားထက္ယွဥ္ျပိဳင္ျပီး သာေအာင္ေဆာင္ရြက္ႏိုင္ရန္ လုပ္ေဆာင္ရမည့္ အခ်က္(၆)ခ်က္</vt:lpstr>
      <vt:lpstr>ေဖာက္သည္ Customer အေပၚ အေလးဂရုျပဳျခင္း</vt:lpstr>
      <vt:lpstr>ကုန္ပစၥည္းႏွင့္ ၀န္ေဆာင္မႈ Quality ကိုပိုေကာင္းေအာင္ လုပ္ေဆာင္ျခင္း</vt:lpstr>
      <vt:lpstr>အဆင္ေျပေခ်ာေမြ႕မႈ Convenience ကို အာရံုစိုက္ျခင္း</vt:lpstr>
      <vt:lpstr>Innovation (အသစ္အဆန္းတီထြင္ဖန္တီးမႈကို အာရံုစိုက္လုပ္ေဆာင္ျခင္း)</vt:lpstr>
      <vt:lpstr>Serviceဝန္ေဆာင္မႈကိုအခ်ိန္ေပးလုပ္ေဆာင္ၿပီးဝယ္ယူသူ/ စားသုံးသူကို စိတ္ေက်နပ္မႈတိုးျမွင့္ေအာင္လုပ္ေဆာင္ျခင္း </vt:lpstr>
      <vt:lpstr>Deliveryလွ်င္ျမန္စြာျပဳလုပ္ေဆာင္ရြက္ႏိုင္မႈကိုအေလးေပးျခင္း</vt:lpstr>
      <vt:lpstr>Cash Flow Management ေငြဝင္ေငြထြက္စီမံခန္႕ခြဲျခင္း</vt:lpstr>
      <vt:lpstr>PowerPoint Presentation</vt:lpstr>
      <vt:lpstr> Cash Budget ဆြဲနည္း (၅) ဆင့္</vt:lpstr>
      <vt:lpstr>* အားလံုးအတြက္အေရးအၾကီးဆံုးမွာ ေငြသားလက္ခံရရွိမႈ မရွိဘဲ ေငြကို မသံုးစြဲပါႏွင့္ *</vt:lpstr>
      <vt:lpstr>PowerPoint Presentation</vt:lpstr>
      <vt:lpstr>PowerPoint Presentation</vt:lpstr>
      <vt:lpstr>The Two Kyats Difference</vt:lpstr>
      <vt:lpstr>ရိုးွရွင္းေသာ Marketing Lever (5) ခ်က္ 5 Simple Lever</vt:lpstr>
      <vt:lpstr>တြက္ခ်က္မႈ</vt:lpstr>
      <vt:lpstr>SMEs နဲ႔ ရပ္တည္မႈအတြက္ ေရရွည္ေမွ်ာ္မွန္းခ်က္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SMEs ႏွင့္ဆိုင္ေသာ အသိပညာႏွင့္ အတတ္ပညာ မ်ွေ၀သင္ၾကားေပးေရး</dc:title>
  <dc:creator>TWMM1</dc:creator>
  <cp:lastModifiedBy>Acer</cp:lastModifiedBy>
  <cp:revision>66</cp:revision>
  <dcterms:created xsi:type="dcterms:W3CDTF">2017-08-15T03:31:39Z</dcterms:created>
  <dcterms:modified xsi:type="dcterms:W3CDTF">2017-09-18T04:25:09Z</dcterms:modified>
</cp:coreProperties>
</file>