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  <p:sldMasterId id="2147483721" r:id="rId4"/>
  </p:sldMasterIdLst>
  <p:notesMasterIdLst>
    <p:notesMasterId r:id="rId56"/>
  </p:notesMasterIdLst>
  <p:handoutMasterIdLst>
    <p:handoutMasterId r:id="rId57"/>
  </p:handoutMasterIdLst>
  <p:sldIdLst>
    <p:sldId id="338" r:id="rId5"/>
    <p:sldId id="265" r:id="rId6"/>
    <p:sldId id="280" r:id="rId7"/>
    <p:sldId id="283" r:id="rId8"/>
    <p:sldId id="279" r:id="rId9"/>
    <p:sldId id="327" r:id="rId10"/>
    <p:sldId id="340" r:id="rId11"/>
    <p:sldId id="341" r:id="rId12"/>
    <p:sldId id="277" r:id="rId13"/>
    <p:sldId id="326" r:id="rId14"/>
    <p:sldId id="337" r:id="rId15"/>
    <p:sldId id="287" r:id="rId16"/>
    <p:sldId id="286" r:id="rId17"/>
    <p:sldId id="345" r:id="rId18"/>
    <p:sldId id="288" r:id="rId19"/>
    <p:sldId id="328" r:id="rId20"/>
    <p:sldId id="329" r:id="rId21"/>
    <p:sldId id="346" r:id="rId22"/>
    <p:sldId id="293" r:id="rId23"/>
    <p:sldId id="295" r:id="rId24"/>
    <p:sldId id="296" r:id="rId25"/>
    <p:sldId id="347" r:id="rId26"/>
    <p:sldId id="333" r:id="rId27"/>
    <p:sldId id="334" r:id="rId28"/>
    <p:sldId id="335" r:id="rId29"/>
    <p:sldId id="336" r:id="rId30"/>
    <p:sldId id="299" r:id="rId31"/>
    <p:sldId id="342" r:id="rId32"/>
    <p:sldId id="301" r:id="rId33"/>
    <p:sldId id="302" r:id="rId34"/>
    <p:sldId id="305" r:id="rId35"/>
    <p:sldId id="306" r:id="rId36"/>
    <p:sldId id="307" r:id="rId37"/>
    <p:sldId id="331" r:id="rId38"/>
    <p:sldId id="348" r:id="rId39"/>
    <p:sldId id="310" r:id="rId40"/>
    <p:sldId id="332" r:id="rId41"/>
    <p:sldId id="312" r:id="rId42"/>
    <p:sldId id="313" r:id="rId43"/>
    <p:sldId id="314" r:id="rId44"/>
    <p:sldId id="315" r:id="rId45"/>
    <p:sldId id="349" r:id="rId46"/>
    <p:sldId id="350" r:id="rId47"/>
    <p:sldId id="351" r:id="rId48"/>
    <p:sldId id="319" r:id="rId49"/>
    <p:sldId id="320" r:id="rId50"/>
    <p:sldId id="321" r:id="rId51"/>
    <p:sldId id="322" r:id="rId52"/>
    <p:sldId id="323" r:id="rId53"/>
    <p:sldId id="324" r:id="rId54"/>
    <p:sldId id="273" r:id="rId55"/>
  </p:sldIdLst>
  <p:sldSz cx="9144000" cy="6858000" type="screen4x3"/>
  <p:notesSz cx="9869488" cy="673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122"/>
        <p:guide pos="31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7CEE4-B829-458D-9ED3-447BA52B349C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9A08E-39A9-462C-B777-14893A1AC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90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AC9AB-41D7-4114-BECC-292F64CEC3A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950" y="3199489"/>
            <a:ext cx="7895590" cy="303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F3519-7973-46AA-86DC-805F3A3D6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4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504825"/>
            <a:ext cx="3367088" cy="252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5F3D7-D37A-4F97-89E7-6888E3E52B6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AF82DA3-88EF-41B4-9114-3D352E867B40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2891358A-044C-4983-889D-39EB91810CA1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8CCB737-B2DE-413D-9FBD-E1D962E305A0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06CBEE0-3DC5-4616-A749-4FC30BD45132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fld id="{4B8A285F-5F6C-472C-B42E-B80529529D83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fld id="{3E85C808-B0C0-4BE6-B582-86DFDB3093BF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fld id="{8BFCCFEE-958F-49A4-ABA0-5A885FDDEA24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fld id="{D8297FAC-9034-4D0F-B585-DFF5AD580801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fld id="{823BDBF1-4978-46D3-9CD4-26C3DEC455DB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C98521D1-2179-47A8-944F-57F406AAAF7F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504825"/>
            <a:ext cx="3367088" cy="252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161A5E-F361-4F05-832B-7A49313ECC02}" type="datetime4">
              <a:rPr lang="en-US" smtClean="0"/>
              <a:pPr/>
              <a:t>September 13,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MIEDC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30D3EE8-D30E-4855-82C2-7505F2E6C61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46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fld id="{70060F8C-6F5A-4E28-817D-F2314BCFAC44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434AA-5EF2-4D7F-BBED-825F879A95C6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434AA-5EF2-4D7F-BBED-825F879A95C6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434AA-5EF2-4D7F-BBED-825F879A95C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434AA-5EF2-4D7F-BBED-825F879A95C6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504825"/>
            <a:ext cx="3367088" cy="252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161A5E-F361-4F05-832B-7A49313ECC02}" type="datetime4">
              <a:rPr lang="en-US" smtClean="0"/>
              <a:pPr/>
              <a:t>September 13,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MIEDC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30D3EE8-D30E-4855-82C2-7505F2E6C61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1200" y="504825"/>
            <a:ext cx="3367088" cy="252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D3EE8-D30E-4855-82C2-7505F2E6C61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7B9CD7-0F03-4438-8EE5-0ED6DD391754}" type="datetime4">
              <a:rPr lang="en-US" smtClean="0"/>
              <a:pPr/>
              <a:t>September 13,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MIEDC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MIEDC-NEC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en-US" dirty="0" smtClean="0"/>
              <a:t>KYU </a:t>
            </a:r>
            <a:r>
              <a:rPr lang="en-US" dirty="0" err="1" smtClean="0"/>
              <a:t>KYU</a:t>
            </a:r>
            <a:r>
              <a:rPr lang="en-US" dirty="0" smtClean="0"/>
              <a:t> WIN AND ASSOCIATES SERVICES COMPANY LIMITED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3A389FD-AECF-4C99-954F-D5B119DC75F3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077C217-DA2A-44B9-8A77-6CDD75D0071A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077C217-DA2A-44B9-8A77-6CDD75D0071A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52EA5658-6960-4C24-8979-D8EF46524D7F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49613" y="504825"/>
            <a:ext cx="3370262" cy="2527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MIEDC-NEC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EAFD88-8141-4328-AC25-5B1C603F23F6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en-US" smtClean="0"/>
              <a:t>KYU KYU WIN AND ASSOCIATES SERVICES COMPANY LIMITED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BAC66A44-E944-4C68-BCC4-259889235EF5}" type="datetime4">
              <a:rPr lang="en-US" smtClean="0"/>
              <a:pPr/>
              <a:t>September 13, 2017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6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8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4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6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3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3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5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5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9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4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9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3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6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3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2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0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0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4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BF4F8-4129-4D97-B58F-8DC6F15338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D66D5-8A72-47D5-B832-90BB4EB250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6C5BC-DDDF-4F4A-AD26-FC20BB834B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D14C5-8237-45D9-95F8-086CF0219F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F7C68-B7E5-4E84-8CEE-D042A12ED0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61F3B-F5FA-4624-9039-B5B855003C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0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DBBB2-9E76-4E8E-8F76-AA8A8D4BE0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0F287-23AF-4231-980D-B4313E324D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9C98D1D-AD48-4590-B6E8-D753438441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CD57F-89C4-4DCC-8C91-93C8EFDC67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76A5F-60CF-44A8-A641-84C51737E2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0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6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7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2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0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87EC5-3CE0-42E1-920E-B5FBE028471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B8967-0F5F-4D19-9F8C-B941F9DD8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8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8549D-415D-4B87-BE0C-DFFB90B6B1A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74C88-A316-4D97-BBA6-4CC2F9FA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5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483C0-D971-4AB5-A632-833E620139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F73DF5-CFE4-4E53-95E4-D8B3C68806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push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225675"/>
            <a:ext cx="7772400" cy="173672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300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  <a:t/>
            </a:r>
            <a:br>
              <a:rPr lang="en-US" sz="3300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</a:br>
            <a:r>
              <a:rPr lang="en-US" sz="3300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  <a:t/>
            </a:r>
            <a:br>
              <a:rPr lang="en-US" sz="3300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</a:br>
            <a:r>
              <a:rPr lang="en-US" sz="3300" dirty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  <a:t/>
            </a:r>
            <a:br>
              <a:rPr lang="en-US" sz="3300" dirty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</a:br>
            <a:r>
              <a:rPr lang="en-US" sz="3300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  <a:t/>
            </a:r>
            <a:br>
              <a:rPr lang="en-US" sz="3300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</a:br>
            <a:r>
              <a:rPr lang="en-US" sz="3300" dirty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  <a:t/>
            </a:r>
            <a:br>
              <a:rPr lang="en-US" sz="3300" dirty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</a:br>
            <a:r>
              <a:rPr lang="en-US" sz="3300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  <a:t/>
            </a:r>
            <a:br>
              <a:rPr lang="en-US" sz="3300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</a:br>
            <a:r>
              <a:rPr lang="en-US" sz="3300" dirty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  <a:t/>
            </a:r>
            <a:br>
              <a:rPr lang="en-US" sz="3300" dirty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</a:br>
            <a:r>
              <a:rPr lang="en-US" sz="3300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  <a:t>Small </a:t>
            </a:r>
            <a:r>
              <a:rPr lang="en-US" sz="3300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Zawgyi-One" pitchFamily="34" charset="0"/>
              </a:rPr>
              <a:t>&amp; Medium Enterprise (</a:t>
            </a:r>
            <a:r>
              <a:rPr lang="en-US" sz="3300" dirty="0" smtClean="0">
                <a:solidFill>
                  <a:schemeClr val="tx2">
                    <a:lumMod val="90000"/>
                  </a:schemeClr>
                </a:solidFill>
                <a:effectLst/>
                <a:latin typeface="+mn-lt"/>
                <a:cs typeface="Zawgyi-One" pitchFamily="34" charset="0"/>
              </a:rPr>
              <a:t>SME) </a:t>
            </a:r>
            <a:r>
              <a:rPr lang="en-US" sz="32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အေသးစား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32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အလတ္စား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စီးပြားေရးလုပ္ငန္းမ်ား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စတင္လုပ္ကုိင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32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</a:b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05200" y="4114800"/>
            <a:ext cx="5638800" cy="1828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1800" dirty="0" smtClean="0">
              <a:effectLst/>
            </a:endParaRPr>
          </a:p>
          <a:p>
            <a:pPr algn="ctr"/>
            <a:endParaRPr lang="en-US" sz="1800" dirty="0" smtClean="0">
              <a:effectLst/>
            </a:endParaRPr>
          </a:p>
          <a:p>
            <a:pPr algn="ctr"/>
            <a: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Cho </a:t>
            </a:r>
            <a:r>
              <a:rPr lang="en-US" sz="18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Cho</a:t>
            </a:r>
            <a: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</a:t>
            </a:r>
            <a:r>
              <a:rPr lang="en-US" sz="18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Myint</a:t>
            </a:r>
            <a: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/>
            </a:r>
            <a:b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</a:br>
            <a: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B.A, MBA, M.A (Business Law), DBL, DIL, DIPL</a:t>
            </a:r>
          </a:p>
          <a:p>
            <a:pPr algn="ctr"/>
            <a: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16</a:t>
            </a:r>
            <a:r>
              <a:rPr lang="en-US" sz="1800" b="1" baseline="300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th</a:t>
            </a:r>
            <a: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September 2017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90000"/>
                  </a:schemeClr>
                </a:solidFill>
                <a:effectLst/>
              </a:rPr>
            </a:br>
            <a:endParaRPr lang="en-US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5175" cy="1431925"/>
          </a:xfrm>
        </p:spPr>
        <p:txBody>
          <a:bodyPr/>
          <a:lstStyle/>
          <a:p>
            <a:r>
              <a:rPr lang="en-US" sz="4000" dirty="0" smtClean="0">
                <a:solidFill>
                  <a:schemeClr val="tx2">
                    <a:lumMod val="90000"/>
                  </a:schemeClr>
                </a:solidFill>
                <a:effectLst/>
                <a:latin typeface="+mn-lt"/>
              </a:rPr>
              <a:t>Public Company</a:t>
            </a:r>
            <a:endParaRPr lang="en-US" sz="4000" dirty="0">
              <a:solidFill>
                <a:schemeClr val="tx2">
                  <a:lumMod val="9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Separate legal entity</a:t>
            </a: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endParaRPr lang="en-US" sz="16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Owned by stockholders</a:t>
            </a: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endParaRPr lang="en-US" sz="16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Easy to transfer ownership</a:t>
            </a: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endParaRPr lang="en-US" sz="16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Greater capital raising potential</a:t>
            </a: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endParaRPr lang="en-US" sz="16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Lower legal liability</a:t>
            </a: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endParaRPr lang="en-US" sz="16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Unfavorable tax treatment</a:t>
            </a:r>
          </a:p>
          <a:p>
            <a:endParaRPr lang="en-US" sz="2400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Co-operative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</a:rPr>
              <a:t>Separate legal entity</a:t>
            </a:r>
          </a:p>
          <a:p>
            <a:pPr>
              <a:lnSpc>
                <a:spcPct val="150000"/>
              </a:lnSpc>
              <a:buClr>
                <a:schemeClr val="tx2"/>
              </a:buClr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owned by shareholders</a:t>
            </a:r>
          </a:p>
          <a:p>
            <a:pPr>
              <a:lnSpc>
                <a:spcPct val="150000"/>
              </a:lnSpc>
              <a:buClr>
                <a:schemeClr val="tx2"/>
              </a:buClr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Greater capital raising potential</a:t>
            </a:r>
          </a:p>
          <a:p>
            <a:pPr>
              <a:lnSpc>
                <a:spcPct val="150000"/>
              </a:lnSpc>
              <a:buClr>
                <a:schemeClr val="tx2"/>
              </a:buClr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Lower legal liability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609600"/>
            <a:ext cx="5791200" cy="5867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(၁) 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တစ္ဦးတည္းပုိင္လုပ္ငန္း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28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	(Sole Proprietorship)</a:t>
            </a:r>
          </a:p>
          <a:p>
            <a:pPr algn="l"/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28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(၂) 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အစုစပ္လုပ္ငန္း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28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	(Partnership)</a:t>
            </a:r>
          </a:p>
          <a:p>
            <a:pPr algn="l"/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28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(၃) 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ကုမၸဏီဖြဲ႕စည္းျခင္း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28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	(Limited Liabilities Co., Ltd. )</a:t>
            </a:r>
          </a:p>
          <a:p>
            <a:pPr algn="l"/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28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(၄)  သမ၀ါယမ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ဖြဲ႕စည္းျခင္း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28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	(Co-operative Limited)</a:t>
            </a:r>
            <a:br>
              <a:rPr lang="en-US" sz="28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2800" dirty="0" smtClean="0">
                <a:latin typeface="Zawgyi-One" pitchFamily="34" charset="0"/>
                <a:cs typeface="Zawgyi-One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F198-8F79-43D3-BE99-F087E9CF1F6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050" name="Picture 2" descr="C:\Users\Public\Pictures\Sample Pictures\For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763"/>
            <a:ext cx="9144000" cy="7315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76200"/>
            <a:ext cx="9144000" cy="216981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3600" b="1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မန္မာကုမ</a:t>
            </a:r>
            <a:r>
              <a:rPr lang="my-MM" sz="3600" b="1" dirty="0" smtClean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ၸ</a:t>
            </a:r>
            <a:r>
              <a:rPr lang="en-US" sz="3600" b="1" dirty="0" err="1" smtClean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ဏီဖြဲ႕စည္း</a:t>
            </a:r>
            <a:r>
              <a:rPr lang="my-MM" sz="3600" b="1" dirty="0" smtClean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၍</a:t>
            </a:r>
            <a:r>
              <a:rPr lang="en-US" sz="3600" b="1" dirty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 </a:t>
            </a:r>
            <a:r>
              <a:rPr lang="en-US" sz="3600" b="1" spc="300" dirty="0" err="1" smtClean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စီးပြားေရးလုပ္ငန္း</a:t>
            </a:r>
            <a:r>
              <a:rPr lang="en-US" sz="3600" b="1" spc="300" dirty="0" smtClean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စတင္လုပ္ကိုင</a:t>
            </a: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္ျ</a:t>
            </a:r>
            <a:r>
              <a:rPr lang="en-US" sz="3600" b="1" dirty="0" err="1" smtClean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ခင္း</a:t>
            </a:r>
            <a:endParaRPr lang="en-US" sz="3600" b="1" dirty="0" smtClean="0">
              <a:solidFill>
                <a:schemeClr val="tx2">
                  <a:lumMod val="90000"/>
                </a:schemeClr>
              </a:solidFill>
              <a:latin typeface="Zawgyi-One"/>
              <a:cs typeface="Zawgyi-One" pitchFamily="34" charset="0"/>
            </a:endParaRPr>
          </a:p>
          <a:p>
            <a:pPr algn="ctr">
              <a:lnSpc>
                <a:spcPct val="150000"/>
              </a:lnSpc>
            </a:pPr>
            <a:endParaRPr lang="en-US" dirty="0" smtClean="0">
              <a:latin typeface="Zawgyi-One"/>
              <a:cs typeface="Zawgyi-One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2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3300" dirty="0" err="1" smtClean="0">
                <a:latin typeface="Zawgyi-One" pitchFamily="34" charset="0"/>
                <a:cs typeface="Zawgyi-One" pitchFamily="34" charset="0"/>
              </a:rPr>
              <a:t>ကုမၸ</a:t>
            </a:r>
            <a:r>
              <a:rPr lang="en-US" sz="3300" dirty="0" err="1" smtClean="0">
                <a:latin typeface="Zawgyi-One"/>
                <a:cs typeface="Zawgyi-One" pitchFamily="34" charset="0"/>
              </a:rPr>
              <a:t>ဏီဖြဲ႕စည္းတည္ေထာင္ရာတြင</a:t>
            </a:r>
            <a:r>
              <a:rPr lang="en-US" sz="3300" dirty="0" smtClean="0">
                <a:latin typeface="Zawgyi-One"/>
                <a:cs typeface="Zawgyi-One" pitchFamily="34" charset="0"/>
              </a:rPr>
              <a:t>္ </a:t>
            </a:r>
            <a:r>
              <a:rPr lang="en-US" sz="3300" dirty="0" err="1" smtClean="0">
                <a:latin typeface="Zawgyi-One"/>
                <a:cs typeface="Zawgyi-One" pitchFamily="34" charset="0"/>
              </a:rPr>
              <a:t>သိရိွသင</a:t>
            </a:r>
            <a:r>
              <a:rPr lang="en-US" sz="3300" dirty="0" smtClean="0">
                <a:latin typeface="Zawgyi-One"/>
                <a:cs typeface="Zawgyi-One" pitchFamily="34" charset="0"/>
              </a:rPr>
              <a:t>့္</a:t>
            </a:r>
            <a:r>
              <a:rPr lang="en-US" sz="3300" dirty="0" err="1" smtClean="0">
                <a:latin typeface="Zawgyi-One"/>
                <a:cs typeface="Zawgyi-One" pitchFamily="34" charset="0"/>
              </a:rPr>
              <a:t>ေသာ</a:t>
            </a:r>
            <a:r>
              <a:rPr lang="en-US" sz="3300" dirty="0" smtClean="0">
                <a:latin typeface="Zawgyi-One"/>
                <a:cs typeface="Zawgyi-One" pitchFamily="34" charset="0"/>
              </a:rPr>
              <a:t/>
            </a:r>
            <a:br>
              <a:rPr lang="en-US" sz="3300" dirty="0" smtClean="0">
                <a:latin typeface="Zawgyi-One"/>
                <a:cs typeface="Zawgyi-One" pitchFamily="34" charset="0"/>
              </a:rPr>
            </a:br>
            <a:r>
              <a:rPr lang="en-US" sz="3300" dirty="0" err="1" smtClean="0">
                <a:latin typeface="Zawgyi-One"/>
                <a:cs typeface="Zawgyi-One" pitchFamily="34" charset="0"/>
              </a:rPr>
              <a:t>ေယဘုယ</a:t>
            </a:r>
            <a:r>
              <a:rPr lang="en-US" sz="3300" dirty="0" smtClean="0">
                <a:latin typeface="Zawgyi-One"/>
                <a:cs typeface="Zawgyi-One" pitchFamily="34" charset="0"/>
              </a:rPr>
              <a:t>် </a:t>
            </a:r>
            <a:r>
              <a:rPr lang="en-US" sz="3300" dirty="0" err="1" smtClean="0">
                <a:latin typeface="Zawgyi-One"/>
                <a:cs typeface="Zawgyi-One" pitchFamily="34" charset="0"/>
              </a:rPr>
              <a:t>လိုအပ္ခ်က္မ်ား</a:t>
            </a:r>
            <a:r>
              <a:rPr lang="en-US" sz="2800" dirty="0" smtClean="0">
                <a:latin typeface="Zawgyi-One"/>
                <a:cs typeface="Zawgyi-One" pitchFamily="34" charset="0"/>
              </a:rPr>
              <a:t/>
            </a:r>
            <a:br>
              <a:rPr lang="en-US" sz="2800" dirty="0" smtClean="0">
                <a:latin typeface="Zawgyi-One"/>
                <a:cs typeface="Zawgyi-One" pitchFamily="34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ကုမ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ၸဏီအမည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ေရြးခ်ယ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္ျ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ခင္း</a:t>
            </a:r>
            <a:endParaRPr lang="en-US" sz="2400" b="1" dirty="0" smtClean="0">
              <a:solidFill>
                <a:schemeClr val="tx2">
                  <a:lumMod val="90000"/>
                </a:schemeClr>
              </a:solidFill>
              <a:effectLst/>
              <a:latin typeface="Zawgyi-One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ရုံးခန္းလိပ္စာ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၊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ရုံးဖုန္းနံပါတ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မတည္ရင္း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ႏွ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ီးေင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ြႏွင့္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ထည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့္၀င္ရင္းႏွ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ီးေင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ြ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ဒါရိုက္တာ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အစုရွယ္ယာအမည္စာရင္း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တင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္ျ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ပျခင္း</a:t>
            </a:r>
            <a:endParaRPr lang="en-US" sz="2400" b="1" dirty="0" smtClean="0">
              <a:solidFill>
                <a:schemeClr val="tx2">
                  <a:lumMod val="90000"/>
                </a:schemeClr>
              </a:solidFill>
              <a:effectLst/>
              <a:latin typeface="Zawgyi-One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လက္မွတ္ေရးထိုးျခင္း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             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ကုမ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ၸဏီဖြဲ႔စည္းခြင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့္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ရရိ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ွျ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ခင္း</a:t>
            </a:r>
            <a:endParaRPr lang="en-US" sz="2400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ကုမ</a:t>
            </a:r>
            <a:r>
              <a:rPr lang="en-US" sz="4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ၸဏ</a:t>
            </a:r>
            <a:r>
              <a:rPr lang="en-US" sz="4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ီမွတ္ပံုတင</a:t>
            </a:r>
            <a:r>
              <a:rPr lang="en-US" sz="4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္ျ</a:t>
            </a:r>
            <a:r>
              <a:rPr lang="en-US" sz="4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ခင္း</a:t>
            </a:r>
            <a:endParaRPr lang="en-US" sz="4000" dirty="0">
              <a:effectLst/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8800"/>
            <a:ext cx="8153400" cy="3048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6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</a:t>
            </a:r>
            <a:r>
              <a:rPr lang="en-US" sz="2600" b="1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ုမ</a:t>
            </a:r>
            <a:r>
              <a:rPr lang="en-US" sz="2600" b="1" dirty="0" err="1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ၸဏ</a:t>
            </a:r>
            <a:r>
              <a:rPr lang="en-US" sz="26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ီမွတ္ပံုတင္ေၾကး</a:t>
            </a:r>
            <a:r>
              <a:rPr lang="en-US" sz="2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- </a:t>
            </a:r>
            <a:r>
              <a:rPr lang="en-US" sz="26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က်ပ</a:t>
            </a:r>
            <a:r>
              <a:rPr lang="en-US" sz="2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 ၅၀၀,၀၀၀/-</a:t>
            </a:r>
            <a:endParaRPr lang="en-US" sz="26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>
              <a:lnSpc>
                <a:spcPct val="200000"/>
              </a:lnSpc>
            </a:pPr>
            <a:r>
              <a:rPr lang="en-US" sz="2600" b="1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ကုမ</a:t>
            </a:r>
            <a:r>
              <a:rPr lang="en-US" sz="2600" b="1" dirty="0" err="1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ၸဏ</a:t>
            </a:r>
            <a:r>
              <a:rPr lang="en-US" sz="26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ီမွတ္ပံုတင္လက္မွတ</a:t>
            </a:r>
            <a:r>
              <a:rPr lang="en-US" sz="2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 - </a:t>
            </a:r>
            <a:r>
              <a:rPr lang="en-US" sz="26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သက္တမ္း</a:t>
            </a:r>
            <a:r>
              <a:rPr lang="en-US" sz="2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 (၅) ႏွစ္</a:t>
            </a:r>
            <a:endParaRPr lang="en-US" sz="26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>
              <a:lnSpc>
                <a:spcPct val="200000"/>
              </a:lnSpc>
            </a:pPr>
            <a:r>
              <a:rPr lang="en-US" sz="2600" b="1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ကုမ</a:t>
            </a:r>
            <a:r>
              <a:rPr lang="en-US" sz="2600" b="1" dirty="0" err="1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ၸဏီ</a:t>
            </a:r>
            <a:r>
              <a:rPr lang="en-US" sz="2600" b="1" dirty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</a:t>
            </a:r>
            <a:r>
              <a:rPr lang="en-US" sz="26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မွတ္ပံုတင္သက္တမ္းတိုးေၾကး</a:t>
            </a:r>
            <a:r>
              <a:rPr lang="en-US" sz="2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- </a:t>
            </a:r>
            <a:r>
              <a:rPr lang="en-US" sz="26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က်ပ</a:t>
            </a:r>
            <a:r>
              <a:rPr lang="en-US" sz="2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 ၃၀၀,၀၀၀/-</a:t>
            </a:r>
            <a:endParaRPr lang="en-US" sz="2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လုပ္ငန္းအမ်ိဳးအစားမ်ား</a:t>
            </a:r>
            <a:endParaRPr lang="en-US" sz="4000" b="1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ေရာင္း၀ယ္ေရးလုပ္ငန္း (Trading)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၀န္ေဆာင္မႈလုပ္ငန္း (Services)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စက္မႈလက္မ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ႈႏွင့္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ထုတ္လုပ္မႈလုပ္ငန္း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(Industry/Production)     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ခရီးလွည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့္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လည္ေရးလုပ္ငန္း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(Travel &amp; Tour)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ဟိုတယ္လုပ္ငန္း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(Hotel)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ေက်ာက္မ်က္လုပ္ငန္း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(Gems)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ေဆာက္လုပ္ေရးလုပ္ငန္း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(Construction)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ဘဏ္လုပ္ငန္း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(Bank)</a:t>
            </a:r>
            <a:endParaRPr lang="en-US" sz="2400" b="1" dirty="0" smtClean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လိုင္စင္မ်ား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36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ခြင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36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ပဳမိန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36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မ်ား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36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လုပ္ငန္းအမည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850" y="2057400"/>
            <a:ext cx="8007350" cy="4191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effectLst/>
                <a:latin typeface="Zawgyi-One" pitchFamily="34" charset="0"/>
                <a:cs typeface="Zawgyi-One" pitchFamily="34" charset="0"/>
              </a:rPr>
              <a:t>  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လုပ္ငန္းစတင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လုပ္ကိုင္ရန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လိုအပ္ေသာ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လိုင္စင္မ်ား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ရယူျခင္းအတြက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ေယဘုယ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်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သိ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႐ွ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ိထားသင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့္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ေသာ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အခ်က္အလက္မ်ား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 </a:t>
            </a:r>
            <a:endParaRPr lang="en-GB" sz="2800" b="1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8825" y="228600"/>
            <a:ext cx="8385175" cy="1431925"/>
          </a:xfrm>
        </p:spPr>
        <p:txBody>
          <a:bodyPr/>
          <a:lstStyle/>
          <a:p>
            <a:r>
              <a:rPr lang="en-US" sz="4000" spc="263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လိုင္စင္အမ်ိဳးအစားမ်ား</a:t>
            </a:r>
            <a:endParaRPr lang="en-US" sz="4000" dirty="0">
              <a:solidFill>
                <a:schemeClr val="tx2">
                  <a:lumMod val="90000"/>
                </a:schemeClr>
              </a:solidFill>
              <a:effectLst/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စည္ပင္သာယာ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လုပ္ငန္းလိုင္စင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250000"/>
              </a:lnSpc>
            </a:pP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သက္ဆိုင္ရာ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၀န္ႀ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လုပ္ငန္းလိုင္စင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  <a:endParaRPr lang="en-GB" sz="28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2">
                    <a:lumMod val="90000"/>
                  </a:schemeClr>
                </a:solidFill>
                <a:latin typeface="Win Innwa" pitchFamily="2" charset="0"/>
                <a:cs typeface="Zawgyi-One" pitchFamily="34" charset="0"/>
              </a:rPr>
              <a:t>စည္ပင</a:t>
            </a:r>
            <a:r>
              <a:rPr lang="en-US" sz="4000" b="1" dirty="0" err="1">
                <a:solidFill>
                  <a:schemeClr val="tx2">
                    <a:lumMod val="90000"/>
                  </a:schemeClr>
                </a:solidFill>
                <a:latin typeface="Win Innwa" pitchFamily="2" charset="0"/>
                <a:cs typeface="Zawgyi-One" pitchFamily="34" charset="0"/>
              </a:rPr>
              <a:t>္သာယာ</a:t>
            </a:r>
            <a:r>
              <a:rPr lang="en-US" sz="4000" b="1" dirty="0">
                <a:solidFill>
                  <a:schemeClr val="tx2">
                    <a:lumMod val="90000"/>
                  </a:schemeClr>
                </a:solidFill>
                <a:latin typeface="Win Innwa" pitchFamily="2" charset="0"/>
                <a:cs typeface="Zawgyi-One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90000"/>
                  </a:schemeClr>
                </a:solidFill>
                <a:latin typeface="Win Innwa" pitchFamily="2" charset="0"/>
                <a:cs typeface="Zawgyi-One" pitchFamily="34" charset="0"/>
              </a:rPr>
              <a:t>လိုင္စင္အမ်ိဳးအစားမ်ား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32" indent="-457132">
              <a:lnSpc>
                <a:spcPct val="14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အစားအေသာက္လိုင္စင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457132" indent="-457132">
              <a:lnSpc>
                <a:spcPct val="14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လုပ္ငန္းလိုင္စင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(</a:t>
            </a:r>
            <a:r>
              <a:rPr lang="en-US" sz="24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စက္ရံု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အလုပ္ရံု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) </a:t>
            </a:r>
          </a:p>
          <a:p>
            <a:pPr marL="457132" indent="-457132">
              <a:lnSpc>
                <a:spcPct val="14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တည္းခိုခန္းလိုင္စင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457132" indent="-457132">
              <a:lnSpc>
                <a:spcPct val="14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ေဘာ္ဒါေဆာင္လိုင္စင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457132" indent="-457132">
              <a:lnSpc>
                <a:spcPct val="14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ကိုယ္ပိုင္ေစ်းလိုင္စင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  </a:t>
            </a:r>
          </a:p>
          <a:p>
            <a:pPr marL="457132" indent="-457132">
              <a:lnSpc>
                <a:spcPct val="14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ယာယီဇာတ္ရံု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ေဆာက္လုပ္ခြင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24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ပဳမိန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္႕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0410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7" y="304800"/>
            <a:ext cx="8451273" cy="144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b="1" dirty="0" err="1" smtClean="0">
                <a:latin typeface="Win Innwa" pitchFamily="2" charset="0"/>
                <a:cs typeface="Zawgyi-One" pitchFamily="34" charset="0"/>
              </a:rPr>
              <a:t>အဓိကဆက္သြယ္ရမည</a:t>
            </a:r>
            <a:r>
              <a:rPr lang="en-US" sz="3300" b="1" dirty="0" smtClean="0">
                <a:latin typeface="Win Innwa" pitchFamily="2" charset="0"/>
                <a:cs typeface="Zawgyi-One" pitchFamily="34" charset="0"/>
              </a:rPr>
              <a:t>့္</a:t>
            </a:r>
            <a:r>
              <a:rPr lang="en-US" sz="3300" b="1" dirty="0" err="1" smtClean="0">
                <a:latin typeface="Win Innwa" pitchFamily="2" charset="0"/>
                <a:cs typeface="Zawgyi-One" pitchFamily="34" charset="0"/>
              </a:rPr>
              <a:t>ဌာန</a:t>
            </a:r>
            <a:endParaRPr lang="en-GB" sz="25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8077200" cy="496570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sz="2400" b="1" dirty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(</a:t>
            </a:r>
            <a:r>
              <a:rPr lang="en-US" sz="2400" b="1" dirty="0" err="1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စည္ပင္သာယာ</a:t>
            </a:r>
            <a:r>
              <a:rPr lang="en-US" sz="2400" b="1" dirty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  </a:t>
            </a:r>
            <a:r>
              <a:rPr lang="en-US" sz="2400" b="1" dirty="0" err="1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လုပ္ငန္းလိုင္စင</a:t>
            </a:r>
            <a:r>
              <a:rPr lang="en-US" sz="2400" b="1" dirty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္)</a:t>
            </a:r>
            <a:endParaRPr lang="en-US" sz="23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သက္ဆိုင္ရာၿမိ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နယ္စည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္ပင္သာယ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ာအုပ္ခ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ပ္ေရးမ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ွဴ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းရံုးတြင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လုပ္ငန္းလိုင္စင္မ်ား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ပေလ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ာက္ထားရမည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algn="ctr">
              <a:lnSpc>
                <a:spcPct val="200000"/>
              </a:lnSpc>
              <a:buNone/>
            </a:pPr>
            <a:r>
              <a:rPr lang="en-US" sz="2300" b="1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</a:t>
            </a:r>
            <a:endParaRPr lang="en-US" sz="2300" dirty="0">
              <a:solidFill>
                <a:schemeClr val="tx2">
                  <a:lumMod val="90000"/>
                </a:schemeClr>
              </a:solidFill>
              <a:effectLst/>
              <a:latin typeface="Win Innwa" pitchFamily="2" charset="0"/>
              <a:cs typeface="Zawgyi-One" pitchFamily="34" charset="0"/>
            </a:endParaRPr>
          </a:p>
          <a:p>
            <a:pPr>
              <a:buNone/>
            </a:pPr>
            <a:endParaRPr lang="en-GB" sz="23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latin typeface="Arial" pitchFamily="34" charset="0"/>
              </a:rPr>
              <a:t>What is a Business?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A business is an organization which produces and sells goods or provides a service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1038"/>
            <a:ext cx="8305800" cy="6143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effectLst/>
                <a:latin typeface="Zawgyi-One" pitchFamily="34" charset="0"/>
                <a:cs typeface="Zawgyi-One" pitchFamily="34" charset="0"/>
              </a:rPr>
              <a:t>အစားအေသာက</a:t>
            </a:r>
            <a:r>
              <a:rPr lang="en-US" sz="3200" b="1" dirty="0" smtClean="0">
                <a:effectLst/>
                <a:latin typeface="Zawgyi-One" pitchFamily="34" charset="0"/>
                <a:cs typeface="Zawgyi-One" pitchFamily="34" charset="0"/>
              </a:rPr>
              <a:t>္ႏွင့္ </a:t>
            </a:r>
            <a:r>
              <a:rPr lang="en-US" sz="3200" b="1" dirty="0" err="1" smtClean="0">
                <a:effectLst/>
                <a:latin typeface="Zawgyi-One" pitchFamily="34" charset="0"/>
                <a:cs typeface="Zawgyi-One" pitchFamily="34" charset="0"/>
              </a:rPr>
              <a:t>လုပ္ငန္းလိုင္စင္ရယူျခင္း</a:t>
            </a:r>
            <a:endParaRPr lang="en-GB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229600" cy="4572000"/>
          </a:xfrm>
        </p:spPr>
        <p:txBody>
          <a:bodyPr>
            <a:noAutofit/>
          </a:bodyPr>
          <a:lstStyle/>
          <a:p>
            <a:pPr marL="457132" indent="-457132">
              <a:lnSpc>
                <a:spcPct val="150000"/>
              </a:lnSpc>
              <a:buNone/>
            </a:pP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(၁)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ေလ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ာက္လႊာကို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သက္ဆိုင္ရာၿမိ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စည္ပင္သာယာအုပ္ခ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ပ္ေရးမ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ွဴ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းရံုးတြင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ရယူရပါမည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marL="457132" indent="-457132">
              <a:lnSpc>
                <a:spcPct val="150000"/>
              </a:lnSpc>
              <a:buNone/>
            </a:pP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(၂)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ပူးတြဲတင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ပရမည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အခ်က္မ်ား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-</a:t>
            </a:r>
          </a:p>
          <a:p>
            <a:pPr marL="457132" indent="-457132">
              <a:lnSpc>
                <a:spcPct val="150000"/>
              </a:lnSpc>
              <a:buNone/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(၁) ၿ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မီးသတ္တပ္ဖြဲ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႕၏ 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457132" indent="-457132">
              <a:lnSpc>
                <a:spcPct val="150000"/>
              </a:lnSpc>
              <a:buNone/>
            </a:pPr>
            <a:r>
              <a:rPr lang="en-US" sz="2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(၂) ၿ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နယ္လ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ပ္စစ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အင္ဂ်င္နီယာ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457132" indent="-457132">
              <a:lnSpc>
                <a:spcPct val="150000"/>
              </a:lnSpc>
              <a:buNone/>
            </a:pPr>
            <a:r>
              <a:rPr lang="en-US" sz="2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(၃</a:t>
            </a:r>
            <a:r>
              <a:rPr lang="en-US" sz="2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) </a:t>
            </a:r>
            <a:r>
              <a:rPr lang="en-US" sz="2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က်န္းမာေရး</a:t>
            </a:r>
            <a:r>
              <a:rPr lang="en-US" sz="2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ေဘးအ</a:t>
            </a:r>
            <a:r>
              <a:rPr lang="en-US" sz="2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ႏၱ</a:t>
            </a:r>
            <a:r>
              <a:rPr lang="en-US" sz="2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ရာယ္ကင္း</a:t>
            </a:r>
            <a:r>
              <a:rPr lang="en-US" sz="2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႐ွ</a:t>
            </a:r>
            <a:r>
              <a:rPr lang="en-US" sz="2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င္းေၾကာင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္း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ၿ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နယ္က်န္းမာ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	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ေရးအဖြဲ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႕၏ 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457132" indent="-457132">
              <a:lnSpc>
                <a:spcPct val="150000"/>
              </a:lnSpc>
              <a:buNone/>
            </a:pPr>
            <a:r>
              <a:rPr lang="en-US" sz="2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(၄) ဆိုင္ပတ္၀န္းက်င္ 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အမ်ားျပည္သူ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(၁၀) 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ဦး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038600"/>
            <a:ext cx="9144000" cy="2819400"/>
          </a:xfrm>
          <a:prstGeom prst="rect">
            <a:avLst/>
          </a:prstGeom>
        </p:spPr>
        <p:txBody>
          <a:bodyPr vert="horz" lIns="91426" tIns="45714" rIns="91426" bIns="45714" rtlCol="0" anchor="ctr">
            <a:noAutofit/>
          </a:bodyPr>
          <a:lstStyle/>
          <a:p>
            <a:pPr marL="457132" indent="-457132">
              <a:spcBef>
                <a:spcPct val="20000"/>
              </a:spcBef>
              <a:defRPr/>
            </a:pPr>
            <a:endParaRPr lang="en-GB" sz="2400" dirty="0">
              <a:latin typeface="Win Innwa" pitchFamily="2" charset="0"/>
              <a:cs typeface="Zawgyi-One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3238"/>
            <a:ext cx="8610600" cy="1173162"/>
          </a:xfrm>
        </p:spPr>
        <p:txBody>
          <a:bodyPr>
            <a:noAutofit/>
          </a:bodyPr>
          <a:lstStyle/>
          <a:p>
            <a:pPr marL="457132" indent="-457132">
              <a:lnSpc>
                <a:spcPct val="200000"/>
              </a:lnSpc>
            </a:pPr>
            <a:r>
              <a:rPr lang="en-US" sz="2400" u="sng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ပတ္၀န္းက်င္ရွိ </a:t>
            </a:r>
            <a:r>
              <a:rPr lang="en-US" sz="2400" u="sng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အမ်ားျပည္သူ</a:t>
            </a:r>
            <a:r>
              <a:rPr lang="en-US" sz="2400" u="sng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(၁၀) </a:t>
            </a:r>
            <a:r>
              <a:rPr lang="en-US" sz="2400" u="sng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ဦး</a:t>
            </a:r>
            <a:r>
              <a:rPr lang="en-US" sz="2400" u="sng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400" u="sng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</a:t>
            </a:r>
            <a:r>
              <a:rPr lang="en-US" sz="2400" u="sng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ထာက္ခံခ်က</a:t>
            </a:r>
            <a:r>
              <a:rPr lang="en-US" sz="2400" u="sng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u="sng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ဆ</a:t>
            </a:r>
            <a:r>
              <a:rPr lang="en-US" sz="2400" u="sng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ိုသည္မ</a:t>
            </a:r>
            <a:r>
              <a:rPr lang="en-US" sz="2400" u="sng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ွာ</a:t>
            </a:r>
            <a:r>
              <a:rPr lang="en-US" sz="2400" u="sng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-</a:t>
            </a:r>
            <a:endParaRPr lang="en-US" sz="2400" u="sng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96200" cy="47244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ရပ္ကြက္အတြင္း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လုပ္ကိုင္ပါက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ပတ္၀န္းက်င္ရွိ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အမ်ားျပည္သူ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တို႔အား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အသက္အ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ႏၱ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ရာယ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္ႏွင့္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က်န္းမာေရးမထိခိုက္ေစေရး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ကိုယ္စိတ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္ႏွ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စ္ပါး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အေ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ာက္အယွက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မျဖစ္ေပၚေစေရးအတြက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ရည္ရြယ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္ၿ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ရယူေစျခင္း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  <a:endParaRPr lang="en-GB" sz="23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လိုင္စင္စိစစ္မ</a:t>
            </a:r>
            <a:r>
              <a:rPr lang="en-US" sz="4000" b="1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ႈ</a:t>
            </a:r>
            <a:br>
              <a:rPr lang="en-US" sz="4000" b="1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သက္ဆိုင္ရာ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စည္ပင္နယ္နိမိတ္ရိ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 ၿ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ဳ႔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နယ္အသီးသီးမ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ပလာ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စီးပြားေရးလုပ္ငန္းအသီးသီးအား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တည္ဆဲစည္ပင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သာယာေရးဥပေဒမ်ား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နည္းဥပေဒမ်ား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စည္းမ်ဥ္းစည္းကမ္း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မ်ား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လုပ္ထံုးလုပ္နည္းမ်ား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အညီ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လုပ္ငန္းလိုင္စင္မ်ားအား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သတ္မွတ္သည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အခြန္အခရယူျပီး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လိုင္စင္ထုတ္ေပးပါသည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307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effectLst/>
                <a:latin typeface="Zawgyi-One" pitchFamily="34" charset="0"/>
                <a:cs typeface="Zawgyi-One" pitchFamily="34" charset="0"/>
              </a:rPr>
              <a:t>စားေသာက္ဆိုင္လုပ္ငန္းအမ်ိဳးအစားမ်ား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05000"/>
            <a:ext cx="8001000" cy="4572000"/>
          </a:xfrm>
        </p:spPr>
        <p:txBody>
          <a:bodyPr>
            <a:normAutofit lnSpcReduction="10000"/>
          </a:bodyPr>
          <a:lstStyle/>
          <a:p>
            <a:pPr marL="514273" indent="-514273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(၁)	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ဟိုတယ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္ႏွင့္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တြဲဖက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</a:p>
          <a:p>
            <a:pPr marL="514273" indent="-514273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(၂)	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ဆိုင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္ႀ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</a:t>
            </a:r>
            <a:endParaRPr lang="en-US" sz="24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 marL="514273" indent="-514273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(၃)	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မုန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တိုက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514273" indent="-514273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(၄)	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မုန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မ်ိဳးစံု</a:t>
            </a:r>
            <a:endParaRPr lang="en-US" sz="24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 marL="514273" indent="-514273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(၅)	Fast Food</a:t>
            </a:r>
          </a:p>
          <a:p>
            <a:pPr marL="514273" indent="-514273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(၆)	Cold Drink and Tea</a:t>
            </a:r>
          </a:p>
          <a:p>
            <a:pPr marL="514273" indent="-514273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(၇)	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ရိုးရာ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ေဒသအစားအစာ</a:t>
            </a:r>
            <a:endParaRPr lang="en-US" sz="24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 marL="514273" indent="-514273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(၈)	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အရက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္ႏွင့္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ဘီယာတြဲဖက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514273" indent="-514273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(၉)	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အျခားဆိုင္ငယ္မ်ား</a:t>
            </a:r>
            <a:endParaRPr lang="en-US" sz="3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effectLst/>
                <a:latin typeface="Zawgyi-One" pitchFamily="34" charset="0"/>
                <a:cs typeface="Zawgyi-One" pitchFamily="34" charset="0"/>
              </a:rPr>
              <a:t>လိုင္စင</a:t>
            </a:r>
            <a:r>
              <a:rPr lang="en-US" sz="3200" dirty="0" smtClean="0">
                <a:effectLst/>
                <a:latin typeface="Zawgyi-One" pitchFamily="34" charset="0"/>
                <a:cs typeface="Zawgyi-One" pitchFamily="34" charset="0"/>
              </a:rPr>
              <a:t>္ႏႈ</a:t>
            </a:r>
            <a:r>
              <a:rPr lang="en-US" sz="3200" dirty="0" err="1" smtClean="0">
                <a:effectLst/>
                <a:latin typeface="Zawgyi-One" pitchFamily="34" charset="0"/>
                <a:cs typeface="Zawgyi-One" pitchFamily="34" charset="0"/>
              </a:rPr>
              <a:t>န္းထားေကာက္ခံမ</a:t>
            </a:r>
            <a:r>
              <a:rPr lang="en-US" sz="3200" dirty="0" smtClean="0">
                <a:effectLst/>
                <a:latin typeface="Zawgyi-One" pitchFamily="34" charset="0"/>
                <a:cs typeface="Zawgyi-One" pitchFamily="34" charset="0"/>
              </a:rPr>
              <a:t>ႈ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01000" cy="4191000"/>
          </a:xfrm>
        </p:spPr>
        <p:txBody>
          <a:bodyPr/>
          <a:lstStyle/>
          <a:p>
            <a:pPr marL="514273" indent="-514273">
              <a:buNone/>
            </a:pP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လုပ္ငန္းရင္း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ီးျမ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ွဳပ္ႏွ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ံေင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ြ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ပမာဏေပ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ၚ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မူတည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္ၿ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လိုင္စင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္ႏႈ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န္း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endParaRPr lang="en-US" sz="24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 marL="514273" indent="-514273">
              <a:buNone/>
            </a:pP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သတ္မွတ္ေကာက္ခံပါသည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။</a:t>
            </a:r>
          </a:p>
          <a:p>
            <a:pPr marL="514273" indent="-514273">
              <a:buNone/>
            </a:pPr>
            <a:endParaRPr lang="en-US" sz="2000" dirty="0" smtClean="0">
              <a:solidFill>
                <a:schemeClr val="tx2">
                  <a:lumMod val="90000"/>
                </a:schemeClr>
              </a:solidFill>
              <a:effectLst/>
              <a:latin typeface="Win Innwa" pitchFamily="2" charset="0"/>
              <a:cs typeface="Zawgyi-One" pitchFamily="34" charset="0"/>
            </a:endParaRPr>
          </a:p>
          <a:p>
            <a:pPr marL="514273" indent="-514273">
              <a:buNone/>
            </a:pPr>
            <a:r>
              <a:rPr lang="en-US" sz="2300" b="1" u="sng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နမူနာလိုင္စင</a:t>
            </a:r>
            <a:r>
              <a:rPr lang="en-US" sz="2300" b="1" u="sng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္ႏႈ</a:t>
            </a:r>
            <a:r>
              <a:rPr lang="en-US" sz="2300" b="1" u="sng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န္းထားေကာက္ခံမ</a:t>
            </a:r>
            <a:r>
              <a:rPr lang="en-US" sz="2300" b="1" u="sng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ွဳ</a:t>
            </a:r>
            <a:r>
              <a:rPr lang="en-US" sz="2300" b="1" dirty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	</a:t>
            </a:r>
            <a:r>
              <a:rPr lang="en-US" sz="2300" b="1" u="sng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အျခားဆိုင္ငယ</a:t>
            </a:r>
            <a:r>
              <a:rPr lang="en-US" sz="2300" b="1" u="sng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</a:t>
            </a:r>
            <a:r>
              <a:rPr lang="en-US" sz="2300" b="1" dirty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 </a:t>
            </a:r>
            <a:r>
              <a:rPr lang="en-US" sz="23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       </a:t>
            </a:r>
            <a:r>
              <a:rPr lang="en-US" sz="2300" b="1" u="sng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မုန</a:t>
            </a:r>
            <a:r>
              <a:rPr lang="en-US" sz="2300" b="1" u="sng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္႔</a:t>
            </a:r>
            <a:r>
              <a:rPr lang="en-US" sz="2300" b="1" u="sng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မ်ိဳးစံု</a:t>
            </a:r>
            <a:endParaRPr lang="en-US" sz="2300" b="1" u="sng" dirty="0" smtClean="0">
              <a:solidFill>
                <a:schemeClr val="tx2">
                  <a:lumMod val="90000"/>
                </a:schemeClr>
              </a:solidFill>
              <a:effectLst/>
              <a:latin typeface="Win Innwa" pitchFamily="2" charset="0"/>
              <a:cs typeface="Zawgyi-One" pitchFamily="34" charset="0"/>
            </a:endParaRPr>
          </a:p>
          <a:p>
            <a:pPr marL="514273" indent="-514273"/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က်ပ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 ၈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သိန္းေအာက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			-		-</a:t>
            </a:r>
          </a:p>
          <a:p>
            <a:pPr marL="514273" indent="-514273"/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က်ပ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 ၈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သိန္းမ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ွ ၁၅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သိန္း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		    	-		-</a:t>
            </a:r>
          </a:p>
          <a:p>
            <a:pPr marL="514273" indent="-514273"/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က်ပ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 ၁၆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သိန္းမ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ွ ၄၅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သိန္း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		 	-		-</a:t>
            </a:r>
          </a:p>
          <a:p>
            <a:pPr marL="514273" indent="-514273"/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က်ပ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 ၄၆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သိန္းမ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ွ ၈၀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သိန္း</a:t>
            </a:r>
            <a:endParaRPr lang="en-US" sz="2300" dirty="0">
              <a:solidFill>
                <a:schemeClr val="tx2">
                  <a:lumMod val="90000"/>
                </a:schemeClr>
              </a:solidFill>
              <a:effectLst/>
              <a:latin typeface="Win Innwa" pitchFamily="2" charset="0"/>
              <a:cs typeface="Zawgyi-One" pitchFamily="34" charset="0"/>
            </a:endParaRPr>
          </a:p>
          <a:p>
            <a:pPr marL="514273" indent="-514273"/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က်ပ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္-----  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သိန္းမ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 ွ -------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သိန္း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effectLst/>
                <a:latin typeface="Win Innwa" pitchFamily="2" charset="0"/>
                <a:cs typeface="Zawgyi-One" pitchFamily="34" charset="0"/>
              </a:rPr>
              <a:t>	</a:t>
            </a:r>
            <a:r>
              <a:rPr lang="en-US" sz="2000" dirty="0" smtClean="0">
                <a:effectLst/>
                <a:latin typeface="Win Innwa" pitchFamily="2" charset="0"/>
                <a:cs typeface="Zawgyi-One" pitchFamily="34" charset="0"/>
              </a:rPr>
              <a:t>	</a:t>
            </a:r>
            <a:endParaRPr lang="en-US" sz="2000" dirty="0"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effectLst/>
                <a:latin typeface="Zawgyi-One" pitchFamily="34" charset="0"/>
                <a:cs typeface="Zawgyi-One" pitchFamily="34" charset="0"/>
              </a:rPr>
              <a:t>လုပ္ငန္းလိုင္စင္ရယူျခင္း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500" b="1" u="sng" dirty="0" err="1" smtClean="0">
                <a:solidFill>
                  <a:schemeClr val="tx2">
                    <a:lumMod val="90000"/>
                  </a:schemeClr>
                </a:solidFill>
                <a:latin typeface="Win Innwa" pitchFamily="2" charset="0"/>
                <a:cs typeface="Zawgyi-One" pitchFamily="34" charset="0"/>
              </a:rPr>
              <a:t>စက္ရံုအလုပ္ရံု</a:t>
            </a:r>
            <a:endParaRPr lang="en-US" sz="2500" b="1" u="sng" dirty="0" smtClean="0">
              <a:solidFill>
                <a:schemeClr val="tx2">
                  <a:lumMod val="90000"/>
                </a:schemeClr>
              </a:solidFill>
              <a:latin typeface="Win Innwa" pitchFamily="2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(၁)  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လုပ္ငန္းလိုင္စင္ေလ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်ွ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ာက္လႊာကို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သက္ဆိုင္ရာၿမိ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ဳ႔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  <a:buNone/>
            </a:pPr>
            <a:r>
              <a:rPr lang="en-US" sz="25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စည္ပင္အုပ္ခ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ပ္ေရးမ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ွဴ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းရံုးမ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 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ရယူရမည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  <a:buNone/>
            </a:pPr>
            <a:r>
              <a:rPr lang="en-US" sz="25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(၂)  သက္ဆိုင္ရာ၀န္ၾ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လုပ္ငန္းလိုင္စင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္/ 	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ပူးတြဲတင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ပရပါမည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  <a:buNone/>
            </a:pP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(၃)  လုပ္ငန္းပတ္၀န္းက်င္မွ 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အမ်ားျပည္သူ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(၁၀)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ဦး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၏ 	</a:t>
            </a:r>
            <a:r>
              <a:rPr lang="en-US" sz="25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</a:p>
          <a:p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25" y="320675"/>
            <a:ext cx="5032375" cy="1431925"/>
          </a:xfrm>
        </p:spPr>
        <p:txBody>
          <a:bodyPr/>
          <a:lstStyle/>
          <a:p>
            <a:r>
              <a:rPr lang="en-US" sz="3200" dirty="0" err="1" smtClean="0">
                <a:effectLst/>
                <a:latin typeface="Zawgyi-One" pitchFamily="34" charset="0"/>
                <a:cs typeface="Zawgyi-One" pitchFamily="34" charset="0"/>
              </a:rPr>
              <a:t>လုပ္ငန္းလိုင္စင္အမ်ိဳးအစား</a:t>
            </a:r>
            <a:r>
              <a:rPr lang="en-US" sz="3200" dirty="0" smtClean="0">
                <a:effectLst/>
                <a:latin typeface="Zawgyi-One" pitchFamily="34" charset="0"/>
                <a:cs typeface="Zawgyi-One" pitchFamily="34" charset="0"/>
              </a:rPr>
              <a:t> -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(၁)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လက္မ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လုပ္ငန္းမ်ား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	(၈)  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ေရာင္းခ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်ျ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ခင္းလုပ္ငန္းမ်ား</a:t>
            </a:r>
            <a:endParaRPr lang="en-US" sz="22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(၂)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စက္မ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လုပ္ငန္းမ်ား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	(၉)  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အိမ္တြင္းစက္မ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လုပ္ငန္းမ်ား</a:t>
            </a:r>
            <a:endParaRPr lang="en-US" sz="22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(၃) ျပဳျ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ပင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ခင္းလုပ္ငန္းမ်ား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(၁၀)   ၀န္ေဆာင္မွဳ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လုပ္ငန္းမ်ား</a:t>
            </a:r>
            <a:endParaRPr lang="en-US" sz="22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(၄)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သိုေလွာင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ခင္းလုပ္ငန္းမ်ား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(၁၁) ေဆး၀ါးကုသဆက္စပ္လုပ္ငန္း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(၅) ငွါ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းရမ္းျခင္းလုပ္ငန္းမ်ား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(၆)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အေရာင္းျပခန္းမ်ား</a:t>
            </a:r>
            <a:endParaRPr lang="en-US" sz="22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(၇) 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သီးျခားလုပ္ငန္း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ႏွင့္ ့္</a:t>
            </a:r>
            <a:r>
              <a:rPr lang="en-US" sz="22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အျခားလုပ္ငန္းငယ္မ်ား</a:t>
            </a:r>
            <a:endParaRPr lang="en-US" sz="22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endParaRPr lang="en-US" sz="22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5638800" cy="12954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effectLst/>
                <a:latin typeface="Zawgyi-One" pitchFamily="34" charset="0"/>
                <a:cs typeface="Zawgyi-One" pitchFamily="34" charset="0"/>
              </a:rPr>
              <a:t>တည္းခိုခန္းလိုင္စင္ရယူျခင္း</a:t>
            </a:r>
            <a:endParaRPr lang="en-GB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382000" cy="241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(၁) ျ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မန္မာက်ပ္ေင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ြျ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ဖင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ရယူမည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တည္းခိုခန္း</a:t>
            </a:r>
            <a:endParaRPr lang="en-US" sz="2800" dirty="0" smtClean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(၂) ႏ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ိုင္ငံျခားေင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ြျ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ဖင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ရယူမည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တည္းခိုခန္း</a:t>
            </a:r>
            <a:endParaRPr lang="en-US" sz="28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b="1" u="sng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GB" sz="1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5175" cy="1431925"/>
          </a:xfrm>
        </p:spPr>
        <p:txBody>
          <a:bodyPr/>
          <a:lstStyle/>
          <a:p>
            <a:r>
              <a:rPr lang="en-US" sz="4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36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မန္မာက်ပ္ေင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ြႏွင့္ </a:t>
            </a:r>
            <a:r>
              <a:rPr lang="en-US" sz="36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ရယူမည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36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တည္းခိုခန္း</a:t>
            </a:r>
            <a:endParaRPr lang="en-US" sz="3600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07350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လုပ္ငန္းလိုင္စင္ေလ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ာက္လႊာကို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သက္ဆိုင္ရာ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ဳ႔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နယ္စည္ပင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အုပ္ခ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ပ္ေရးမ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ွဴး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ရံုးတြင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ရယူရပါမည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</a:pP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ပူးတြဲတင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ပရမည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အခ်က္မ်ား</a:t>
            </a:r>
            <a:endParaRPr lang="en-US" sz="2300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	(၁)  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၏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   (၂)  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နယ္ရဲတပ္ဖြဲ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႕၏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   (၃) 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အေဆာက္အအံု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အထပ္လိုက္အခန္းဖြဲ႔စည္းမ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အေရ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	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အတြက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္၊ အက်ယ္အ၀န္း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စသည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အေသးစိတ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	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အခ်က္အလက္မ်ား</a:t>
            </a:r>
            <a:endParaRPr lang="en-US" sz="23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ိုင္ငံျခားေင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ြျ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ဖင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ရယူမည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တည္းခိုခန္း</a:t>
            </a:r>
            <a:endParaRPr lang="en-GB" sz="2800" b="1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1054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သက္ဆိုင္ရာစည္ပင္သာယာေရးေကာ္မတီ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ေထာက္ခံခ်က္ရယူျပီး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ဟိုတယ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္ႏွင့္ ခရီးသြားလာေရး၀န္ၾ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ကီးဌာနသို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ဟိုတယ္လုပ္ငန္းလိုင္စင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ေလ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ာက္ထားရပါမည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60000"/>
              </a:lnSpc>
            </a:pPr>
            <a:r>
              <a:rPr lang="en-US" sz="23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ပူးတြဲတင</a:t>
            </a:r>
            <a:r>
              <a:rPr lang="en-US" sz="23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3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ပရမည</a:t>
            </a:r>
            <a:r>
              <a:rPr lang="en-US" sz="23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3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အခ်က္မ်ား</a:t>
            </a:r>
            <a:endParaRPr lang="en-US" sz="2300" b="1" dirty="0" smtClean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3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(၁)	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အေဆာက္အအံုေဆာက္လုပ္မ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ပံုစံ</a:t>
            </a:r>
            <a:endParaRPr lang="en-US" sz="2300" dirty="0" smtClean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3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(၂)	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2300" b="1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3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(၃)	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ရဲတပ္ဖ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ြ႔ဲ၏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3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(၄)	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နယ္စည္ပင္သာယာ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အုပ္ခ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ပ္ေရးမ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ွဴ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းရံုး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3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(၅)	ၿ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နယ္စည္ပင္သာယာေရးေကာ္မတီ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စီမံေရးဌာန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၏ 	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  <a:endParaRPr lang="en-GB" sz="2300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en-GB" sz="23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300" dirty="0" smtClean="0">
                <a:latin typeface="Arial" pitchFamily="34" charset="0"/>
              </a:rPr>
              <a:t>Laws for setting up a Business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828800"/>
            <a:ext cx="8007350" cy="30480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>The Myanmar Companies Act 1914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>The Partnership Act 1932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>The Co-operative Society Act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>Myanmar Investment Law 2016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effectLst/>
                <a:latin typeface="Zawgyi-One" pitchFamily="34" charset="0"/>
                <a:cs typeface="Zawgyi-One" pitchFamily="34" charset="0"/>
              </a:rPr>
              <a:t>ေဘာ္ဒါေဆာင္လုပ္ငန္း</a:t>
            </a:r>
            <a:r>
              <a:rPr lang="en-US" sz="3600" b="1" dirty="0" smtClean="0"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600" b="1" dirty="0" err="1" smtClean="0">
                <a:effectLst/>
                <a:latin typeface="Zawgyi-One" pitchFamily="34" charset="0"/>
                <a:cs typeface="Zawgyi-One" pitchFamily="34" charset="0"/>
              </a:rPr>
              <a:t>လိုင္စင္ရယူျခင္း</a:t>
            </a:r>
            <a:endParaRPr lang="en-GB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8956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ေလ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ာက္လႊာကို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သက္ဆိုင္ရာျမိ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2400" u="sng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စည္ပင္သာယာ</a:t>
            </a:r>
            <a:endParaRPr lang="en-US" sz="2400" dirty="0" smtClean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  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အုပ္ခ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ပ္ေရးမ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ွဴ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းရံုးတြင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ရယူျပီး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အခ်က္အလက္မ်ားျပည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စံုစြာ</a:t>
            </a:r>
            <a:endParaRPr lang="en-US" sz="24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    ျ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ဖည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စြက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  <a:r>
              <a:rPr lang="my-MM" sz="2400" dirty="0" smtClean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၍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နယ္စည္ပင္သာယာအုပ္ခ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ပ္ေရးမ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ွဴ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းရံုးမွတဆင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  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သက္ဆိုင္ရာၿမိ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နယ္စည္ပင္သာယာေရးေကာ္မတီ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စီမံေရးရာ</a:t>
            </a:r>
            <a:endParaRPr lang="en-US" sz="24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ဌာနသို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ပျပီး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လုပ္ငန္းလိုင္စင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ရယူရပါမည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algn="ctr">
              <a:lnSpc>
                <a:spcPct val="200000"/>
              </a:lnSpc>
              <a:buNone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</a:t>
            </a:r>
            <a:endParaRPr lang="en-US" b="1" u="sng" dirty="0" smtClean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	</a:t>
            </a:r>
          </a:p>
          <a:p>
            <a:pPr>
              <a:lnSpc>
                <a:spcPct val="200000"/>
              </a:lnSpc>
            </a:pPr>
            <a:endParaRPr lang="en-GB" sz="20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533400"/>
            <a:ext cx="6927273" cy="5638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u="sng" spc="263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အေျခခံစည္းကမ္းခ်က္မ်ား</a:t>
            </a:r>
            <a:endParaRPr lang="en-US" sz="2800" b="1" u="sng" spc="263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5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၁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။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လုပ္ငန္းဆိုင္ရာ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အေျခခံစည္းကမ္းခ်က္မ်ား</a:t>
            </a:r>
            <a:endParaRPr lang="en-US" sz="23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5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၂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။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အစားအေသာက္လုပ္ငန္းဆိုင္ရာ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စည္းကမ္းခ်က္မ်ား</a:t>
            </a:r>
            <a:endParaRPr lang="en-US" sz="23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5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၃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။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ေဘးအ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ႏ</a:t>
            </a:r>
            <a:r>
              <a:rPr lang="my-MM" sz="2300" dirty="0">
                <a:solidFill>
                  <a:schemeClr val="tx2">
                    <a:lumMod val="90000"/>
                  </a:schemeClr>
                </a:solidFill>
                <a:latin typeface="Zawgyi-One"/>
                <a:cs typeface="Zawgyi-One" pitchFamily="34" charset="0"/>
              </a:rPr>
              <a:t>ၲ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ရာယ္လုပ္ငန္းဆိုင္ရာ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စည္းကမ္းခ်က္မ်ား</a:t>
            </a:r>
            <a:endParaRPr lang="en-US" sz="23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5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၄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။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တည္းခိုခန္း</a:t>
            </a:r>
            <a:r>
              <a:rPr lang="en-US" sz="23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ေဘာ္ဒါေဆာင္လုပ္ငန္းဆိုင္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ရာ</a:t>
            </a:r>
            <a:endParaRPr lang="en-US" sz="23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	   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စည</a:t>
            </a:r>
            <a:r>
              <a:rPr lang="en-US" sz="23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္းကမ္းခ်က္မ်ား</a:t>
            </a:r>
            <a:endParaRPr lang="en-US" sz="23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GB" sz="2300" dirty="0" smtClean="0"/>
          </a:p>
          <a:p>
            <a:endParaRPr lang="en-GB" sz="23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457200"/>
            <a:ext cx="7342909" cy="533400"/>
          </a:xfrm>
        </p:spPr>
        <p:txBody>
          <a:bodyPr>
            <a:normAutofit/>
          </a:bodyPr>
          <a:lstStyle/>
          <a:p>
            <a:r>
              <a:rPr lang="en-US" sz="2800" u="sng" dirty="0" err="1">
                <a:latin typeface="Zawgyi-One" pitchFamily="34" charset="0"/>
                <a:cs typeface="Zawgyi-One" pitchFamily="34" charset="0"/>
              </a:rPr>
              <a:t>လုပ္ငန္းလိုင္စင္ဆိုင္ရာ</a:t>
            </a:r>
            <a:r>
              <a:rPr lang="en-US" sz="2800" u="sng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u="sng" dirty="0" err="1">
                <a:latin typeface="Zawgyi-One" pitchFamily="34" charset="0"/>
                <a:cs typeface="Zawgyi-One" pitchFamily="34" charset="0"/>
              </a:rPr>
              <a:t>အေျခခံစည္းကမ္းခ်က္မ်ား</a:t>
            </a:r>
            <a:endParaRPr lang="en-GB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153400" cy="5638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(၁)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လုပ္ငန္းလိုင္စင္သက္တမ္းမွာ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သက္ဆိုင္ရာဘ</a:t>
            </a:r>
            <a:r>
              <a:rPr lang="my-MM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႑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ာ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ေရးနွစ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ဧျပီလ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(၁) မွ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မတ္လ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(၃၁)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ရက္ေန႔ထိ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  <a:buNone/>
            </a:pP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(၂)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လိုင္စင္သက္တမ္း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(၁) ႏွ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စ္အတြက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သတ္မွတ္ထားေသာ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လုိင္စင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္၏နွဳ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န္းထားအား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ေပးေဆာင္ရမည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  <a:buNone/>
            </a:pP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(၃)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လုပ္ငန္းလိုင္စင္အား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မွန္ေဘာင္သြင္း</a:t>
            </a:r>
            <a:r>
              <a:rPr lang="my-MM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၍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မင္သာေသာေနရာတြင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ခ်ိတ္ထားရမည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  <a:buNone/>
            </a:pP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(၄) ပတ္၀န္းက်င္မွ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ကန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ကြက္တိုင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ကားမ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 ျ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ဖစ္ေပၚလာပါက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ကြင္းဆင္းစစ္ေဆးျခင္း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သင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ေလ်ာ္ေသာျပ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ဳျ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ပင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ရပ္ဆိုင္းျခင္း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သို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႔)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လုပ္ငန္းဆက္လက္လုပ္ကိုင္ခြင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ယာယီရပ္ဆိုင္းျခင္း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အျပီးပိတ္သိမ္းျခင္း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ခံရပါမည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  <a:buNone/>
            </a:pP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(၅) ျ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ပဌာန္းစည္းကမ္းခ်က္မ်ားအျပင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အခါအားေလ်ာ္စြာ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ထုတ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ပန္သည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စည္းကမ္းခ်က</a:t>
            </a:r>
            <a:r>
              <a:rPr lang="en-US" sz="19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္မ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်ားအား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လိုက္နာေဆာင္ရြက္ရမည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  <a:buNone/>
            </a:pP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(၆)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သက္ဆိုင္ရာမ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 တာ၀န္ေပးအပ္ေသာ 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အဖြဲ႔အား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၀င္ေရာက္စစ္ေဆးခြင့္ျ</a:t>
            </a:r>
            <a:r>
              <a:rPr lang="en-US" sz="19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ပဳရမည</a:t>
            </a:r>
            <a:r>
              <a:rPr lang="en-US" sz="19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891" cy="639762"/>
          </a:xfrm>
        </p:spPr>
        <p:txBody>
          <a:bodyPr>
            <a:normAutofit/>
          </a:bodyPr>
          <a:lstStyle/>
          <a:p>
            <a:r>
              <a:rPr lang="en-US" sz="2800" b="1" u="sng" dirty="0" err="1">
                <a:latin typeface="Zawgyi-One" pitchFamily="34" charset="0"/>
                <a:cs typeface="Zawgyi-One" pitchFamily="34" charset="0"/>
              </a:rPr>
              <a:t>ဆိုင္းဘုတ</a:t>
            </a:r>
            <a:r>
              <a:rPr lang="en-US" sz="2800" b="1" u="sng" dirty="0">
                <a:latin typeface="Zawgyi-One" pitchFamily="34" charset="0"/>
                <a:cs typeface="Zawgyi-One" pitchFamily="34" charset="0"/>
              </a:rPr>
              <a:t>္ႏွင့္ </a:t>
            </a:r>
            <a:r>
              <a:rPr lang="en-US" sz="2800" b="1" u="sng" dirty="0" err="1">
                <a:latin typeface="Zawgyi-One" pitchFamily="34" charset="0"/>
                <a:cs typeface="Zawgyi-One" pitchFamily="34" charset="0"/>
              </a:rPr>
              <a:t>ေၾကာ</a:t>
            </a:r>
            <a:r>
              <a:rPr lang="en-US" sz="2800" b="1" u="sng" dirty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800" b="1" u="sng" dirty="0" err="1">
                <a:latin typeface="Zawgyi-One" pitchFamily="34" charset="0"/>
                <a:cs typeface="Zawgyi-One" pitchFamily="34" charset="0"/>
              </a:rPr>
              <a:t>ငာမ်ား</a:t>
            </a:r>
            <a:endParaRPr lang="en-GB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305800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၁။	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စည္ပင္သာယာေရးေကာ္မတီသို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ပခြင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ပဳခ်က္ရယူရမည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</a:pPr>
            <a:r>
              <a:rPr lang="en-US" sz="1600" b="1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ပူးတြဲတင</a:t>
            </a:r>
            <a:r>
              <a:rPr lang="en-US" sz="1600" b="1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b="1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ပရမည</a:t>
            </a:r>
            <a:r>
              <a:rPr lang="en-US" sz="1600" b="1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1600" b="1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အခ်က္မ်ား</a:t>
            </a:r>
            <a:r>
              <a:rPr lang="en-US" sz="1600" b="1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--</a:t>
            </a:r>
          </a:p>
          <a:p>
            <a:pPr lvl="1">
              <a:lnSpc>
                <a:spcPct val="150000"/>
              </a:lnSpc>
            </a:pP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ေၾကာ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ငာဆိုငး္ဘုတ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္(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သို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႔)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ေၾကာ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ငာနမူနာပံုစံ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အတိုင္းအတာ</a:t>
            </a:r>
            <a:endParaRPr lang="en-US" sz="1600" dirty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ေၾကာ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ငာအရြယ္အစား</a:t>
            </a:r>
            <a:endParaRPr lang="en-US" sz="1600" dirty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ေၾကာ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ငာအမည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1">
              <a:lnSpc>
                <a:spcPct val="150000"/>
              </a:lnSpc>
            </a:pP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ေၾကာ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ငာမည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ေနရာ</a:t>
            </a:r>
            <a:endParaRPr lang="en-US" sz="1600" dirty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ေၾကာ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ငာဆိုင္းဘုတ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စိုက္ထူျခင္း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တပ္ဆင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ကပ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ခ်ိတ္ဆြဲျခင္း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ေရးဆြဲျခင္း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ပဳလုပ္မည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တည္ေနရာ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တည္ေနရာျပဓါတ္ပံု</a:t>
            </a:r>
            <a:endParaRPr lang="en-US" sz="1600" dirty="0">
              <a:solidFill>
                <a:schemeClr val="tx2">
                  <a:lumMod val="90000"/>
                </a:schemeClr>
              </a:solidFill>
              <a:effectLst/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၂။	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ေကာ္မတီပိုင္ေျ</a:t>
            </a:r>
            <a:r>
              <a:rPr lang="en-US" sz="16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ဖစ္လ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်ွင္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အင္ဂ်င္နီယာဌာန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လမ္း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တံတား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)၏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သေဘာထားမွတ္ခ်က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၃။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အစိုးရဌာန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အဖြဲ႔အစည္းပိုင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ဖစ္လ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်ွင္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သက္ဆိုင္ရာအစိုးရဌာန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အဖြဲ႔အစည္း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၄။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ဘာသာေရး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ဆိုင္ရာေျမျဖစ္လ်င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ယင္းဘာသာေရးဆိုင္ရာအဖြဲ႔အစည္း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သေဘာတူညီခ်က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၅။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ပုဂ</a:t>
            </a:r>
            <a:r>
              <a:rPr lang="my-MM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ၢ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လိက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ပိုင္ေျမျဖစ္လ်င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ေျမရွင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္၏</a:t>
            </a:r>
            <a:r>
              <a:rPr lang="en-US" sz="16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သေဘာတူညီခ်က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endParaRPr lang="en-GB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/>
                <a:latin typeface="Zawgyi-One" pitchFamily="34" charset="0"/>
                <a:cs typeface="Zawgyi-One" pitchFamily="34" charset="0"/>
              </a:rPr>
              <a:t>သက္ဆိုင္ရာ၀န္ၾ</a:t>
            </a:r>
            <a:r>
              <a:rPr lang="en-US" sz="3200" dirty="0" err="1" smtClean="0"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3200" dirty="0" smtClean="0">
                <a:effectLst/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3200" dirty="0" err="1" smtClean="0">
                <a:effectLst/>
                <a:latin typeface="Zawgyi-One" pitchFamily="34" charset="0"/>
                <a:cs typeface="Zawgyi-One" pitchFamily="34" charset="0"/>
              </a:rPr>
              <a:t>လုပ္ငန္းလိုင္စင္ရယူျခင္း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မိမိဖြင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လွစ္လုပ္ကိုင္လိုသည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လုပ္ငန္းသည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၀န္ၾ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တစ္ခုခု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ႏွင့္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သက္ဆိုင္သည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လုပ္ငန္းျဖစ္ပါက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သက္ဆိုင္ရာ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၀န္ၾ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လုပ္ငန္းလိုင္စင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္/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ခြင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ပဳခ်က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္/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လိုအပ္ပါသည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  <a:endParaRPr lang="en-GB" sz="28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u="sng" dirty="0">
                <a:latin typeface="Zawgyi-One" pitchFamily="34" charset="0"/>
                <a:cs typeface="Zawgyi-One" pitchFamily="34" charset="0"/>
              </a:rPr>
              <a:t>၀န္ၾ</a:t>
            </a:r>
            <a:r>
              <a:rPr lang="en-US" sz="2800" u="sng" dirty="0" err="1">
                <a:latin typeface="Zawgyi-One" pitchFamily="34" charset="0"/>
                <a:cs typeface="Zawgyi-One" pitchFamily="34" charset="0"/>
              </a:rPr>
              <a:t>ကီးဌာနခြင</a:t>
            </a:r>
            <a:r>
              <a:rPr lang="en-US" sz="2800" u="sng" dirty="0"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2800" u="sng" dirty="0" err="1">
                <a:latin typeface="Zawgyi-One" pitchFamily="34" charset="0"/>
                <a:cs typeface="Zawgyi-One" pitchFamily="34" charset="0"/>
              </a:rPr>
              <a:t>ပဳခ်က</a:t>
            </a:r>
            <a:r>
              <a:rPr lang="en-US" sz="2800" u="sng" dirty="0">
                <a:latin typeface="Zawgyi-One" pitchFamily="34" charset="0"/>
                <a:cs typeface="Zawgyi-One" pitchFamily="34" charset="0"/>
              </a:rPr>
              <a:t>္/</a:t>
            </a:r>
            <a:r>
              <a:rPr lang="en-US" sz="2800" u="sng" dirty="0" err="1">
                <a:latin typeface="Zawgyi-One" pitchFamily="34" charset="0"/>
                <a:cs typeface="Zawgyi-One" pitchFamily="34" charset="0"/>
              </a:rPr>
              <a:t>ေထာက္ခံခ်က</a:t>
            </a:r>
            <a:r>
              <a:rPr lang="en-US" sz="2800" u="sng" dirty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u="sng" dirty="0" err="1">
                <a:latin typeface="Zawgyi-One" pitchFamily="34" charset="0"/>
                <a:cs typeface="Zawgyi-One" pitchFamily="34" charset="0"/>
              </a:rPr>
              <a:t>လိုအပ္ေသာလုပ္ငန္းမ်ား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(၁) 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စက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္႐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ုံ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အလုပ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္႐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ုံ</a:t>
            </a:r>
            <a:endParaRPr lang="en-US" sz="28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(၂) 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အိမ္တြင္းစက္မႈလုပ္ငန္း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(၃) 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ပုံ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ိပ္လုပ္ငန္း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(၄) 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အစားအေသာက္လုပ္ငန္း</a:t>
            </a:r>
            <a:endParaRPr lang="en-US" sz="28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(၅) 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ေဆးအေရာင္းဆိုင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(၆)  Gas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အေရာင္းဆိုင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(၇) 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ေတးသံသြင္းလုပ္ငန္း</a:t>
            </a:r>
            <a:endParaRPr lang="en-US" sz="28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(၈)  Internet Café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(၉) 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ေရသန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္႕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လုပ္ငန္း</a:t>
            </a:r>
            <a:endParaRPr lang="en-US" sz="28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(၁၀)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အစားအေသာက္ထုတ္လုပ္သည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လုပ္ငန္း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(Food Processing)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21246"/>
      </p:ext>
    </p:extLst>
  </p:cSld>
  <p:clrMapOvr>
    <a:masterClrMapping/>
  </p:clrMapOvr>
  <p:transition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228600"/>
            <a:ext cx="8229600" cy="11430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စက္ရံု</a:t>
            </a:r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40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အလုပ္ရံု</a:t>
            </a:r>
            <a:endParaRPr lang="en-GB" sz="4000" b="1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96200" cy="47244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စက္မ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လုပ္ငန္းျဖစ္ပါက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အမွတ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္(၁)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စက္မ</a:t>
            </a:r>
            <a:r>
              <a:rPr lang="en-US" sz="27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ွဳ၀န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7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7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ဒသ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ႏၱရႏွင့္ 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စက္မႈလက္မ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ႈ ၫႊန္ၾ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ကားမႈဦးစီးဌာနတြင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ဆက္သြယ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  <a:r>
              <a:rPr lang="my-MM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၍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လုပ္ငန္းလိုင္စင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ေလ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7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ာက္ထားရပါမည</a:t>
            </a:r>
            <a:r>
              <a:rPr lang="en-US" sz="27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  <a:endParaRPr lang="en-GB" sz="2700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အိမ္တြင္းစက္မ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</a:t>
            </a:r>
            <a:endParaRPr lang="en-US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သမ၀ါယမ၀န္ၾ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အိမ္တြင္းစက္မ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လက္မ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ဦးစီးဌာနသို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ဆက္သြယ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  <a:r>
              <a:rPr lang="my-MM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၍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လိုင္စင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ေလ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ွ်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ာက္ထားရပါမည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/>
                <a:cs typeface="Zawgyi-One" pitchFamily="34" charset="0"/>
              </a:rPr>
              <a:t>္။</a:t>
            </a:r>
            <a:endParaRPr lang="en-GB" sz="28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 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(Cottage Industry, Ministry of Cooperatives)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123709" cy="1143000"/>
          </a:xfrm>
        </p:spPr>
        <p:txBody>
          <a:bodyPr/>
          <a:lstStyle/>
          <a:p>
            <a:r>
              <a:rPr lang="en-US" b="1" dirty="0" err="1" smtClean="0">
                <a:effectLst/>
                <a:latin typeface="Zawgyi-One" pitchFamily="34" charset="0"/>
                <a:cs typeface="Zawgyi-One" pitchFamily="34" charset="0"/>
              </a:rPr>
              <a:t>ပံု</a:t>
            </a:r>
            <a:r>
              <a:rPr lang="en-US" b="1" dirty="0" smtClean="0">
                <a:effectLst/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b="1" dirty="0" err="1" smtClean="0">
                <a:effectLst/>
                <a:latin typeface="Zawgyi-One" pitchFamily="34" charset="0"/>
                <a:cs typeface="Zawgyi-One" pitchFamily="34" charset="0"/>
              </a:rPr>
              <a:t>ိပ္လုပ္ငန္း</a:t>
            </a:r>
            <a:endParaRPr lang="en-GB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782" y="2133600"/>
            <a:ext cx="8361218" cy="3886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ပန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္ၾကားေရး၀န္ၾ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စာေပစီစစ္ေရး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ႏွင့္ ၾ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ကီးၾကပ္မ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ေကာ္မတီ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လိုင္စင္ကို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ေလ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ာက္ထား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ရပါမည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</a:pPr>
            <a:endParaRPr lang="en-US" sz="3000" b="1" dirty="0" smtClean="0">
              <a:solidFill>
                <a:srgbClr val="FF0000"/>
              </a:solidFill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8300"/>
            <a:ext cx="7467600" cy="1384300"/>
          </a:xfrm>
        </p:spPr>
        <p:txBody>
          <a:bodyPr anchor="ctr"/>
          <a:lstStyle/>
          <a:p>
            <a:r>
              <a:rPr lang="en-US" dirty="0" err="1" smtClean="0">
                <a:effectLst/>
                <a:latin typeface="Zawgyi-One" pitchFamily="34" charset="0"/>
                <a:cs typeface="Zawgyi-One" pitchFamily="34" charset="0"/>
              </a:rPr>
              <a:t>အစားအေသာက္လုပ္ငန္း</a:t>
            </a:r>
            <a:endParaRPr lang="en-GB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8077200" cy="3124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အရက္ကိုပ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ါ 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တြဲဖက္ေရာင္းခ်ပါက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ပည္ထဲေရး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၀န္ၾ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အေထြေထြအုပ္ခ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ပ္ေရး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ဦးစီးဌာန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၏  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ယစ္မ်ိဳးလိုင္စင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လိုအပ္ပါမည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  <a:endParaRPr lang="en-GB" sz="3000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Arial "/>
              </a:rPr>
              <a:t>Types of Business Organizations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905000"/>
            <a:ext cx="8534400" cy="29718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sz="3000" dirty="0" smtClean="0">
                <a:solidFill>
                  <a:schemeClr val="tx2"/>
                </a:solidFill>
              </a:rPr>
              <a:t>Sole 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</a:rPr>
              <a:t>Proprietorship (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တစ္ဦးတည္းပုိင္လုပ္ငန္း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)</a:t>
            </a:r>
            <a:endParaRPr lang="en-US" sz="3000" dirty="0" smtClean="0">
              <a:solidFill>
                <a:schemeClr val="tx2">
                  <a:lumMod val="90000"/>
                </a:schemeClr>
              </a:solidFill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</a:rPr>
              <a:t>Partnership (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အစုစပ္လုပ္ငန္း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)</a:t>
            </a:r>
            <a:endParaRPr lang="en-US" sz="3000" dirty="0" smtClean="0">
              <a:solidFill>
                <a:schemeClr val="tx2">
                  <a:lumMod val="90000"/>
                </a:schemeClr>
              </a:solidFill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</a:rPr>
              <a:t>Company limited by shares (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ကုမၸဏီဖြဲ႕စည္းျခင္း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)</a:t>
            </a:r>
            <a:endParaRPr lang="en-US" sz="3000" dirty="0" smtClean="0">
              <a:solidFill>
                <a:schemeClr val="tx2">
                  <a:lumMod val="90000"/>
                </a:schemeClr>
              </a:solidFill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</a:rPr>
              <a:t>Cooperative Society (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သမ၀ါယမ </a:t>
            </a:r>
            <a:r>
              <a:rPr lang="en-US" sz="30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ဖြဲ႕စည္းျခင္း</a:t>
            </a:r>
            <a:r>
              <a:rPr lang="en-US" sz="30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)</a:t>
            </a:r>
            <a:endParaRPr lang="en-US" sz="3000" dirty="0" smtClean="0">
              <a:solidFill>
                <a:schemeClr val="tx2">
                  <a:lumMod val="90000"/>
                </a:schemeClr>
              </a:solidFill>
            </a:endParaRPr>
          </a:p>
          <a:p>
            <a:pPr eaLnBrk="1" hangingPunct="1">
              <a:defRPr/>
            </a:pPr>
            <a:endParaRPr lang="en-US" sz="3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0528BC4-6C88-41B4-AF1F-BCC047BA306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4800" dirty="0" err="1">
                <a:latin typeface="Zawgyi-One" pitchFamily="34" charset="0"/>
                <a:cs typeface="Zawgyi-One" pitchFamily="34" charset="0"/>
              </a:rPr>
              <a:t>ေဆးအေရာင္းဆိုင</a:t>
            </a:r>
            <a:r>
              <a:rPr lang="en-US" sz="4800" dirty="0">
                <a:latin typeface="Zawgyi-One" pitchFamily="34" charset="0"/>
                <a:cs typeface="Zawgyi-One" pitchFamily="34" charset="0"/>
              </a:rPr>
              <a:t>္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890164" cy="437356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ေဆး၀ါးကၽြ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မ္းက်င္မ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သင္တန္းဆင္းလက္မွတ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က်န္းမာေရး၀န္ၾ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ျ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ဳ႔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နယ္က်န္းမာေရး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ဦးစီးဌာန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ဆက္သြယ္ရပါမည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  <a:endParaRPr lang="en-GB" sz="2800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4500"/>
            <a:ext cx="7266709" cy="1143000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latin typeface="Zawgyi-One" pitchFamily="34" charset="0"/>
                <a:cs typeface="Zawgyi-One" pitchFamily="34" charset="0"/>
              </a:rPr>
              <a:t>Gas </a:t>
            </a:r>
            <a:r>
              <a:rPr lang="en-US" sz="4800" b="1" dirty="0" err="1">
                <a:latin typeface="Zawgyi-One" pitchFamily="34" charset="0"/>
                <a:cs typeface="Zawgyi-One" pitchFamily="34" charset="0"/>
              </a:rPr>
              <a:t>အေရာင္းဆိုင</a:t>
            </a:r>
            <a:r>
              <a:rPr lang="en-US" sz="4800" b="1" dirty="0">
                <a:latin typeface="Zawgyi-One" pitchFamily="34" charset="0"/>
                <a:cs typeface="Zawgyi-One" pitchFamily="34" charset="0"/>
              </a:rPr>
              <a:t>္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95500"/>
            <a:ext cx="8153400" cy="419100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လူမ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ွဳ၀န္ထမ္း၊ 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ကယ္ဆယ္ေရး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ႏွင့္ ျ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ပန္လည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ေနရာခ်ထားေရး၀န္ၾ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ျ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ဳ႔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နယ္မီးသတ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တပ္ဖြဲ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႔၏ Gas 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သိုေလွာင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ေရာင္းခ်ခြင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လုိင္စင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လိုအပ္ပါသည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  <a:endParaRPr lang="en-GB" sz="3000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>
                <a:latin typeface="Zawgyi-One" pitchFamily="34" charset="0"/>
                <a:cs typeface="Zawgyi-One" pitchFamily="34" charset="0"/>
              </a:rPr>
              <a:t>ေတးသံသြင္းလုပ္ငန္း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680"/>
            <a:ext cx="8229600" cy="4389120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0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ၿ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ဳ႔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္/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တိုင္း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အေထြေထြအုပ္ခ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ပ္ေရး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ဦးစီးဌာန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30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လိုင္စင္ရယူရပါမည</a:t>
            </a:r>
            <a:r>
              <a:rPr lang="en-US" sz="30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27015"/>
      </p:ext>
    </p:extLst>
  </p:cSld>
  <p:clrMapOvr>
    <a:masterClrMapping/>
  </p:clrMapOvr>
  <p:transition>
    <p:push dir="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Zawgyi-One" pitchFamily="34" charset="0"/>
                <a:cs typeface="Zawgyi-One" pitchFamily="34" charset="0"/>
              </a:rPr>
              <a:t>Internet Cafe </a:t>
            </a:r>
            <a:r>
              <a:rPr lang="en-US" sz="5400" dirty="0" err="1">
                <a:latin typeface="Zawgyi-One" pitchFamily="34" charset="0"/>
                <a:cs typeface="Zawgyi-One" pitchFamily="34" charset="0"/>
              </a:rPr>
              <a:t>လုိင္စင</a:t>
            </a:r>
            <a:r>
              <a:rPr lang="en-US" sz="5400" dirty="0">
                <a:latin typeface="Zawgyi-One" pitchFamily="34" charset="0"/>
                <a:cs typeface="Zawgyi-One" pitchFamily="34" charset="0"/>
              </a:rPr>
              <a:t>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ဆက္သြယ္ေရး၀န္ၾ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ဆက္သြယ္ေရး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ညႊန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ကားေရးဦးစီး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ဌာန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၏ 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လိုင္စင္လိုအပ္ပါသည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Myanmar Info Tech မွ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အသိအမွတ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ပဳလက္မွတ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လိုအပ္ပါသည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MPT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သို႕မဟုတ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Myanmar Net မွ modem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ခ်ေပးရန္လိုအပ္ပါသည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9450"/>
      </p:ext>
    </p:extLst>
  </p:cSld>
  <p:clrMapOvr>
    <a:masterClrMapping/>
  </p:clrMapOvr>
  <p:transition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indent="231775"/>
            <a:r>
              <a:rPr lang="en-US" sz="5400" dirty="0" err="1">
                <a:latin typeface="Zawgyi-One" pitchFamily="34" charset="0"/>
                <a:cs typeface="Zawgyi-One" pitchFamily="34" charset="0"/>
              </a:rPr>
              <a:t>ေရသန</a:t>
            </a:r>
            <a:r>
              <a:rPr lang="en-US" sz="5400" dirty="0">
                <a:latin typeface="Zawgyi-One" pitchFamily="34" charset="0"/>
                <a:cs typeface="Zawgyi-One" pitchFamily="34" charset="0"/>
              </a:rPr>
              <a:t>္႕</a:t>
            </a:r>
            <a:r>
              <a:rPr lang="en-US" sz="5400" dirty="0" err="1">
                <a:latin typeface="Zawgyi-One" pitchFamily="34" charset="0"/>
                <a:cs typeface="Zawgyi-One" pitchFamily="34" charset="0"/>
              </a:rPr>
              <a:t>လုပ္ငန္း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8382000" cy="4389120"/>
          </a:xfrm>
        </p:spPr>
        <p:txBody>
          <a:bodyPr/>
          <a:lstStyle/>
          <a:p>
            <a:pPr marL="566738" indent="-334963" algn="just">
              <a:lnSpc>
                <a:spcPct val="150000"/>
              </a:lnSpc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က်န္းမာေရး၀န္ၾ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က်န္းမာေရးဦးစီးဌာန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အစ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ား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ေသာ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ႏွ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င့္ ေဆး၀ါးကြပ္ကဲေရးဌာနသို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ဆက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္သြ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ယ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ရမည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 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( 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FDA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5445"/>
      </p:ext>
    </p:extLst>
  </p:cSld>
  <p:clrMapOvr>
    <a:masterClrMapping/>
  </p:clrMapOvr>
  <p:transition>
    <p:push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8000"/>
            <a:ext cx="7620000" cy="1143000"/>
          </a:xfrm>
        </p:spPr>
        <p:txBody>
          <a:bodyPr>
            <a:noAutofit/>
          </a:bodyPr>
          <a:lstStyle/>
          <a:p>
            <a:r>
              <a:rPr lang="en-US" sz="3500" b="1" dirty="0" err="1" smtClean="0">
                <a:effectLst/>
                <a:latin typeface="Zawgyi-One" pitchFamily="34" charset="0"/>
                <a:cs typeface="Zawgyi-One" pitchFamily="34" charset="0"/>
              </a:rPr>
              <a:t>အစ</a:t>
            </a:r>
            <a:r>
              <a:rPr lang="en-US" sz="3500" b="1" dirty="0" err="1">
                <a:effectLst/>
                <a:latin typeface="Zawgyi-One" pitchFamily="34" charset="0"/>
                <a:cs typeface="Zawgyi-One" pitchFamily="34" charset="0"/>
              </a:rPr>
              <a:t>ားအေသာက္ထုတ္လုပ္မ</a:t>
            </a:r>
            <a:r>
              <a:rPr lang="en-US" sz="3500" b="1" dirty="0"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3500" b="1" dirty="0" err="1">
                <a:effectLst/>
                <a:latin typeface="Zawgyi-One" pitchFamily="34" charset="0"/>
                <a:cs typeface="Zawgyi-One" pitchFamily="34" charset="0"/>
              </a:rPr>
              <a:t>လုပ္ငန</a:t>
            </a:r>
            <a:r>
              <a:rPr lang="en-US" sz="3500" b="1" dirty="0" err="1" smtClean="0">
                <a:effectLst/>
                <a:latin typeface="Zawgyi-One" pitchFamily="34" charset="0"/>
                <a:cs typeface="Zawgyi-One" pitchFamily="34" charset="0"/>
              </a:rPr>
              <a:t>္း</a:t>
            </a:r>
            <a:r>
              <a:rPr lang="en-US" sz="3500" dirty="0"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500" b="1" dirty="0" smtClean="0">
                <a:effectLst/>
                <a:latin typeface="Zawgyi-One" pitchFamily="34" charset="0"/>
                <a:cs typeface="Zawgyi-One" pitchFamily="34" charset="0"/>
              </a:rPr>
              <a:t>(</a:t>
            </a:r>
            <a:r>
              <a:rPr lang="en-US" sz="3500" b="1" dirty="0">
                <a:effectLst/>
                <a:latin typeface="Zawgyi-One" pitchFamily="34" charset="0"/>
                <a:cs typeface="Zawgyi-One" pitchFamily="34" charset="0"/>
              </a:rPr>
              <a:t>Food Processing)</a:t>
            </a:r>
            <a:endParaRPr lang="en-US" sz="35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14537"/>
            <a:ext cx="8077200" cy="44624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က်န္းမာေရး၀န္ၾ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က်န္းမာေရးဦးစီးဌာန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အစားအေသာက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္ႏွင့္ ေဆး၀ါးကြပ္ကဲေရးဌာနသို႔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ဆက္သြယ္ရပါမည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သမ၀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ါယမ၀န္ၾ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ကီးဌာန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အိမ္တြင္းစက္မ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လက္မ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ွဳ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လုပ္ငန္းဦးစီးဌာနသို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800" dirty="0" err="1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ဆက္သြယ္ရပါမည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  <a:endParaRPr lang="en-US" sz="2800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effectLst/>
                <a:latin typeface="Zawgyi-One" pitchFamily="34" charset="0"/>
                <a:cs typeface="Zawgyi-One" pitchFamily="34" charset="0"/>
              </a:rPr>
              <a:t>ေမာ္ေတာ္ယာဥ</a:t>
            </a:r>
            <a:r>
              <a:rPr lang="en-US" sz="3200" dirty="0">
                <a:effectLst/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3200" dirty="0" err="1">
                <a:effectLst/>
                <a:latin typeface="Zawgyi-One" pitchFamily="34" charset="0"/>
                <a:cs typeface="Zawgyi-One" pitchFamily="34" charset="0"/>
              </a:rPr>
              <a:t>ပင္ဆင္မ</a:t>
            </a:r>
            <a:r>
              <a:rPr lang="en-US" sz="3200" dirty="0"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3200" dirty="0" err="1">
                <a:effectLst/>
                <a:latin typeface="Zawgyi-One" pitchFamily="34" charset="0"/>
                <a:cs typeface="Zawgyi-One" pitchFamily="34" charset="0"/>
              </a:rPr>
              <a:t>လုပ္ငန္း</a:t>
            </a:r>
            <a:r>
              <a:rPr lang="en-US" sz="3200" dirty="0">
                <a:effectLst/>
                <a:latin typeface="Zawgyi-One" pitchFamily="34" charset="0"/>
                <a:cs typeface="Zawgyi-One" pitchFamily="34" charset="0"/>
              </a:rPr>
              <a:t> ႏွင့္ </a:t>
            </a:r>
            <a:r>
              <a:rPr lang="en-US" sz="3200" dirty="0" err="1">
                <a:effectLst/>
                <a:latin typeface="Zawgyi-One" pitchFamily="34" charset="0"/>
                <a:cs typeface="Zawgyi-One" pitchFamily="34" charset="0"/>
              </a:rPr>
              <a:t>ေမာ္ေတာ္ယာ</a:t>
            </a:r>
            <a:r>
              <a:rPr lang="en-US" sz="3200" dirty="0" err="1" smtClean="0">
                <a:effectLst/>
                <a:latin typeface="Zawgyi-One" pitchFamily="34" charset="0"/>
                <a:cs typeface="Zawgyi-One" pitchFamily="34" charset="0"/>
              </a:rPr>
              <a:t>ဥ</a:t>
            </a:r>
            <a:r>
              <a:rPr lang="en-US" sz="3200" dirty="0" smtClean="0">
                <a:effectLst/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3200" dirty="0" err="1" smtClean="0">
                <a:effectLst/>
                <a:latin typeface="Zawgyi-One" pitchFamily="34" charset="0"/>
                <a:cs typeface="Zawgyi-One" pitchFamily="34" charset="0"/>
              </a:rPr>
              <a:t>ေ</a:t>
            </a:r>
            <a:r>
              <a:rPr lang="en-US" sz="3200" dirty="0" err="1">
                <a:effectLst/>
                <a:latin typeface="Zawgyi-One" pitchFamily="34" charset="0"/>
                <a:cs typeface="Zawgyi-One" pitchFamily="34" charset="0"/>
              </a:rPr>
              <a:t>ဆးသုတ္မ</a:t>
            </a:r>
            <a:r>
              <a:rPr lang="en-US" sz="3200" dirty="0">
                <a:effectLst/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3200" dirty="0" err="1">
                <a:effectLst/>
                <a:latin typeface="Zawgyi-One" pitchFamily="34" charset="0"/>
                <a:cs typeface="Zawgyi-One" pitchFamily="34" charset="0"/>
              </a:rPr>
              <a:t>လုပ္ငန္း</a:t>
            </a:r>
            <a:endParaRPr lang="en-GB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582" y="2451100"/>
            <a:ext cx="8513618" cy="28067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မည္သည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္႔၀န္ၾ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ကီးဌာန၏လုပ္ငန္းလိုင္စင္မ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မလိုအပ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္္ပါ။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စည္ပင္သာယာလုပ္ငန္းလိုင္စင္သာ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လိုအပ္ပါသည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  <a:endParaRPr lang="en-GB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 smtClean="0">
                <a:latin typeface="Zawgyi-One" pitchFamily="34" charset="0"/>
                <a:cs typeface="Zawgyi-One" pitchFamily="34" charset="0"/>
              </a:rPr>
              <a:t>ဟိုတယ</a:t>
            </a:r>
            <a:r>
              <a:rPr lang="en-US" sz="3200" b="1" dirty="0" smtClean="0">
                <a:latin typeface="Zawgyi-One" pitchFamily="34" charset="0"/>
                <a:cs typeface="Zawgyi-One" pitchFamily="34" charset="0"/>
              </a:rPr>
              <a:t>္ႏွင့္ </a:t>
            </a:r>
            <a:r>
              <a:rPr lang="en-US" sz="3200" b="1" dirty="0" err="1" smtClean="0">
                <a:latin typeface="Zawgyi-One" pitchFamily="34" charset="0"/>
                <a:cs typeface="Zawgyi-One" pitchFamily="34" charset="0"/>
              </a:rPr>
              <a:t>တည္းခုိခန္း</a:t>
            </a:r>
            <a:r>
              <a:rPr lang="en-US" sz="3200" b="1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200" b="1" dirty="0" err="1" smtClean="0">
                <a:latin typeface="Zawgyi-One" pitchFamily="34" charset="0"/>
                <a:cs typeface="Zawgyi-One" pitchFamily="34" charset="0"/>
              </a:rPr>
              <a:t>လိုင္စင္ေၾကးေျပာင္းလဲမ</a:t>
            </a:r>
            <a:r>
              <a:rPr lang="en-US" sz="3200" b="1" dirty="0" smtClean="0">
                <a:latin typeface="Zawgyi-One" pitchFamily="34" charset="0"/>
                <a:cs typeface="Zawgyi-One" pitchFamily="34" charset="0"/>
              </a:rPr>
              <a:t>ႈ</a:t>
            </a:r>
            <a:br>
              <a:rPr lang="en-US" sz="3200" b="1" dirty="0" smtClean="0">
                <a:latin typeface="Zawgyi-One" pitchFamily="34" charset="0"/>
                <a:cs typeface="Zawgyi-One" pitchFamily="34" charset="0"/>
              </a:rPr>
            </a:br>
            <a:endParaRPr lang="en-US" sz="3200" b="1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667000"/>
            <a:ext cx="7696200" cy="3687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ဟိုတယ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္ႏွင့္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တည္းခိုခန္း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လုပ္ငန္းလိုင္စင္ေၾကး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မ်ားကို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၂၀၁၆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ခု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ႏွစ္၊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ေအာက္တိုဘာလ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၊ (၁)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ရက္ေန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မွစတင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္၍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ေျပာင္းလဲသတ္မွတ္ခဲ့ပါသည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  <p:sp>
        <p:nvSpPr>
          <p:cNvPr id="4" name="Rectangle 3"/>
          <p:cNvSpPr/>
          <p:nvPr/>
        </p:nvSpPr>
        <p:spPr>
          <a:xfrm>
            <a:off x="5572188" y="228600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ၫႊန္ၾ</a:t>
            </a:r>
            <a:r>
              <a:rPr lang="en-US" sz="2400" b="1" u="sng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ကားခ်က</a:t>
            </a:r>
            <a:r>
              <a:rPr lang="en-US" sz="2400" b="1" u="sng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  <a:endParaRPr lang="en-US" sz="24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36445" y="152400"/>
            <a:ext cx="19407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ၫႊန္ၾ</a:t>
            </a:r>
            <a:r>
              <a:rPr lang="en-US" sz="2000" b="1" u="sng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ကားခ်က</a:t>
            </a:r>
            <a:r>
              <a:rPr lang="en-US" sz="2000" b="1" u="sng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</a:t>
            </a:r>
            <a:endParaRPr lang="en-US" sz="2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838200"/>
            <a:ext cx="800735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ဟိုတယ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္ႏွင့္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တည္းခိုရိပ္သာ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လုပ္ငန္းလိုင္စင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1800" u="sng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လုပ္ငန္းအမ်ိဳးအစား</a:t>
            </a:r>
            <a:r>
              <a:rPr lang="en-US" sz="1800" u="sng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လိုင္စင္ေၾက</a:t>
            </a:r>
            <a:r>
              <a:rPr lang="en-US" sz="1800" u="sng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း</a:t>
            </a:r>
            <a:r>
              <a:rPr lang="en-US" sz="1800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         </a:t>
            </a:r>
            <a:r>
              <a:rPr lang="en-US" sz="1800" u="sng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လိုင္စင္ေၾကး</a:t>
            </a:r>
            <a:r>
              <a:rPr lang="en-US" sz="1800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/</a:t>
            </a:r>
            <a:r>
              <a:rPr lang="en-US" sz="1800" u="sng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အသစ္လဲလွယ္ေၾကး</a:t>
            </a:r>
            <a:endParaRPr lang="en-US" sz="1800" u="sng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awgyi-One" pitchFamily="34" charset="0"/>
              <a:cs typeface="Zawgyi-One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(၁)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ဟိုတယ္လုပ္ငန္း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(ျ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ပည္တြင္း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)			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 -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၂၀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အထိ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		  	 ၂၅၀,၀၀၀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/-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 -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၂၁ မွ ၅၀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ခန္းအထ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  	 ၄၅၀,၀၀၀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/-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၅၁ 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မွ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၁၀၀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ခန္းအထိ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	  	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၇၀၀,၀၀၀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ိ/-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၁၀၁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ခန္း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အထက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		 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၉၅၀,၀၀၀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ိ/-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(၂)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ဟိုတယ္လုပ္ငန္း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(ျ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ပည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္ပ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/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ဖက္စပ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္)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	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 -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၅၀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အထိ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 US$ ၂,၅၀၀ ႏွင့္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ညီမ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ေသာ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မန္မာက်ပ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   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၅၁ မွ ၁၀၀ခန္းအထ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	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US$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၃,၅၀၀ 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ညီမ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ေသာ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မန္မာက်ပ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</a:t>
            </a:r>
            <a:endParaRPr lang="en-US" sz="1800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awgyi-One" pitchFamily="34" charset="0"/>
              <a:cs typeface="Zawgyi-One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-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၁၀၁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ခန္း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အထက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     US$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၄,၅၀၀ 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ညီမ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ေသာ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မန္မာက်ပ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</a:t>
            </a:r>
            <a:endParaRPr lang="en-US" sz="1800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awgyi-One" pitchFamily="34" charset="0"/>
              <a:cs typeface="Zawgyi-One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(၃)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တည္းခိုရိပ္သာလုပ္ငန္း</a:t>
            </a:r>
            <a:endParaRPr lang="en-US" sz="18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awgyi-One" pitchFamily="34" charset="0"/>
              <a:cs typeface="Zawgyi-One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 -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၂၀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အထိ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		  	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၁၀၀,၀၀၀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ိ/-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 -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၂၁ မွ ၅၀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ခန္းအထိ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	  	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၁၂၅,၀၀၀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ိ/-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    -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၅၁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ခန္း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ႏွ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င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အထက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		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 </a:t>
            </a:r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၁၅၀,၀၀၀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ိ/-</a:t>
            </a:r>
          </a:p>
          <a:p>
            <a:pPr marL="0" indent="0">
              <a:buNone/>
            </a:pPr>
            <a:endParaRPr lang="en-US" sz="18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awgyi-One" pitchFamily="34" charset="0"/>
              <a:cs typeface="Zawgyi-One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>
                <a:latin typeface="Zawgyi-One" pitchFamily="34" charset="0"/>
                <a:cs typeface="Zawgyi-One" pitchFamily="34" charset="0"/>
              </a:rPr>
              <a:t>ဟိုတယ</a:t>
            </a:r>
            <a:r>
              <a:rPr lang="en-US" sz="2800" b="1" dirty="0" smtClean="0">
                <a:latin typeface="Zawgyi-One" pitchFamily="34" charset="0"/>
                <a:cs typeface="Zawgyi-One" pitchFamily="34" charset="0"/>
              </a:rPr>
              <a:t>္ႏွင့္ </a:t>
            </a:r>
            <a:r>
              <a:rPr lang="en-US" sz="2800" b="1" dirty="0" err="1" smtClean="0">
                <a:latin typeface="Zawgyi-One" pitchFamily="34" charset="0"/>
                <a:cs typeface="Zawgyi-One" pitchFamily="34" charset="0"/>
              </a:rPr>
              <a:t>တည္းခုိခန္း</a:t>
            </a:r>
            <a:r>
              <a:rPr lang="en-US" sz="2800" b="1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b="1" dirty="0" err="1" smtClean="0">
                <a:latin typeface="Zawgyi-One" pitchFamily="34" charset="0"/>
                <a:cs typeface="Zawgyi-One" pitchFamily="34" charset="0"/>
              </a:rPr>
              <a:t>လိုင္စင္ေၾကးေျပာင္းလဲမ</a:t>
            </a:r>
            <a:r>
              <a:rPr lang="en-US" sz="2800" b="1" dirty="0" smtClean="0">
                <a:latin typeface="Zawgyi-One" pitchFamily="34" charset="0"/>
                <a:cs typeface="Zawgyi-One" pitchFamily="34" charset="0"/>
              </a:rPr>
              <a:t>ႈ</a:t>
            </a:r>
            <a:endParaRPr lang="en-US" sz="2800" b="1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467600" cy="42973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ဟုိတယ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(ျ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ပည္တြင္း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)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နွင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တည္းခိုရိပ္သာေတြအတြက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ရက္လြန္ဒဏ္ေၾကး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တစ္ရက္လ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ွ်င္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က်ပ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၂,၀၀၀/- ျ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ဖစ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္ၿ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ဟုိတယ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(ျ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ပည္ပ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)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နွင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 ျ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ပည္ပဖက္စပ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ဟိုတယ္ေတြအတြက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US$ ၁၃ ျ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ဖစ္ေၾကာင္း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သိရွိရသည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  <a:endParaRPr lang="en-US" sz="24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228600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chemeClr val="tx2"/>
                </a:solidFill>
                <a:latin typeface="Zawgyi-One" pitchFamily="34" charset="0"/>
                <a:cs typeface="Zawgyi-One" pitchFamily="34" charset="0"/>
              </a:rPr>
              <a:t> ၫႊန္ၾ</a:t>
            </a:r>
            <a:r>
              <a:rPr lang="en-US" sz="2400" b="1" u="sng" dirty="0" err="1" smtClean="0">
                <a:solidFill>
                  <a:schemeClr val="tx2"/>
                </a:solidFill>
                <a:latin typeface="Zawgyi-One" pitchFamily="34" charset="0"/>
                <a:cs typeface="Zawgyi-One" pitchFamily="34" charset="0"/>
              </a:rPr>
              <a:t>ကားခ်က</a:t>
            </a:r>
            <a:r>
              <a:rPr lang="en-US" sz="2400" b="1" u="sng" dirty="0" smtClean="0">
                <a:solidFill>
                  <a:schemeClr val="tx2"/>
                </a:solidFill>
                <a:latin typeface="Zawgyi-One" pitchFamily="34" charset="0"/>
                <a:cs typeface="Zawgyi-One" pitchFamily="34" charset="0"/>
              </a:rPr>
              <a:t>္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>
            <a:off x="2641703" y="932282"/>
            <a:ext cx="762000" cy="762000"/>
          </a:xfrm>
          <a:prstGeom prst="star4">
            <a:avLst>
              <a:gd name="adj" fmla="val 0"/>
            </a:avLst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82000">
                <a:srgbClr val="67603A"/>
              </a:gs>
              <a:gs pos="28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00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80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Arial" pitchFamily="34" charset="0"/>
              </a:rPr>
              <a:t>Sole Proprietorship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A business owned by an individual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Simple to establish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Capital formation &amp; withdrawal of cash is at one’s will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Liability is unlimited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Financing difficult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199"/>
            <a:ext cx="8001000" cy="1069095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Zawgyi-One" pitchFamily="34" charset="0"/>
                <a:cs typeface="Zawgyi-One" pitchFamily="34" charset="0"/>
              </a:rPr>
              <a:t>ဟိုတယ</a:t>
            </a:r>
            <a:r>
              <a:rPr lang="en-US" sz="3200" b="1" dirty="0" smtClean="0">
                <a:latin typeface="Zawgyi-One" pitchFamily="34" charset="0"/>
                <a:cs typeface="Zawgyi-One" pitchFamily="34" charset="0"/>
              </a:rPr>
              <a:t>္ႏွင့္ </a:t>
            </a:r>
            <a:r>
              <a:rPr lang="en-US" sz="3200" b="1" dirty="0" err="1" smtClean="0">
                <a:latin typeface="Zawgyi-One" pitchFamily="34" charset="0"/>
                <a:cs typeface="Zawgyi-One" pitchFamily="34" charset="0"/>
              </a:rPr>
              <a:t>တည္းခုိခန္း</a:t>
            </a:r>
            <a:r>
              <a:rPr lang="en-US" sz="3200" b="1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200" b="1" dirty="0" err="1" smtClean="0">
                <a:latin typeface="Zawgyi-One" pitchFamily="34" charset="0"/>
                <a:cs typeface="Zawgyi-One" pitchFamily="34" charset="0"/>
              </a:rPr>
              <a:t>လိုင္စင္ေၾကးေျပာင္းလဲမ</a:t>
            </a:r>
            <a:r>
              <a:rPr lang="en-US" sz="3200" b="1" dirty="0" smtClean="0">
                <a:latin typeface="Zawgyi-One" pitchFamily="34" charset="0"/>
                <a:cs typeface="Zawgyi-One" pitchFamily="34" charset="0"/>
              </a:rPr>
              <a:t>ႈ</a:t>
            </a:r>
            <a:endParaRPr lang="en-US" sz="3200" b="1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အခန္းအတိုး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အေလ်ာ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့ ၀န္ေဆာင္တာလုပ္မယ္ဆိုလွ်င္ 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ပည္တြင္းဟုိတယ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နွင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တည္းခိုရိပ္သာေတြအတြက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က်ပ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၅၀,၀၀၀/- 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ဖစ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္ၿ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ႏ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ိုင္ငံျခား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/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ဖက္စပ္ပိုင္ဟုိတယ္မ်ားအတြက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 US$ ၁၀၀၀ ႏွင့္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ညီမ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ေသာ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မန္မာေငြက်ပ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ဖစ္ေၾကာင္း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သိရွိရသည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ဧည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လမ္းညြန္လုပ္ငန္းလိုင္စင္အတြက္ဆိုလ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ွ်င္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လိုင္စင္ေၾကး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လိုင္စင္အသစ္လဲရန္အတြက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က်ပ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 ၂၅,၀၀၀/- 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ဖစ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္ၿ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ရက္လြန္တစ္ရက္လ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ွ်င္ က်ပ္၂၅၀ ႏႈ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န္း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ေပးေဆာင္ရမည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300" dirty="0" err="1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ဖစ္ပါသည</a:t>
            </a:r>
            <a:r>
              <a:rPr lang="en-US" sz="2300" dirty="0" smtClean="0">
                <a:solidFill>
                  <a:schemeClr val="tx2">
                    <a:lumMod val="90000"/>
                  </a:schemeClr>
                </a:solidFill>
                <a:latin typeface="Zawgyi-One" pitchFamily="34" charset="0"/>
                <a:cs typeface="Zawgyi-One" pitchFamily="34" charset="0"/>
              </a:rPr>
              <a:t>္။</a:t>
            </a:r>
            <a:endParaRPr lang="en-US" sz="2300" dirty="0">
              <a:solidFill>
                <a:schemeClr val="tx2">
                  <a:lumMod val="90000"/>
                </a:schemeClr>
              </a:solidFill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800" dirty="0" smtClean="0">
                <a:solidFill>
                  <a:schemeClr val="tx2"/>
                </a:solidFill>
              </a:rPr>
              <a:t>Thank you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Arial" pitchFamily="34" charset="0"/>
              </a:rPr>
              <a:t>Partnership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828800"/>
            <a:ext cx="800735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A group of individuals (&lt; 20)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Rights and obligations of partners – based on Agreement Registration not compulsory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Liability is unlimited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Dissolution is upon agreement of partners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The Partnership Act 1932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/>
                <a:latin typeface="+mn-lt"/>
                <a:cs typeface="Tahoma" pitchFamily="34" charset="0"/>
              </a:rPr>
              <a:t>Two Kinds of Limited Companies</a:t>
            </a:r>
            <a:endParaRPr lang="en-US" sz="3600" dirty="0" smtClean="0">
              <a:effectLst/>
              <a:latin typeface="+mn-lt"/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752600"/>
            <a:ext cx="8001000" cy="48006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Private Company</a:t>
            </a:r>
            <a:endParaRPr lang="en-US" sz="2400" b="1" dirty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2- 50 members (shareholders)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Restricts transfer of shares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Prohibits public subscriptions for its shares or debentures</a:t>
            </a:r>
            <a:endParaRPr lang="en-US" sz="2000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Public Company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Minimum 7 members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No restrictions  on transfer of shares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  <a:cs typeface="Tahoma" pitchFamily="34" charset="0"/>
              </a:rPr>
              <a:t>must apply for a Certificate of Commencement of Business   </a:t>
            </a:r>
            <a:endParaRPr lang="en-US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2" eaLnBrk="1" hangingPunct="1">
              <a:lnSpc>
                <a:spcPct val="150000"/>
              </a:lnSpc>
              <a:defRPr/>
            </a:pPr>
            <a:endParaRPr lang="en-US" sz="2000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2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sz="1200" dirty="0" smtClean="0">
              <a:solidFill>
                <a:schemeClr val="tx2">
                  <a:lumMod val="90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sz="2800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2" eaLnBrk="1" hangingPunct="1">
              <a:lnSpc>
                <a:spcPct val="15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/>
                <a:latin typeface="+mn-lt"/>
                <a:cs typeface="Tahoma" pitchFamily="34" charset="0"/>
              </a:rPr>
              <a:t>Myanmar / Foreign Company</a:t>
            </a:r>
            <a:endParaRPr lang="en-US" sz="3200" dirty="0"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59964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cs typeface="Tahoma" pitchFamily="34" charset="0"/>
              </a:rPr>
              <a:t>Myanmar company</a:t>
            </a:r>
          </a:p>
          <a:p>
            <a:pPr marL="719928" indent="-359964">
              <a:spcBef>
                <a:spcPts val="0"/>
              </a:spcBef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cs typeface="Tahoma" pitchFamily="34" charset="0"/>
              </a:rPr>
              <a:t>wholly owned and controlled by Myanmar citizens</a:t>
            </a:r>
          </a:p>
          <a:p>
            <a:pPr marL="719928" indent="-359964">
              <a:spcBef>
                <a:spcPts val="0"/>
              </a:spcBef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cs typeface="Tahoma" pitchFamily="34" charset="0"/>
              </a:rPr>
              <a:t>company with one or more foreign shareholders would be classified as foreign company </a:t>
            </a:r>
          </a:p>
          <a:p>
            <a:pPr indent="-359964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cs typeface="Tahoma" pitchFamily="34" charset="0"/>
              </a:rPr>
              <a:t>Foreign company</a:t>
            </a:r>
          </a:p>
          <a:p>
            <a:pPr marL="719928" indent="-359964">
              <a:spcBef>
                <a:spcPts val="0"/>
              </a:spcBef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cs typeface="Tahoma" pitchFamily="34" charset="0"/>
              </a:rPr>
              <a:t>incorporated in Myanmar other than Myanmar company</a:t>
            </a:r>
          </a:p>
          <a:p>
            <a:pPr marL="719928" indent="-359964">
              <a:spcBef>
                <a:spcPts val="0"/>
              </a:spcBef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  <a:cs typeface="Tahoma" pitchFamily="34" charset="0"/>
              </a:rPr>
              <a:t>incorporated outside Myanmar and having established  place of business in Myanmar (foreign branch)  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effectLst/>
                <a:latin typeface="+mn-lt"/>
              </a:rPr>
              <a:t>Private Company</a:t>
            </a:r>
            <a:endParaRPr lang="en-US" sz="3600" dirty="0">
              <a:solidFill>
                <a:schemeClr val="tx2">
                  <a:lumMod val="90000"/>
                </a:schemeClr>
              </a:solidFill>
              <a:effectLst/>
              <a:latin typeface="+mn-l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defRPr/>
            </a:pPr>
            <a:r>
              <a:rPr lang="en-US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</a:rPr>
              <a:t>Separate legal entity</a:t>
            </a:r>
            <a:endParaRPr lang="en-US" sz="2000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>
              <a:buClr>
                <a:schemeClr val="tx2"/>
              </a:buClr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Owned by shareholders</a:t>
            </a:r>
          </a:p>
          <a:p>
            <a:pPr>
              <a:buClr>
                <a:schemeClr val="tx2"/>
              </a:buClr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Restrict to transfer of ownership</a:t>
            </a:r>
          </a:p>
          <a:p>
            <a:pPr>
              <a:buClr>
                <a:schemeClr val="tx2"/>
              </a:buClr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Greater capital raising potential</a:t>
            </a:r>
          </a:p>
          <a:p>
            <a:pPr>
              <a:buClr>
                <a:schemeClr val="tx2"/>
              </a:buClr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Lower legal liability</a:t>
            </a:r>
            <a:endParaRPr lang="en-US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1100</TotalTime>
  <Words>4964</Words>
  <Application>Microsoft Office PowerPoint</Application>
  <PresentationFormat>On-screen Show (4:3)</PresentationFormat>
  <Paragraphs>359</Paragraphs>
  <Slides>51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Custom Design</vt:lpstr>
      <vt:lpstr>1_Custom Design</vt:lpstr>
      <vt:lpstr>2_Custom Design</vt:lpstr>
      <vt:lpstr>Flow</vt:lpstr>
      <vt:lpstr>       Small &amp; Medium Enterprise (SME) အေသးစား၊ အလတ္စား စီးပြားေရးလုပ္ငန္းမ်ား စတင္လုပ္ကုိင္ျခင္း </vt:lpstr>
      <vt:lpstr>What is a Business?</vt:lpstr>
      <vt:lpstr>Laws for setting up a Business</vt:lpstr>
      <vt:lpstr>Types of Business Organizations</vt:lpstr>
      <vt:lpstr>Sole Proprietorship</vt:lpstr>
      <vt:lpstr>Partnership</vt:lpstr>
      <vt:lpstr>Two Kinds of Limited Companies</vt:lpstr>
      <vt:lpstr>Myanmar / Foreign Company</vt:lpstr>
      <vt:lpstr>Private Company</vt:lpstr>
      <vt:lpstr>Public Company</vt:lpstr>
      <vt:lpstr>Co-operative Society</vt:lpstr>
      <vt:lpstr>PowerPoint Presentation</vt:lpstr>
      <vt:lpstr> ကုမၸဏီဖြဲ႕စည္းတည္ေထာင္ရာတြင္ သိရိွသင့္ေသာ ေယဘုယ် လိုအပ္ခ်က္မ်ား </vt:lpstr>
      <vt:lpstr>ကုမၸဏီမွတ္ပံုတင္ျခင္း</vt:lpstr>
      <vt:lpstr>လုပ္ငန္းအမ်ိဳးအစားမ်ား</vt:lpstr>
      <vt:lpstr>လိုင္စင္မ်ား၊ ခြင့္ျပဳမိန္႔မ်ားႏွင့္ လုပ္ငန္းအမည္</vt:lpstr>
      <vt:lpstr>လိုင္စင္အမ်ိဳးအစားမ်ား</vt:lpstr>
      <vt:lpstr>စည္ပင္သာယာ လိုင္စင္အမ်ိဳးအစားမ်ား</vt:lpstr>
      <vt:lpstr>အဓိကဆက္သြယ္ရမည့္ဌာန</vt:lpstr>
      <vt:lpstr>အစားအေသာက္ႏွင့္ လုပ္ငန္းလိုင္စင္ရယူျခင္း</vt:lpstr>
      <vt:lpstr>ပတ္၀န္းက်င္ရွိ အမ်ားျပည္သူ (၁၀) ဦး၏ ေထာက္ခံခ်က္ ဆိုသည္မွာ -</vt:lpstr>
      <vt:lpstr>လိုင္စင္စိစစ္မႈ </vt:lpstr>
      <vt:lpstr>စားေသာက္ဆိုင္လုပ္ငန္းအမ်ိဳးအစားမ်ား</vt:lpstr>
      <vt:lpstr>လိုင္စင္ႏႈန္းထားေကာက္ခံမႈ</vt:lpstr>
      <vt:lpstr>လုပ္ငန္းလိုင္စင္ရယူျခင္း</vt:lpstr>
      <vt:lpstr>လုပ္ငန္းလိုင္စင္အမ်ိဳးအစား -</vt:lpstr>
      <vt:lpstr>တည္းခိုခန္းလိုင္စင္ရယူျခင္း</vt:lpstr>
      <vt:lpstr>ျမန္မာက်ပ္ေငြႏွင့္ ရယူမည့္ တည္းခိုခန္း</vt:lpstr>
      <vt:lpstr>ႏိုင္ငံျခားေငြျဖင့္ ရယူမည့္တည္းခိုခန္း</vt:lpstr>
      <vt:lpstr>ေဘာ္ဒါေဆာင္လုပ္ငန္း လိုင္စင္ရယူျခင္း</vt:lpstr>
      <vt:lpstr>PowerPoint Presentation</vt:lpstr>
      <vt:lpstr>လုပ္ငန္းလိုင္စင္ဆိုင္ရာ အေျခခံစည္းကမ္းခ်က္မ်ား</vt:lpstr>
      <vt:lpstr>ဆိုင္းဘုတ္ႏွင့္ ေၾကာ္ျငာမ်ား</vt:lpstr>
      <vt:lpstr>သက္ဆိုင္ရာ၀န္ၾကီးဌာန၏ လုပ္ငန္းလိုင္စင္ရယူျခင္း</vt:lpstr>
      <vt:lpstr>၀န္ၾကီးဌာနခြင့္ျပဳခ်က္/ေထာက္ခံခ်က္ လိုအပ္ေသာလုပ္ငန္းမ်ား</vt:lpstr>
      <vt:lpstr>စက္ရံု၊ အလုပ္ရံု</vt:lpstr>
      <vt:lpstr>အိမ္တြင္းစက္မွဳလုပ္ငန္း</vt:lpstr>
      <vt:lpstr>ပံုႏွိပ္လုပ္ငန္း</vt:lpstr>
      <vt:lpstr>အစားအေသာက္လုပ္ငန္း</vt:lpstr>
      <vt:lpstr>ေဆးအေရာင္းဆိုင္</vt:lpstr>
      <vt:lpstr>Gas အေရာင္းဆိုင္</vt:lpstr>
      <vt:lpstr>ေတးသံသြင္းလုပ္ငန္း</vt:lpstr>
      <vt:lpstr>Internet Cafe လုိင္စင္</vt:lpstr>
      <vt:lpstr>ေရသန္႕လုပ္ငန္း</vt:lpstr>
      <vt:lpstr>အစားအေသာက္ထုတ္လုပ္မွဳလုပ္ငန္း (Food Processing)</vt:lpstr>
      <vt:lpstr>ေမာ္ေတာ္ယာဥ္ျပင္ဆင္မွဳလုပ္ငန္း ႏွင့္ ေမာ္ေတာ္ယာဥ္ ေဆးသုတ္မွဳလုပ္ငန္း</vt:lpstr>
      <vt:lpstr>ဟိုတယ္ႏွင့္ တည္းခုိခန္း လိုင္စင္ေၾကးေျပာင္းလဲမႈ </vt:lpstr>
      <vt:lpstr>PowerPoint Presentation</vt:lpstr>
      <vt:lpstr>ဟိုတယ္ႏွင့္ တည္းခုိခန္း လိုင္စင္ေၾကးေျပာင္းလဲမႈ</vt:lpstr>
      <vt:lpstr>ဟိုတယ္ႏွင့္ တည္းခုိခန္း လိုင္စင္ေၾကးေျပာင္းလဲမႈ</vt:lpstr>
      <vt:lpstr>PowerPoint Presentation</vt:lpstr>
    </vt:vector>
  </TitlesOfParts>
  <Company>PSI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 LAW COURSE</dc:title>
  <dc:creator>ccmyint</dc:creator>
  <cp:lastModifiedBy>User</cp:lastModifiedBy>
  <cp:revision>120</cp:revision>
  <cp:lastPrinted>2017-09-13T07:25:40Z</cp:lastPrinted>
  <dcterms:created xsi:type="dcterms:W3CDTF">2011-02-17T06:38:30Z</dcterms:created>
  <dcterms:modified xsi:type="dcterms:W3CDTF">2017-09-13T09:33:32Z</dcterms:modified>
</cp:coreProperties>
</file>