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  <p:sldMasterId id="2147483685" r:id="rId2"/>
    <p:sldMasterId id="2147483697" r:id="rId3"/>
    <p:sldMasterId id="2147483721" r:id="rId4"/>
  </p:sldMasterIdLst>
  <p:notesMasterIdLst>
    <p:notesMasterId r:id="rId56"/>
  </p:notesMasterIdLst>
  <p:handoutMasterIdLst>
    <p:handoutMasterId r:id="rId57"/>
  </p:handoutMasterIdLst>
  <p:sldIdLst>
    <p:sldId id="338" r:id="rId5"/>
    <p:sldId id="265" r:id="rId6"/>
    <p:sldId id="280" r:id="rId7"/>
    <p:sldId id="283" r:id="rId8"/>
    <p:sldId id="279" r:id="rId9"/>
    <p:sldId id="327" r:id="rId10"/>
    <p:sldId id="340" r:id="rId11"/>
    <p:sldId id="341" r:id="rId12"/>
    <p:sldId id="277" r:id="rId13"/>
    <p:sldId id="326" r:id="rId14"/>
    <p:sldId id="337" r:id="rId15"/>
    <p:sldId id="287" r:id="rId16"/>
    <p:sldId id="286" r:id="rId17"/>
    <p:sldId id="345" r:id="rId18"/>
    <p:sldId id="288" r:id="rId19"/>
    <p:sldId id="328" r:id="rId20"/>
    <p:sldId id="329" r:id="rId21"/>
    <p:sldId id="346" r:id="rId22"/>
    <p:sldId id="293" r:id="rId23"/>
    <p:sldId id="295" r:id="rId24"/>
    <p:sldId id="296" r:id="rId25"/>
    <p:sldId id="347" r:id="rId26"/>
    <p:sldId id="333" r:id="rId27"/>
    <p:sldId id="334" r:id="rId28"/>
    <p:sldId id="335" r:id="rId29"/>
    <p:sldId id="336" r:id="rId30"/>
    <p:sldId id="299" r:id="rId31"/>
    <p:sldId id="342" r:id="rId32"/>
    <p:sldId id="301" r:id="rId33"/>
    <p:sldId id="302" r:id="rId34"/>
    <p:sldId id="305" r:id="rId35"/>
    <p:sldId id="306" r:id="rId36"/>
    <p:sldId id="307" r:id="rId37"/>
    <p:sldId id="331" r:id="rId38"/>
    <p:sldId id="348" r:id="rId39"/>
    <p:sldId id="310" r:id="rId40"/>
    <p:sldId id="332" r:id="rId41"/>
    <p:sldId id="312" r:id="rId42"/>
    <p:sldId id="313" r:id="rId43"/>
    <p:sldId id="314" r:id="rId44"/>
    <p:sldId id="315" r:id="rId45"/>
    <p:sldId id="349" r:id="rId46"/>
    <p:sldId id="350" r:id="rId47"/>
    <p:sldId id="351" r:id="rId48"/>
    <p:sldId id="319" r:id="rId49"/>
    <p:sldId id="320" r:id="rId50"/>
    <p:sldId id="321" r:id="rId51"/>
    <p:sldId id="322" r:id="rId52"/>
    <p:sldId id="323" r:id="rId53"/>
    <p:sldId id="324" r:id="rId54"/>
    <p:sldId id="273" r:id="rId55"/>
  </p:sldIdLst>
  <p:sldSz cx="9144000" cy="6858000" type="screen4x3"/>
  <p:notesSz cx="9869488" cy="673576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4" d="100"/>
          <a:sy n="74" d="100"/>
        </p:scale>
        <p:origin x="-1182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2904" y="-102"/>
      </p:cViewPr>
      <p:guideLst>
        <p:guide orient="horz" pos="2122"/>
        <p:guide pos="310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7" Type="http://schemas.openxmlformats.org/officeDocument/2006/relationships/slide" Target="slides/slide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slide" Target="slides/slide49.xml"/><Relationship Id="rId58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handoutMaster" Target="handoutMasters/handoutMaster1.xml"/><Relationship Id="rId61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notesMaster" Target="notesMasters/notesMaster1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6778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590426" y="0"/>
            <a:ext cx="4276778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47CEE4-B829-458D-9ED3-447BA52B349C}" type="datetimeFigureOut">
              <a:rPr lang="en-US" smtClean="0"/>
              <a:pPr/>
              <a:t>9/13/2017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397806"/>
            <a:ext cx="4276778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590426" y="6397806"/>
            <a:ext cx="4276778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89A08E-39A9-462C-B777-14893A1ACE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05906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6778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590426" y="0"/>
            <a:ext cx="4276778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3AC9AB-41D7-4114-BECC-292F64CEC3A9}" type="datetimeFigureOut">
              <a:rPr lang="en-US" smtClean="0"/>
              <a:pPr/>
              <a:t>9/13/2017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251200" y="504825"/>
            <a:ext cx="3367088" cy="25257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86950" y="3199489"/>
            <a:ext cx="7895590" cy="30310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397806"/>
            <a:ext cx="4276778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590426" y="6397806"/>
            <a:ext cx="4276778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CF3519-7973-46AA-86DC-805F3A3D6D3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7405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251200" y="504825"/>
            <a:ext cx="3367088" cy="25257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D5F3D7-D37A-4F97-89E7-6888E3E52B67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249613" y="504825"/>
            <a:ext cx="3370262" cy="25273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MIEDC-NEC</a:t>
            </a:r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0EEAFD88-8141-4328-AC25-5B1C603F23F6}" type="slidenum">
              <a:rPr lang="en-GB" smtClean="0"/>
              <a:pPr/>
              <a:t>30</a:t>
            </a:fld>
            <a:endParaRPr lang="en-GB"/>
          </a:p>
        </p:txBody>
      </p:sp>
      <p:sp>
        <p:nvSpPr>
          <p:cNvPr id="10" name="Header Placeholder 9"/>
          <p:cNvSpPr>
            <a:spLocks noGrp="1"/>
          </p:cNvSpPr>
          <p:nvPr>
            <p:ph type="hdr" sz="quarter" idx="14"/>
          </p:nvPr>
        </p:nvSpPr>
        <p:spPr/>
        <p:txBody>
          <a:bodyPr/>
          <a:lstStyle/>
          <a:p>
            <a:r>
              <a:rPr lang="en-US" smtClean="0"/>
              <a:t>KYU KYU WIN AND ASSOCIATES SERVICES COMPANY LIMITED</a:t>
            </a:r>
            <a:endParaRPr lang="en-GB"/>
          </a:p>
        </p:txBody>
      </p:sp>
      <p:sp>
        <p:nvSpPr>
          <p:cNvPr id="11" name="Date Placeholder 10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fld id="{1AF82DA3-88EF-41B4-9114-3D352E867B40}" type="datetime4">
              <a:rPr lang="en-US" smtClean="0"/>
              <a:pPr/>
              <a:t>September 13, 2017</a:t>
            </a:fld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249613" y="504825"/>
            <a:ext cx="3370262" cy="25273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MIEDC-NEC</a:t>
            </a:r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0EEAFD88-8141-4328-AC25-5B1C603F23F6}" type="slidenum">
              <a:rPr lang="en-GB" smtClean="0"/>
              <a:pPr/>
              <a:t>31</a:t>
            </a:fld>
            <a:endParaRPr lang="en-GB"/>
          </a:p>
        </p:txBody>
      </p:sp>
      <p:sp>
        <p:nvSpPr>
          <p:cNvPr id="10" name="Header Placeholder 9"/>
          <p:cNvSpPr>
            <a:spLocks noGrp="1"/>
          </p:cNvSpPr>
          <p:nvPr>
            <p:ph type="hdr" sz="quarter" idx="14"/>
          </p:nvPr>
        </p:nvSpPr>
        <p:spPr/>
        <p:txBody>
          <a:bodyPr/>
          <a:lstStyle/>
          <a:p>
            <a:r>
              <a:rPr lang="en-US" smtClean="0"/>
              <a:t>KYU KYU WIN AND ASSOCIATES SERVICES COMPANY LIMITED</a:t>
            </a:r>
            <a:endParaRPr lang="en-GB"/>
          </a:p>
        </p:txBody>
      </p:sp>
      <p:sp>
        <p:nvSpPr>
          <p:cNvPr id="11" name="Date Placeholder 10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fld id="{2891358A-044C-4983-889D-39EB91810CA1}" type="datetime4">
              <a:rPr lang="en-US" smtClean="0"/>
              <a:pPr/>
              <a:t>September 13, 2017</a:t>
            </a:fld>
            <a:endParaRPr lang="en-GB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249613" y="504825"/>
            <a:ext cx="3370262" cy="25273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MIEDC-NEC</a:t>
            </a:r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0EEAFD88-8141-4328-AC25-5B1C603F23F6}" type="slidenum">
              <a:rPr lang="en-GB" smtClean="0"/>
              <a:pPr/>
              <a:t>32</a:t>
            </a:fld>
            <a:endParaRPr lang="en-GB"/>
          </a:p>
        </p:txBody>
      </p:sp>
      <p:sp>
        <p:nvSpPr>
          <p:cNvPr id="10" name="Header Placeholder 9"/>
          <p:cNvSpPr>
            <a:spLocks noGrp="1"/>
          </p:cNvSpPr>
          <p:nvPr>
            <p:ph type="hdr" sz="quarter" idx="14"/>
          </p:nvPr>
        </p:nvSpPr>
        <p:spPr/>
        <p:txBody>
          <a:bodyPr/>
          <a:lstStyle/>
          <a:p>
            <a:r>
              <a:rPr lang="en-US" smtClean="0"/>
              <a:t>KYU KYU WIN AND ASSOCIATES SERVICES COMPANY LIMITED</a:t>
            </a:r>
            <a:endParaRPr lang="en-GB"/>
          </a:p>
        </p:txBody>
      </p:sp>
      <p:sp>
        <p:nvSpPr>
          <p:cNvPr id="11" name="Date Placeholder 10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fld id="{A8CCB737-B2DE-413D-9FBD-E1D962E305A0}" type="datetime4">
              <a:rPr lang="en-US" smtClean="0"/>
              <a:pPr/>
              <a:t>September 13, 2017</a:t>
            </a:fld>
            <a:endParaRPr lang="en-GB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249613" y="504825"/>
            <a:ext cx="3370262" cy="25273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MIEDC-NEC</a:t>
            </a:r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0EEAFD88-8141-4328-AC25-5B1C603F23F6}" type="slidenum">
              <a:rPr lang="en-GB" smtClean="0"/>
              <a:pPr/>
              <a:t>33</a:t>
            </a:fld>
            <a:endParaRPr lang="en-GB"/>
          </a:p>
        </p:txBody>
      </p:sp>
      <p:sp>
        <p:nvSpPr>
          <p:cNvPr id="10" name="Header Placeholder 9"/>
          <p:cNvSpPr>
            <a:spLocks noGrp="1"/>
          </p:cNvSpPr>
          <p:nvPr>
            <p:ph type="hdr" sz="quarter" idx="14"/>
          </p:nvPr>
        </p:nvSpPr>
        <p:spPr/>
        <p:txBody>
          <a:bodyPr/>
          <a:lstStyle/>
          <a:p>
            <a:r>
              <a:rPr lang="en-US" smtClean="0"/>
              <a:t>KYU KYU WIN AND ASSOCIATES SERVICES COMPANY LIMITED</a:t>
            </a:r>
            <a:endParaRPr lang="en-GB"/>
          </a:p>
        </p:txBody>
      </p:sp>
      <p:sp>
        <p:nvSpPr>
          <p:cNvPr id="11" name="Date Placeholder 10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fld id="{806CBEE0-3DC5-4616-A749-4FC30BD45132}" type="datetime4">
              <a:rPr lang="en-US" smtClean="0"/>
              <a:pPr/>
              <a:t>September 13, 2017</a:t>
            </a:fld>
            <a:endParaRPr lang="en-GB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249613" y="504825"/>
            <a:ext cx="3370262" cy="25273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smtClean="0"/>
              <a:t>MIEDC-NEC</a:t>
            </a:r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0EEAFD88-8141-4328-AC25-5B1C603F23F6}" type="slidenum">
              <a:rPr lang="en-GB" smtClean="0"/>
              <a:pPr/>
              <a:t>36</a:t>
            </a:fld>
            <a:endParaRPr lang="en-GB"/>
          </a:p>
        </p:txBody>
      </p:sp>
      <p:sp>
        <p:nvSpPr>
          <p:cNvPr id="10" name="Header Placeholder 9"/>
          <p:cNvSpPr>
            <a:spLocks noGrp="1"/>
          </p:cNvSpPr>
          <p:nvPr>
            <p:ph type="hdr" sz="quarter" idx="15"/>
          </p:nvPr>
        </p:nvSpPr>
        <p:spPr/>
        <p:txBody>
          <a:bodyPr/>
          <a:lstStyle/>
          <a:p>
            <a:r>
              <a:rPr lang="en-US" smtClean="0"/>
              <a:t>KYU KYU WIN AND ASSOCIATES SERVICES COMPANY LIMITED</a:t>
            </a:r>
            <a:endParaRPr lang="en-GB"/>
          </a:p>
        </p:txBody>
      </p:sp>
      <p:sp>
        <p:nvSpPr>
          <p:cNvPr id="11" name="Date Placeholder 10"/>
          <p:cNvSpPr>
            <a:spLocks noGrp="1"/>
          </p:cNvSpPr>
          <p:nvPr>
            <p:ph type="dt" idx="16"/>
          </p:nvPr>
        </p:nvSpPr>
        <p:spPr/>
        <p:txBody>
          <a:bodyPr/>
          <a:lstStyle/>
          <a:p>
            <a:fld id="{4B8A285F-5F6C-472C-B42E-B80529529D83}" type="datetime4">
              <a:rPr lang="en-US" smtClean="0"/>
              <a:pPr/>
              <a:t>September 13, 2017</a:t>
            </a:fld>
            <a:endParaRPr lang="en-GB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249613" y="504825"/>
            <a:ext cx="3370262" cy="25273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smtClean="0"/>
              <a:t>MIEDC-NEC</a:t>
            </a:r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0EEAFD88-8141-4328-AC25-5B1C603F23F6}" type="slidenum">
              <a:rPr lang="en-GB" smtClean="0"/>
              <a:pPr/>
              <a:t>38</a:t>
            </a:fld>
            <a:endParaRPr lang="en-GB"/>
          </a:p>
        </p:txBody>
      </p:sp>
      <p:sp>
        <p:nvSpPr>
          <p:cNvPr id="10" name="Header Placeholder 9"/>
          <p:cNvSpPr>
            <a:spLocks noGrp="1"/>
          </p:cNvSpPr>
          <p:nvPr>
            <p:ph type="hdr" sz="quarter" idx="15"/>
          </p:nvPr>
        </p:nvSpPr>
        <p:spPr/>
        <p:txBody>
          <a:bodyPr/>
          <a:lstStyle/>
          <a:p>
            <a:r>
              <a:rPr lang="en-US" smtClean="0"/>
              <a:t>KYU KYU WIN AND ASSOCIATES SERVICES COMPANY LIMITED</a:t>
            </a:r>
            <a:endParaRPr lang="en-GB"/>
          </a:p>
        </p:txBody>
      </p:sp>
      <p:sp>
        <p:nvSpPr>
          <p:cNvPr id="11" name="Date Placeholder 10"/>
          <p:cNvSpPr>
            <a:spLocks noGrp="1"/>
          </p:cNvSpPr>
          <p:nvPr>
            <p:ph type="dt" idx="16"/>
          </p:nvPr>
        </p:nvSpPr>
        <p:spPr/>
        <p:txBody>
          <a:bodyPr/>
          <a:lstStyle/>
          <a:p>
            <a:fld id="{3E85C808-B0C0-4BE6-B582-86DFDB3093BF}" type="datetime4">
              <a:rPr lang="en-US" smtClean="0"/>
              <a:pPr/>
              <a:t>September 13, 2017</a:t>
            </a:fld>
            <a:endParaRPr lang="en-GB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249613" y="504825"/>
            <a:ext cx="3370262" cy="25273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smtClean="0"/>
              <a:t>MIEDC-NEC</a:t>
            </a:r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0EEAFD88-8141-4328-AC25-5B1C603F23F6}" type="slidenum">
              <a:rPr lang="en-GB" smtClean="0"/>
              <a:pPr/>
              <a:t>39</a:t>
            </a:fld>
            <a:endParaRPr lang="en-GB"/>
          </a:p>
        </p:txBody>
      </p:sp>
      <p:sp>
        <p:nvSpPr>
          <p:cNvPr id="10" name="Header Placeholder 9"/>
          <p:cNvSpPr>
            <a:spLocks noGrp="1"/>
          </p:cNvSpPr>
          <p:nvPr>
            <p:ph type="hdr" sz="quarter" idx="15"/>
          </p:nvPr>
        </p:nvSpPr>
        <p:spPr/>
        <p:txBody>
          <a:bodyPr/>
          <a:lstStyle/>
          <a:p>
            <a:r>
              <a:rPr lang="en-US" smtClean="0"/>
              <a:t>KYU KYU WIN AND ASSOCIATES SERVICES COMPANY LIMITED</a:t>
            </a:r>
            <a:endParaRPr lang="en-GB"/>
          </a:p>
        </p:txBody>
      </p:sp>
      <p:sp>
        <p:nvSpPr>
          <p:cNvPr id="11" name="Date Placeholder 10"/>
          <p:cNvSpPr>
            <a:spLocks noGrp="1"/>
          </p:cNvSpPr>
          <p:nvPr>
            <p:ph type="dt" idx="16"/>
          </p:nvPr>
        </p:nvSpPr>
        <p:spPr/>
        <p:txBody>
          <a:bodyPr/>
          <a:lstStyle/>
          <a:p>
            <a:fld id="{8BFCCFEE-958F-49A4-ABA0-5A885FDDEA24}" type="datetime4">
              <a:rPr lang="en-US" smtClean="0"/>
              <a:pPr/>
              <a:t>September 13, 2017</a:t>
            </a:fld>
            <a:endParaRPr lang="en-GB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249613" y="504825"/>
            <a:ext cx="3370262" cy="25273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smtClean="0"/>
              <a:t>MIEDC-NEC</a:t>
            </a:r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0EEAFD88-8141-4328-AC25-5B1C603F23F6}" type="slidenum">
              <a:rPr lang="en-GB" smtClean="0"/>
              <a:pPr/>
              <a:t>40</a:t>
            </a:fld>
            <a:endParaRPr lang="en-GB"/>
          </a:p>
        </p:txBody>
      </p:sp>
      <p:sp>
        <p:nvSpPr>
          <p:cNvPr id="10" name="Header Placeholder 9"/>
          <p:cNvSpPr>
            <a:spLocks noGrp="1"/>
          </p:cNvSpPr>
          <p:nvPr>
            <p:ph type="hdr" sz="quarter" idx="15"/>
          </p:nvPr>
        </p:nvSpPr>
        <p:spPr/>
        <p:txBody>
          <a:bodyPr/>
          <a:lstStyle/>
          <a:p>
            <a:r>
              <a:rPr lang="en-US" smtClean="0"/>
              <a:t>KYU KYU WIN AND ASSOCIATES SERVICES COMPANY LIMITED</a:t>
            </a:r>
            <a:endParaRPr lang="en-GB"/>
          </a:p>
        </p:txBody>
      </p:sp>
      <p:sp>
        <p:nvSpPr>
          <p:cNvPr id="11" name="Date Placeholder 10"/>
          <p:cNvSpPr>
            <a:spLocks noGrp="1"/>
          </p:cNvSpPr>
          <p:nvPr>
            <p:ph type="dt" idx="16"/>
          </p:nvPr>
        </p:nvSpPr>
        <p:spPr/>
        <p:txBody>
          <a:bodyPr/>
          <a:lstStyle/>
          <a:p>
            <a:fld id="{D8297FAC-9034-4D0F-B585-DFF5AD580801}" type="datetime4">
              <a:rPr lang="en-US" smtClean="0"/>
              <a:pPr/>
              <a:t>September 13, 2017</a:t>
            </a:fld>
            <a:endParaRPr lang="en-GB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249613" y="504825"/>
            <a:ext cx="3370262" cy="25273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smtClean="0"/>
              <a:t>MIEDC-NEC</a:t>
            </a:r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0EEAFD88-8141-4328-AC25-5B1C603F23F6}" type="slidenum">
              <a:rPr lang="en-GB" smtClean="0"/>
              <a:pPr/>
              <a:t>41</a:t>
            </a:fld>
            <a:endParaRPr lang="en-GB"/>
          </a:p>
        </p:txBody>
      </p:sp>
      <p:sp>
        <p:nvSpPr>
          <p:cNvPr id="10" name="Header Placeholder 9"/>
          <p:cNvSpPr>
            <a:spLocks noGrp="1"/>
          </p:cNvSpPr>
          <p:nvPr>
            <p:ph type="hdr" sz="quarter" idx="15"/>
          </p:nvPr>
        </p:nvSpPr>
        <p:spPr/>
        <p:txBody>
          <a:bodyPr/>
          <a:lstStyle/>
          <a:p>
            <a:r>
              <a:rPr lang="en-US" smtClean="0"/>
              <a:t>KYU KYU WIN AND ASSOCIATES SERVICES COMPANY LIMITED</a:t>
            </a:r>
            <a:endParaRPr lang="en-GB"/>
          </a:p>
        </p:txBody>
      </p:sp>
      <p:sp>
        <p:nvSpPr>
          <p:cNvPr id="11" name="Date Placeholder 10"/>
          <p:cNvSpPr>
            <a:spLocks noGrp="1"/>
          </p:cNvSpPr>
          <p:nvPr>
            <p:ph type="dt" idx="16"/>
          </p:nvPr>
        </p:nvSpPr>
        <p:spPr/>
        <p:txBody>
          <a:bodyPr/>
          <a:lstStyle/>
          <a:p>
            <a:fld id="{823BDBF1-4978-46D3-9CD4-26C3DEC455DB}" type="datetime4">
              <a:rPr lang="en-US" smtClean="0"/>
              <a:pPr/>
              <a:t>September 13, 2017</a:t>
            </a:fld>
            <a:endParaRPr lang="en-GB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smtClean="0"/>
              <a:t>MIEDC-NEC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0EEAFD88-8141-4328-AC25-5B1C603F23F6}" type="slidenum">
              <a:rPr lang="en-GB" smtClean="0"/>
              <a:pPr/>
              <a:t>45</a:t>
            </a:fld>
            <a:endParaRPr lang="en-GB"/>
          </a:p>
        </p:txBody>
      </p:sp>
      <p:sp>
        <p:nvSpPr>
          <p:cNvPr id="10" name="Header Placeholder 9"/>
          <p:cNvSpPr>
            <a:spLocks noGrp="1"/>
          </p:cNvSpPr>
          <p:nvPr>
            <p:ph type="hdr" sz="quarter" idx="14"/>
          </p:nvPr>
        </p:nvSpPr>
        <p:spPr/>
        <p:txBody>
          <a:bodyPr/>
          <a:lstStyle/>
          <a:p>
            <a:r>
              <a:rPr lang="en-US" smtClean="0"/>
              <a:t>KYU KYU WIN AND ASSOCIATES SERVICES COMPANY LIMITED</a:t>
            </a:r>
            <a:endParaRPr lang="en-GB"/>
          </a:p>
        </p:txBody>
      </p:sp>
      <p:sp>
        <p:nvSpPr>
          <p:cNvPr id="11" name="Date Placeholder 10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fld id="{C98521D1-2179-47A8-944F-57F406AAAF7F}" type="datetime4">
              <a:rPr lang="en-US" smtClean="0"/>
              <a:pPr/>
              <a:t>September 13, 2017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251200" y="504825"/>
            <a:ext cx="3367088" cy="25257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KYU KYU WIN AND ASSOCIATES SERVICES COMPANY LIMITED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94161A5E-F361-4F05-832B-7A49313ECC02}" type="datetime4">
              <a:rPr lang="en-US" smtClean="0"/>
              <a:pPr/>
              <a:t>September 13, 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MIEDC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130D3EE8-D30E-4855-82C2-7505F2E6C614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249613" y="504825"/>
            <a:ext cx="3370262" cy="25273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smtClean="0"/>
              <a:t>MIEDC-NEC</a:t>
            </a:r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0EEAFD88-8141-4328-AC25-5B1C603F23F6}" type="slidenum">
              <a:rPr lang="en-GB" smtClean="0"/>
              <a:pPr/>
              <a:t>46</a:t>
            </a:fld>
            <a:endParaRPr lang="en-GB"/>
          </a:p>
        </p:txBody>
      </p:sp>
      <p:sp>
        <p:nvSpPr>
          <p:cNvPr id="10" name="Header Placeholder 9"/>
          <p:cNvSpPr>
            <a:spLocks noGrp="1"/>
          </p:cNvSpPr>
          <p:nvPr>
            <p:ph type="hdr" sz="quarter" idx="15"/>
          </p:nvPr>
        </p:nvSpPr>
        <p:spPr/>
        <p:txBody>
          <a:bodyPr/>
          <a:lstStyle/>
          <a:p>
            <a:r>
              <a:rPr lang="en-US" smtClean="0"/>
              <a:t>KYU KYU WIN AND ASSOCIATES SERVICES COMPANY LIMITED</a:t>
            </a:r>
            <a:endParaRPr lang="en-GB"/>
          </a:p>
        </p:txBody>
      </p:sp>
      <p:sp>
        <p:nvSpPr>
          <p:cNvPr id="11" name="Date Placeholder 10"/>
          <p:cNvSpPr>
            <a:spLocks noGrp="1"/>
          </p:cNvSpPr>
          <p:nvPr>
            <p:ph type="dt" idx="16"/>
          </p:nvPr>
        </p:nvSpPr>
        <p:spPr/>
        <p:txBody>
          <a:bodyPr/>
          <a:lstStyle/>
          <a:p>
            <a:fld id="{70060F8C-6F5A-4E28-817D-F2314BCFAC44}" type="datetime4">
              <a:rPr lang="en-US" smtClean="0"/>
              <a:pPr/>
              <a:t>September 13, 2017</a:t>
            </a:fld>
            <a:endParaRPr lang="en-GB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3434AA-5EF2-4D7F-BBED-825F879A95C6}" type="slidenum">
              <a:rPr lang="en-US" smtClean="0"/>
              <a:pPr/>
              <a:t>47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3434AA-5EF2-4D7F-BBED-825F879A95C6}" type="slidenum">
              <a:rPr lang="en-US" smtClean="0"/>
              <a:pPr/>
              <a:t>48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3434AA-5EF2-4D7F-BBED-825F879A95C6}" type="slidenum">
              <a:rPr lang="en-US" smtClean="0"/>
              <a:pPr/>
              <a:t>49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3434AA-5EF2-4D7F-BBED-825F879A95C6}" type="slidenum">
              <a:rPr lang="en-US" smtClean="0"/>
              <a:pPr/>
              <a:t>50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251200" y="504825"/>
            <a:ext cx="3367088" cy="25257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KYU KYU WIN AND ASSOCIATES SERVICES COMPANY LIMITED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94161A5E-F361-4F05-832B-7A49313ECC02}" type="datetime4">
              <a:rPr lang="en-US" smtClean="0"/>
              <a:pPr/>
              <a:t>September 13, 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MIEDC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130D3EE8-D30E-4855-82C2-7505F2E6C614}" type="slidenum">
              <a:rPr lang="en-US" smtClean="0"/>
              <a:pPr/>
              <a:t>13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251200" y="504825"/>
            <a:ext cx="3367088" cy="25257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0D3EE8-D30E-4855-82C2-7505F2E6C614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007B9CD7-0F03-4438-8EE5-0ED6DD391754}" type="datetime4">
              <a:rPr lang="en-US" smtClean="0"/>
              <a:pPr/>
              <a:t>September 13, 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MIEDC</a:t>
            </a:r>
            <a:endParaRPr lang="en-US" dirty="0"/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en-US" smtClean="0"/>
              <a:t>KYU KYU WIN AND ASSOCIATES SERVICES COMPANY LIMITED</a:t>
            </a:r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249613" y="504825"/>
            <a:ext cx="3370262" cy="25273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MIEDC-NEC</a:t>
            </a:r>
            <a:endParaRPr lang="en-GB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0EEAFD88-8141-4328-AC25-5B1C603F23F6}" type="slidenum">
              <a:rPr lang="en-GB" smtClean="0"/>
              <a:pPr/>
              <a:t>19</a:t>
            </a:fld>
            <a:endParaRPr lang="en-GB" dirty="0"/>
          </a:p>
        </p:txBody>
      </p:sp>
      <p:sp>
        <p:nvSpPr>
          <p:cNvPr id="10" name="Header Placeholder 9"/>
          <p:cNvSpPr>
            <a:spLocks noGrp="1"/>
          </p:cNvSpPr>
          <p:nvPr>
            <p:ph type="hdr" sz="quarter" idx="14"/>
          </p:nvPr>
        </p:nvSpPr>
        <p:spPr/>
        <p:txBody>
          <a:bodyPr/>
          <a:lstStyle/>
          <a:p>
            <a:r>
              <a:rPr lang="en-US" dirty="0" smtClean="0"/>
              <a:t>KYU </a:t>
            </a:r>
            <a:r>
              <a:rPr lang="en-US" dirty="0" err="1" smtClean="0"/>
              <a:t>KYU</a:t>
            </a:r>
            <a:r>
              <a:rPr lang="en-US" dirty="0" smtClean="0"/>
              <a:t> WIN AND ASSOCIATES SERVICES COMPANY LIMITED</a:t>
            </a:r>
            <a:endParaRPr lang="en-GB" dirty="0"/>
          </a:p>
        </p:txBody>
      </p:sp>
      <p:sp>
        <p:nvSpPr>
          <p:cNvPr id="11" name="Date Placeholder 10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fld id="{E3A389FD-AECF-4C99-954F-D5B119DC75F3}" type="datetime4">
              <a:rPr lang="en-US" smtClean="0"/>
              <a:pPr/>
              <a:t>September 13, 2017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249613" y="504825"/>
            <a:ext cx="3370262" cy="25273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MIEDC-NEC</a:t>
            </a:r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0EEAFD88-8141-4328-AC25-5B1C603F23F6}" type="slidenum">
              <a:rPr lang="en-GB" smtClean="0"/>
              <a:pPr/>
              <a:t>20</a:t>
            </a:fld>
            <a:endParaRPr lang="en-GB"/>
          </a:p>
        </p:txBody>
      </p:sp>
      <p:sp>
        <p:nvSpPr>
          <p:cNvPr id="10" name="Header Placeholder 9"/>
          <p:cNvSpPr>
            <a:spLocks noGrp="1"/>
          </p:cNvSpPr>
          <p:nvPr>
            <p:ph type="hdr" sz="quarter" idx="14"/>
          </p:nvPr>
        </p:nvSpPr>
        <p:spPr/>
        <p:txBody>
          <a:bodyPr/>
          <a:lstStyle/>
          <a:p>
            <a:r>
              <a:rPr lang="en-US" smtClean="0"/>
              <a:t>KYU KYU WIN AND ASSOCIATES SERVICES COMPANY LIMITED</a:t>
            </a:r>
            <a:endParaRPr lang="en-GB"/>
          </a:p>
        </p:txBody>
      </p:sp>
      <p:sp>
        <p:nvSpPr>
          <p:cNvPr id="11" name="Date Placeholder 10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fld id="{D077C217-DA2A-44B9-8A77-6CDD75D0071A}" type="datetime4">
              <a:rPr lang="en-US" smtClean="0"/>
              <a:pPr/>
              <a:t>September 13, 2017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249613" y="504825"/>
            <a:ext cx="3370262" cy="25273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MIEDC-NEC</a:t>
            </a:r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0EEAFD88-8141-4328-AC25-5B1C603F23F6}" type="slidenum">
              <a:rPr lang="en-GB" smtClean="0"/>
              <a:pPr/>
              <a:t>21</a:t>
            </a:fld>
            <a:endParaRPr lang="en-GB"/>
          </a:p>
        </p:txBody>
      </p:sp>
      <p:sp>
        <p:nvSpPr>
          <p:cNvPr id="10" name="Header Placeholder 9"/>
          <p:cNvSpPr>
            <a:spLocks noGrp="1"/>
          </p:cNvSpPr>
          <p:nvPr>
            <p:ph type="hdr" sz="quarter" idx="14"/>
          </p:nvPr>
        </p:nvSpPr>
        <p:spPr/>
        <p:txBody>
          <a:bodyPr/>
          <a:lstStyle/>
          <a:p>
            <a:r>
              <a:rPr lang="en-US" smtClean="0"/>
              <a:t>KYU KYU WIN AND ASSOCIATES SERVICES COMPANY LIMITED</a:t>
            </a:r>
            <a:endParaRPr lang="en-GB"/>
          </a:p>
        </p:txBody>
      </p:sp>
      <p:sp>
        <p:nvSpPr>
          <p:cNvPr id="11" name="Date Placeholder 10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fld id="{D077C217-DA2A-44B9-8A77-6CDD75D0071A}" type="datetime4">
              <a:rPr lang="en-US" smtClean="0"/>
              <a:pPr/>
              <a:t>September 13, 2017</a:t>
            </a:fld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249613" y="504825"/>
            <a:ext cx="3370262" cy="25273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MIEDC-NEC</a:t>
            </a:r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0EEAFD88-8141-4328-AC25-5B1C603F23F6}" type="slidenum">
              <a:rPr lang="en-GB" smtClean="0"/>
              <a:pPr/>
              <a:t>27</a:t>
            </a:fld>
            <a:endParaRPr lang="en-GB"/>
          </a:p>
        </p:txBody>
      </p:sp>
      <p:sp>
        <p:nvSpPr>
          <p:cNvPr id="10" name="Header Placeholder 9"/>
          <p:cNvSpPr>
            <a:spLocks noGrp="1"/>
          </p:cNvSpPr>
          <p:nvPr>
            <p:ph type="hdr" sz="quarter" idx="14"/>
          </p:nvPr>
        </p:nvSpPr>
        <p:spPr/>
        <p:txBody>
          <a:bodyPr/>
          <a:lstStyle/>
          <a:p>
            <a:r>
              <a:rPr lang="en-US" smtClean="0"/>
              <a:t>KYU KYU WIN AND ASSOCIATES SERVICES COMPANY LIMITED</a:t>
            </a:r>
            <a:endParaRPr lang="en-GB"/>
          </a:p>
        </p:txBody>
      </p:sp>
      <p:sp>
        <p:nvSpPr>
          <p:cNvPr id="11" name="Date Placeholder 10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fld id="{52EA5658-6960-4C24-8979-D8EF46524D7F}" type="datetime4">
              <a:rPr lang="en-US" smtClean="0"/>
              <a:pPr/>
              <a:t>September 13, 2017</a:t>
            </a:fld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249613" y="504825"/>
            <a:ext cx="3370262" cy="25273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MIEDC-NEC</a:t>
            </a:r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0EEAFD88-8141-4328-AC25-5B1C603F23F6}" type="slidenum">
              <a:rPr lang="en-GB" smtClean="0"/>
              <a:pPr/>
              <a:t>29</a:t>
            </a:fld>
            <a:endParaRPr lang="en-GB"/>
          </a:p>
        </p:txBody>
      </p:sp>
      <p:sp>
        <p:nvSpPr>
          <p:cNvPr id="10" name="Header Placeholder 9"/>
          <p:cNvSpPr>
            <a:spLocks noGrp="1"/>
          </p:cNvSpPr>
          <p:nvPr>
            <p:ph type="hdr" sz="quarter" idx="14"/>
          </p:nvPr>
        </p:nvSpPr>
        <p:spPr/>
        <p:txBody>
          <a:bodyPr/>
          <a:lstStyle/>
          <a:p>
            <a:r>
              <a:rPr lang="en-US" smtClean="0"/>
              <a:t>KYU KYU WIN AND ASSOCIATES SERVICES COMPANY LIMITED</a:t>
            </a:r>
            <a:endParaRPr lang="en-GB"/>
          </a:p>
        </p:txBody>
      </p:sp>
      <p:sp>
        <p:nvSpPr>
          <p:cNvPr id="11" name="Date Placeholder 10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fld id="{BAC66A44-E944-4C68-BCC4-259889235EF5}" type="datetime4">
              <a:rPr lang="en-US" smtClean="0"/>
              <a:pPr/>
              <a:t>September 13, 2017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483C0-D971-4AB5-A632-833E62013921}" type="datetimeFigureOut">
              <a:rPr lang="en-US" smtClean="0"/>
              <a:pPr/>
              <a:t>9/13/2017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73DF5-CFE4-4E53-95E4-D8B3C68806D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560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push dir="u"/>
      </p:transition>
    </mc:Choice>
    <mc:Fallback xmlns="">
      <p:transition>
        <p:push dir="u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483C0-D971-4AB5-A632-833E62013921}" type="datetimeFigureOut">
              <a:rPr lang="en-US" smtClean="0"/>
              <a:pPr/>
              <a:t>9/13/2017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73DF5-CFE4-4E53-95E4-D8B3C68806D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889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push dir="u"/>
      </p:transition>
    </mc:Choice>
    <mc:Fallback xmlns="">
      <p:transition>
        <p:push dir="u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483C0-D971-4AB5-A632-833E62013921}" type="datetimeFigureOut">
              <a:rPr lang="en-US" smtClean="0"/>
              <a:pPr/>
              <a:t>9/13/2017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73DF5-CFE4-4E53-95E4-D8B3C68806D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341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push dir="u"/>
      </p:transition>
    </mc:Choice>
    <mc:Fallback xmlns="">
      <p:transition>
        <p:push dir="u"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87EC5-3CE0-42E1-920E-B5FBE0284718}" type="datetimeFigureOut">
              <a:rPr lang="en-US" smtClean="0"/>
              <a:pPr/>
              <a:t>9/13/2017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B8967-0F5F-4D19-9F8C-B941F9DD83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468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push dir="u"/>
      </p:transition>
    </mc:Choice>
    <mc:Fallback xmlns="">
      <p:transition>
        <p:push dir="u"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87EC5-3CE0-42E1-920E-B5FBE0284718}" type="datetimeFigureOut">
              <a:rPr lang="en-US" smtClean="0"/>
              <a:pPr/>
              <a:t>9/13/2017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B8967-0F5F-4D19-9F8C-B941F9DD83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604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push dir="u"/>
      </p:transition>
    </mc:Choice>
    <mc:Fallback xmlns="">
      <p:transition>
        <p:push dir="u"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87EC5-3CE0-42E1-920E-B5FBE0284718}" type="datetimeFigureOut">
              <a:rPr lang="en-US" smtClean="0"/>
              <a:pPr/>
              <a:t>9/13/2017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B8967-0F5F-4D19-9F8C-B941F9DD83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031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push dir="u"/>
      </p:transition>
    </mc:Choice>
    <mc:Fallback xmlns="">
      <p:transition>
        <p:push dir="u"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87EC5-3CE0-42E1-920E-B5FBE0284718}" type="datetimeFigureOut">
              <a:rPr lang="en-US" smtClean="0"/>
              <a:pPr/>
              <a:t>9/13/2017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B8967-0F5F-4D19-9F8C-B941F9DD83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58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push dir="u"/>
      </p:transition>
    </mc:Choice>
    <mc:Fallback xmlns="">
      <p:transition>
        <p:push dir="u"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87EC5-3CE0-42E1-920E-B5FBE0284718}" type="datetimeFigureOut">
              <a:rPr lang="en-US" smtClean="0"/>
              <a:pPr/>
              <a:t>9/13/2017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B8967-0F5F-4D19-9F8C-B941F9DD83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303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push dir="u"/>
      </p:transition>
    </mc:Choice>
    <mc:Fallback xmlns="">
      <p:transition>
        <p:push dir="u"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87EC5-3CE0-42E1-920E-B5FBE0284718}" type="datetimeFigureOut">
              <a:rPr lang="en-US" smtClean="0"/>
              <a:pPr/>
              <a:t>9/13/2017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B8967-0F5F-4D19-9F8C-B941F9DD83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043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push dir="u"/>
      </p:transition>
    </mc:Choice>
    <mc:Fallback xmlns="">
      <p:transition>
        <p:push dir="u"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87EC5-3CE0-42E1-920E-B5FBE0284718}" type="datetimeFigureOut">
              <a:rPr lang="en-US" smtClean="0"/>
              <a:pPr/>
              <a:t>9/13/2017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B8967-0F5F-4D19-9F8C-B941F9DD83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036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push dir="u"/>
      </p:transition>
    </mc:Choice>
    <mc:Fallback xmlns="">
      <p:transition>
        <p:push dir="u"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87EC5-3CE0-42E1-920E-B5FBE0284718}" type="datetimeFigureOut">
              <a:rPr lang="en-US" smtClean="0"/>
              <a:pPr/>
              <a:t>9/13/2017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B8967-0F5F-4D19-9F8C-B941F9DD83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152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push dir="u"/>
      </p:transition>
    </mc:Choice>
    <mc:Fallback xmlns="">
      <p:transition>
        <p:push dir="u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483C0-D971-4AB5-A632-833E62013921}" type="datetimeFigureOut">
              <a:rPr lang="en-US" smtClean="0"/>
              <a:pPr/>
              <a:t>9/13/2017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73DF5-CFE4-4E53-95E4-D8B3C68806D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751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push dir="u"/>
      </p:transition>
    </mc:Choice>
    <mc:Fallback xmlns="">
      <p:transition>
        <p:push dir="u"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87EC5-3CE0-42E1-920E-B5FBE0284718}" type="datetimeFigureOut">
              <a:rPr lang="en-US" smtClean="0"/>
              <a:pPr/>
              <a:t>9/13/2017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B8967-0F5F-4D19-9F8C-B941F9DD83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8901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push dir="u"/>
      </p:transition>
    </mc:Choice>
    <mc:Fallback xmlns="">
      <p:transition>
        <p:push dir="u"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87EC5-3CE0-42E1-920E-B5FBE0284718}" type="datetimeFigureOut">
              <a:rPr lang="en-US" smtClean="0"/>
              <a:pPr/>
              <a:t>9/13/2017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B8967-0F5F-4D19-9F8C-B941F9DD83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249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push dir="u"/>
      </p:transition>
    </mc:Choice>
    <mc:Fallback xmlns="">
      <p:transition>
        <p:push dir="u"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87EC5-3CE0-42E1-920E-B5FBE0284718}" type="datetimeFigureOut">
              <a:rPr lang="en-US" smtClean="0"/>
              <a:pPr/>
              <a:t>9/13/2017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B8967-0F5F-4D19-9F8C-B941F9DD83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093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push dir="u"/>
      </p:transition>
    </mc:Choice>
    <mc:Fallback xmlns="">
      <p:transition>
        <p:push dir="u"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8549D-415D-4B87-BE0C-DFFB90B6B1AE}" type="datetimeFigureOut">
              <a:rPr lang="en-US" smtClean="0"/>
              <a:pPr/>
              <a:t>9/13/2017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74C88-A316-4D97-BBA6-4CC2F9FA185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035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push dir="u"/>
      </p:transition>
    </mc:Choice>
    <mc:Fallback xmlns="">
      <p:transition>
        <p:push dir="u"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8549D-415D-4B87-BE0C-DFFB90B6B1AE}" type="datetimeFigureOut">
              <a:rPr lang="en-US" smtClean="0"/>
              <a:pPr/>
              <a:t>9/13/2017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74C88-A316-4D97-BBA6-4CC2F9FA185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460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push dir="u"/>
      </p:transition>
    </mc:Choice>
    <mc:Fallback xmlns="">
      <p:transition>
        <p:push dir="u"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8549D-415D-4B87-BE0C-DFFB90B6B1AE}" type="datetimeFigureOut">
              <a:rPr lang="en-US" smtClean="0"/>
              <a:pPr/>
              <a:t>9/13/2017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74C88-A316-4D97-BBA6-4CC2F9FA185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332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push dir="u"/>
      </p:transition>
    </mc:Choice>
    <mc:Fallback xmlns="">
      <p:transition>
        <p:push dir="u"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8549D-415D-4B87-BE0C-DFFB90B6B1AE}" type="datetimeFigureOut">
              <a:rPr lang="en-US" smtClean="0"/>
              <a:pPr/>
              <a:t>9/13/2017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74C88-A316-4D97-BBA6-4CC2F9FA185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82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push dir="u"/>
      </p:transition>
    </mc:Choice>
    <mc:Fallback xmlns="">
      <p:transition>
        <p:push dir="u"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8549D-415D-4B87-BE0C-DFFB90B6B1AE}" type="datetimeFigureOut">
              <a:rPr lang="en-US" smtClean="0"/>
              <a:pPr/>
              <a:t>9/13/2017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74C88-A316-4D97-BBA6-4CC2F9FA185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8209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push dir="u"/>
      </p:transition>
    </mc:Choice>
    <mc:Fallback xmlns="">
      <p:transition>
        <p:push dir="u"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8549D-415D-4B87-BE0C-DFFB90B6B1AE}" type="datetimeFigureOut">
              <a:rPr lang="en-US" smtClean="0"/>
              <a:pPr/>
              <a:t>9/13/2017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74C88-A316-4D97-BBA6-4CC2F9FA185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68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push dir="u"/>
      </p:transition>
    </mc:Choice>
    <mc:Fallback xmlns="">
      <p:transition>
        <p:push dir="u"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8549D-415D-4B87-BE0C-DFFB90B6B1AE}" type="datetimeFigureOut">
              <a:rPr lang="en-US" smtClean="0"/>
              <a:pPr/>
              <a:t>9/13/2017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74C88-A316-4D97-BBA6-4CC2F9FA185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795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push dir="u"/>
      </p:transition>
    </mc:Choice>
    <mc:Fallback xmlns="">
      <p:transition>
        <p:push dir="u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483C0-D971-4AB5-A632-833E62013921}" type="datetimeFigureOut">
              <a:rPr lang="en-US" smtClean="0"/>
              <a:pPr/>
              <a:t>9/13/2017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73DF5-CFE4-4E53-95E4-D8B3C68806D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5944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push dir="u"/>
      </p:transition>
    </mc:Choice>
    <mc:Fallback xmlns="">
      <p:transition>
        <p:push dir="u"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8549D-415D-4B87-BE0C-DFFB90B6B1AE}" type="datetimeFigureOut">
              <a:rPr lang="en-US" smtClean="0"/>
              <a:pPr/>
              <a:t>9/13/2017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74C88-A316-4D97-BBA6-4CC2F9FA185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807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push dir="u"/>
      </p:transition>
    </mc:Choice>
    <mc:Fallback xmlns="">
      <p:transition>
        <p:push dir="u"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8549D-415D-4B87-BE0C-DFFB90B6B1AE}" type="datetimeFigureOut">
              <a:rPr lang="en-US" smtClean="0"/>
              <a:pPr/>
              <a:t>9/13/2017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74C88-A316-4D97-BBA6-4CC2F9FA185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252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push dir="u"/>
      </p:transition>
    </mc:Choice>
    <mc:Fallback xmlns="">
      <p:transition>
        <p:push dir="u"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8549D-415D-4B87-BE0C-DFFB90B6B1AE}" type="datetimeFigureOut">
              <a:rPr lang="en-US" smtClean="0"/>
              <a:pPr/>
              <a:t>9/13/2017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74C88-A316-4D97-BBA6-4CC2F9FA185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908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push dir="u"/>
      </p:transition>
    </mc:Choice>
    <mc:Fallback xmlns="">
      <p:transition>
        <p:push dir="u"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8549D-415D-4B87-BE0C-DFFB90B6B1AE}" type="datetimeFigureOut">
              <a:rPr lang="en-US" smtClean="0"/>
              <a:pPr/>
              <a:t>9/13/2017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74C88-A316-4D97-BBA6-4CC2F9FA185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546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push dir="u"/>
      </p:transition>
    </mc:Choice>
    <mc:Fallback xmlns="">
      <p:transition>
        <p:push dir="u"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9BF4F8-4129-4D97-B58F-8DC6F153388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push dir="u"/>
  </p:transition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FD66D5-8A72-47D5-B832-90BB4EB250C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36C5BC-DDDF-4F4A-AD26-FC20BB834B7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push dir="u"/>
  </p:transition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CD14C5-8237-45D9-95F8-086CF0219F6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CF7C68-B7E5-4E84-8CEE-D042A12ED0C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B61F3B-F5FA-4624-9039-B5B855003C2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483C0-D971-4AB5-A632-833E62013921}" type="datetimeFigureOut">
              <a:rPr lang="en-US" smtClean="0"/>
              <a:pPr/>
              <a:t>9/13/2017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73DF5-CFE4-4E53-95E4-D8B3C68806D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900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push dir="u"/>
      </p:transition>
    </mc:Choice>
    <mc:Fallback xmlns="">
      <p:transition>
        <p:push dir="u"/>
      </p:transition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96DBBB2-9E76-4E8E-8F76-AA8A8D4BE03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D0F287-23AF-4231-980D-B4313E324DC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>
              <a:defRPr/>
            </a:pPr>
            <a:fld id="{B9C98D1D-AD48-4590-B6E8-D7534384412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DCD57F-89C4-4DCC-8C91-93C8EFDC672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376A5F-60CF-44A8-A641-84C51737E2F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483C0-D971-4AB5-A632-833E62013921}" type="datetimeFigureOut">
              <a:rPr lang="en-US" smtClean="0"/>
              <a:pPr/>
              <a:t>9/13/2017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73DF5-CFE4-4E53-95E4-D8B3C68806D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501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push dir="u"/>
      </p:transition>
    </mc:Choice>
    <mc:Fallback xmlns="">
      <p:transition>
        <p:push dir="u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483C0-D971-4AB5-A632-833E62013921}" type="datetimeFigureOut">
              <a:rPr lang="en-US" smtClean="0"/>
              <a:pPr/>
              <a:t>9/13/2017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73DF5-CFE4-4E53-95E4-D8B3C68806D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841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push dir="u"/>
      </p:transition>
    </mc:Choice>
    <mc:Fallback xmlns="">
      <p:transition>
        <p:push dir="u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483C0-D971-4AB5-A632-833E62013921}" type="datetimeFigureOut">
              <a:rPr lang="en-US" smtClean="0"/>
              <a:pPr/>
              <a:t>9/13/2017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73DF5-CFE4-4E53-95E4-D8B3C68806D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460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push dir="u"/>
      </p:transition>
    </mc:Choice>
    <mc:Fallback xmlns="">
      <p:transition>
        <p:push dir="u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483C0-D971-4AB5-A632-833E62013921}" type="datetimeFigureOut">
              <a:rPr lang="en-US" smtClean="0"/>
              <a:pPr/>
              <a:t>9/13/2017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73DF5-CFE4-4E53-95E4-D8B3C68806D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578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push dir="u"/>
      </p:transition>
    </mc:Choice>
    <mc:Fallback xmlns="">
      <p:transition>
        <p:push dir="u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483C0-D971-4AB5-A632-833E62013921}" type="datetimeFigureOut">
              <a:rPr lang="en-US" smtClean="0"/>
              <a:pPr/>
              <a:t>9/13/2017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73DF5-CFE4-4E53-95E4-D8B3C68806D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123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push dir="u"/>
      </p:transition>
    </mc:Choice>
    <mc:Fallback xmlns="">
      <p:transition>
        <p:push dir="u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483C0-D971-4AB5-A632-833E62013921}" type="datetimeFigureOut">
              <a:rPr lang="en-US" smtClean="0"/>
              <a:pPr/>
              <a:t>9/13/2017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F73DF5-CFE4-4E53-95E4-D8B3C68806D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809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mc:AlternateContent xmlns:mc="http://schemas.openxmlformats.org/markup-compatibility/2006" xmlns:p14="http://schemas.microsoft.com/office/powerpoint/2010/main">
    <mc:Choice Requires="p14">
      <p:transition p14:dur="10">
        <p:push dir="u"/>
      </p:transition>
    </mc:Choice>
    <mc:Fallback xmlns="">
      <p:transition>
        <p:push dir="u"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887EC5-3CE0-42E1-920E-B5FBE0284718}" type="datetimeFigureOut">
              <a:rPr lang="en-US" smtClean="0"/>
              <a:pPr/>
              <a:t>9/13/2017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1B8967-0F5F-4D19-9F8C-B941F9DD83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7842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mc:AlternateContent xmlns:mc="http://schemas.openxmlformats.org/markup-compatibility/2006" xmlns:p14="http://schemas.microsoft.com/office/powerpoint/2010/main">
    <mc:Choice Requires="p14">
      <p:transition p14:dur="10">
        <p:push dir="u"/>
      </p:transition>
    </mc:Choice>
    <mc:Fallback xmlns="">
      <p:transition>
        <p:push dir="u"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68549D-415D-4B87-BE0C-DFFB90B6B1AE}" type="datetimeFigureOut">
              <a:rPr lang="en-US" smtClean="0"/>
              <a:pPr/>
              <a:t>9/13/2017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274C88-A316-4D97-BBA6-4CC2F9FA185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057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mc:AlternateContent xmlns:mc="http://schemas.openxmlformats.org/markup-compatibility/2006" xmlns:p14="http://schemas.microsoft.com/office/powerpoint/2010/main">
    <mc:Choice Requires="p14">
      <p:transition p14:dur="10">
        <p:push dir="u"/>
      </p:transition>
    </mc:Choice>
    <mc:Fallback xmlns="">
      <p:transition>
        <p:push dir="u"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4C483C0-D971-4AB5-A632-833E62013921}" type="datetimeFigureOut">
              <a:rPr lang="en-US" smtClean="0"/>
              <a:pPr/>
              <a:t>9/13/2017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9F73DF5-CFE4-4E53-95E4-D8B3C68806DC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</p:sldLayoutIdLst>
  <p:transition>
    <p:push dir="u"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5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5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5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5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5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5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5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5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5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5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5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5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35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914400" y="2225675"/>
            <a:ext cx="7772400" cy="1736725"/>
          </a:xfrm>
        </p:spPr>
        <p:txBody>
          <a:bodyPr>
            <a:normAutofit fontScale="90000"/>
          </a:bodyPr>
          <a:lstStyle/>
          <a:p>
            <a:pPr algn="ctr">
              <a:lnSpc>
                <a:spcPct val="150000"/>
              </a:lnSpc>
            </a:pPr>
            <a:r>
              <a:rPr lang="en-US" sz="3300" dirty="0" smtClean="0">
                <a:solidFill>
                  <a:schemeClr val="tx2">
                    <a:lumMod val="90000"/>
                  </a:schemeClr>
                </a:solidFill>
                <a:latin typeface="+mn-lt"/>
                <a:cs typeface="Zawgyi-One" pitchFamily="34" charset="0"/>
              </a:rPr>
              <a:t/>
            </a:r>
            <a:br>
              <a:rPr lang="en-US" sz="3300" dirty="0" smtClean="0">
                <a:solidFill>
                  <a:schemeClr val="tx2">
                    <a:lumMod val="90000"/>
                  </a:schemeClr>
                </a:solidFill>
                <a:latin typeface="+mn-lt"/>
                <a:cs typeface="Zawgyi-One" pitchFamily="34" charset="0"/>
              </a:rPr>
            </a:br>
            <a:r>
              <a:rPr lang="en-US" sz="3300" dirty="0" smtClean="0">
                <a:solidFill>
                  <a:schemeClr val="tx2">
                    <a:lumMod val="90000"/>
                  </a:schemeClr>
                </a:solidFill>
                <a:latin typeface="+mn-lt"/>
                <a:cs typeface="Zawgyi-One" pitchFamily="34" charset="0"/>
              </a:rPr>
              <a:t/>
            </a:r>
            <a:br>
              <a:rPr lang="en-US" sz="3300" dirty="0" smtClean="0">
                <a:solidFill>
                  <a:schemeClr val="tx2">
                    <a:lumMod val="90000"/>
                  </a:schemeClr>
                </a:solidFill>
                <a:latin typeface="+mn-lt"/>
                <a:cs typeface="Zawgyi-One" pitchFamily="34" charset="0"/>
              </a:rPr>
            </a:br>
            <a:r>
              <a:rPr lang="en-US" sz="3300" dirty="0">
                <a:solidFill>
                  <a:schemeClr val="tx2">
                    <a:lumMod val="90000"/>
                  </a:schemeClr>
                </a:solidFill>
                <a:latin typeface="+mn-lt"/>
                <a:cs typeface="Zawgyi-One" pitchFamily="34" charset="0"/>
              </a:rPr>
              <a:t/>
            </a:r>
            <a:br>
              <a:rPr lang="en-US" sz="3300" dirty="0">
                <a:solidFill>
                  <a:schemeClr val="tx2">
                    <a:lumMod val="90000"/>
                  </a:schemeClr>
                </a:solidFill>
                <a:latin typeface="+mn-lt"/>
                <a:cs typeface="Zawgyi-One" pitchFamily="34" charset="0"/>
              </a:rPr>
            </a:br>
            <a:r>
              <a:rPr lang="en-US" sz="3300" dirty="0" smtClean="0">
                <a:solidFill>
                  <a:schemeClr val="tx2">
                    <a:lumMod val="90000"/>
                  </a:schemeClr>
                </a:solidFill>
                <a:latin typeface="+mn-lt"/>
                <a:cs typeface="Zawgyi-One" pitchFamily="34" charset="0"/>
              </a:rPr>
              <a:t/>
            </a:r>
            <a:br>
              <a:rPr lang="en-US" sz="3300" dirty="0" smtClean="0">
                <a:solidFill>
                  <a:schemeClr val="tx2">
                    <a:lumMod val="90000"/>
                  </a:schemeClr>
                </a:solidFill>
                <a:latin typeface="+mn-lt"/>
                <a:cs typeface="Zawgyi-One" pitchFamily="34" charset="0"/>
              </a:rPr>
            </a:br>
            <a:r>
              <a:rPr lang="en-US" sz="3300" dirty="0">
                <a:solidFill>
                  <a:schemeClr val="tx2">
                    <a:lumMod val="90000"/>
                  </a:schemeClr>
                </a:solidFill>
                <a:latin typeface="+mn-lt"/>
                <a:cs typeface="Zawgyi-One" pitchFamily="34" charset="0"/>
              </a:rPr>
              <a:t/>
            </a:r>
            <a:br>
              <a:rPr lang="en-US" sz="3300" dirty="0">
                <a:solidFill>
                  <a:schemeClr val="tx2">
                    <a:lumMod val="90000"/>
                  </a:schemeClr>
                </a:solidFill>
                <a:latin typeface="+mn-lt"/>
                <a:cs typeface="Zawgyi-One" pitchFamily="34" charset="0"/>
              </a:rPr>
            </a:br>
            <a:r>
              <a:rPr lang="en-US" sz="3300" dirty="0" smtClean="0">
                <a:solidFill>
                  <a:schemeClr val="tx2">
                    <a:lumMod val="90000"/>
                  </a:schemeClr>
                </a:solidFill>
                <a:latin typeface="+mn-lt"/>
                <a:cs typeface="Zawgyi-One" pitchFamily="34" charset="0"/>
              </a:rPr>
              <a:t/>
            </a:r>
            <a:br>
              <a:rPr lang="en-US" sz="3300" dirty="0" smtClean="0">
                <a:solidFill>
                  <a:schemeClr val="tx2">
                    <a:lumMod val="90000"/>
                  </a:schemeClr>
                </a:solidFill>
                <a:latin typeface="+mn-lt"/>
                <a:cs typeface="Zawgyi-One" pitchFamily="34" charset="0"/>
              </a:rPr>
            </a:br>
            <a:r>
              <a:rPr lang="en-US" sz="3300" dirty="0">
                <a:solidFill>
                  <a:schemeClr val="tx2">
                    <a:lumMod val="90000"/>
                  </a:schemeClr>
                </a:solidFill>
                <a:latin typeface="+mn-lt"/>
                <a:cs typeface="Zawgyi-One" pitchFamily="34" charset="0"/>
              </a:rPr>
              <a:t/>
            </a:r>
            <a:br>
              <a:rPr lang="en-US" sz="3300" dirty="0">
                <a:solidFill>
                  <a:schemeClr val="tx2">
                    <a:lumMod val="90000"/>
                  </a:schemeClr>
                </a:solidFill>
                <a:latin typeface="+mn-lt"/>
                <a:cs typeface="Zawgyi-One" pitchFamily="34" charset="0"/>
              </a:rPr>
            </a:br>
            <a:r>
              <a:rPr lang="en-US" sz="3300" dirty="0" smtClean="0">
                <a:solidFill>
                  <a:schemeClr val="tx2">
                    <a:lumMod val="90000"/>
                  </a:schemeClr>
                </a:solidFill>
                <a:latin typeface="+mn-lt"/>
                <a:cs typeface="Zawgyi-One" pitchFamily="34" charset="0"/>
              </a:rPr>
              <a:t>Small </a:t>
            </a:r>
            <a:r>
              <a:rPr lang="en-US" sz="3300" dirty="0" smtClean="0">
                <a:solidFill>
                  <a:schemeClr val="tx2">
                    <a:lumMod val="90000"/>
                  </a:schemeClr>
                </a:solidFill>
                <a:latin typeface="+mn-lt"/>
                <a:cs typeface="Zawgyi-One" pitchFamily="34" charset="0"/>
              </a:rPr>
              <a:t>&amp; Medium Enterprise (</a:t>
            </a:r>
            <a:r>
              <a:rPr lang="en-US" sz="3300" dirty="0" smtClean="0">
                <a:solidFill>
                  <a:schemeClr val="tx2">
                    <a:lumMod val="90000"/>
                  </a:schemeClr>
                </a:solidFill>
                <a:effectLst/>
                <a:latin typeface="+mn-lt"/>
                <a:cs typeface="Zawgyi-One" pitchFamily="34" charset="0"/>
              </a:rPr>
              <a:t>SME) </a:t>
            </a:r>
            <a:r>
              <a:rPr lang="en-US" sz="32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အေသးစား</a:t>
            </a:r>
            <a:r>
              <a:rPr lang="en-US" sz="32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၊ </a:t>
            </a:r>
            <a:r>
              <a:rPr lang="en-US" sz="32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အလတ္စား</a:t>
            </a:r>
            <a:r>
              <a:rPr lang="en-US" sz="32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32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စီးပြားေရးလုပ္ငန္းမ်ား</a:t>
            </a:r>
            <a:r>
              <a:rPr lang="en-US" sz="32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32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စတင္လုပ္ကုိင</a:t>
            </a:r>
            <a:r>
              <a:rPr lang="en-US" sz="32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္ျ</a:t>
            </a:r>
            <a:r>
              <a:rPr lang="en-US" sz="32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ခင္း</a:t>
            </a:r>
            <a:r>
              <a:rPr lang="en-US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/>
            </a:r>
            <a:br>
              <a:rPr lang="en-US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</a:br>
            <a:endParaRPr lang="en-US" dirty="0">
              <a:solidFill>
                <a:schemeClr val="tx2">
                  <a:lumMod val="90000"/>
                </a:schemeClr>
              </a:solidFill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3505200" y="4114800"/>
            <a:ext cx="5638800" cy="1828800"/>
          </a:xfrm>
        </p:spPr>
        <p:txBody>
          <a:bodyPr>
            <a:normAutofit fontScale="92500" lnSpcReduction="10000"/>
          </a:bodyPr>
          <a:lstStyle/>
          <a:p>
            <a:pPr algn="ctr"/>
            <a:endParaRPr lang="en-US" sz="1800" dirty="0" smtClean="0">
              <a:effectLst/>
            </a:endParaRPr>
          </a:p>
          <a:p>
            <a:pPr algn="ctr"/>
            <a:endParaRPr lang="en-US" sz="1800" dirty="0" smtClean="0">
              <a:effectLst/>
            </a:endParaRPr>
          </a:p>
          <a:p>
            <a:pPr algn="ctr"/>
            <a:r>
              <a:rPr lang="en-US" sz="1800" b="1" dirty="0" smtClean="0">
                <a:solidFill>
                  <a:schemeClr val="tx2">
                    <a:lumMod val="90000"/>
                  </a:schemeClr>
                </a:solidFill>
                <a:effectLst/>
              </a:rPr>
              <a:t>Cho </a:t>
            </a:r>
            <a:r>
              <a:rPr lang="en-US" sz="1800" b="1" dirty="0" err="1" smtClean="0">
                <a:solidFill>
                  <a:schemeClr val="tx2">
                    <a:lumMod val="90000"/>
                  </a:schemeClr>
                </a:solidFill>
                <a:effectLst/>
              </a:rPr>
              <a:t>Cho</a:t>
            </a:r>
            <a:r>
              <a:rPr lang="en-US" sz="1800" b="1" dirty="0" smtClean="0">
                <a:solidFill>
                  <a:schemeClr val="tx2">
                    <a:lumMod val="90000"/>
                  </a:schemeClr>
                </a:solidFill>
                <a:effectLst/>
              </a:rPr>
              <a:t> </a:t>
            </a:r>
            <a:r>
              <a:rPr lang="en-US" sz="1800" b="1" dirty="0" err="1" smtClean="0">
                <a:solidFill>
                  <a:schemeClr val="tx2">
                    <a:lumMod val="90000"/>
                  </a:schemeClr>
                </a:solidFill>
                <a:effectLst/>
              </a:rPr>
              <a:t>Myint</a:t>
            </a:r>
            <a:r>
              <a:rPr lang="en-US" sz="1800" b="1" dirty="0" smtClean="0">
                <a:solidFill>
                  <a:schemeClr val="tx2">
                    <a:lumMod val="90000"/>
                  </a:schemeClr>
                </a:solidFill>
                <a:effectLst/>
              </a:rPr>
              <a:t/>
            </a:r>
            <a:br>
              <a:rPr lang="en-US" sz="1800" b="1" dirty="0" smtClean="0">
                <a:solidFill>
                  <a:schemeClr val="tx2">
                    <a:lumMod val="90000"/>
                  </a:schemeClr>
                </a:solidFill>
                <a:effectLst/>
              </a:rPr>
            </a:br>
            <a:r>
              <a:rPr lang="en-US" sz="1800" b="1" dirty="0" smtClean="0">
                <a:solidFill>
                  <a:schemeClr val="tx2">
                    <a:lumMod val="90000"/>
                  </a:schemeClr>
                </a:solidFill>
                <a:effectLst/>
              </a:rPr>
              <a:t>B.A, MBA, M.A (Business Law), DBL, DIL, DIPL</a:t>
            </a:r>
          </a:p>
          <a:p>
            <a:pPr algn="ctr"/>
            <a:r>
              <a:rPr lang="en-US" sz="1800" b="1" dirty="0" smtClean="0">
                <a:solidFill>
                  <a:schemeClr val="tx2">
                    <a:lumMod val="90000"/>
                  </a:schemeClr>
                </a:solidFill>
                <a:effectLst/>
              </a:rPr>
              <a:t>16</a:t>
            </a:r>
            <a:r>
              <a:rPr lang="en-US" sz="1800" b="1" baseline="30000" dirty="0" smtClean="0">
                <a:solidFill>
                  <a:schemeClr val="tx2">
                    <a:lumMod val="90000"/>
                  </a:schemeClr>
                </a:solidFill>
                <a:effectLst/>
              </a:rPr>
              <a:t>th</a:t>
            </a:r>
            <a:r>
              <a:rPr lang="en-US" sz="1800" b="1" dirty="0" smtClean="0">
                <a:solidFill>
                  <a:schemeClr val="tx2">
                    <a:lumMod val="90000"/>
                  </a:schemeClr>
                </a:solidFill>
                <a:effectLst/>
              </a:rPr>
              <a:t> September 2017</a:t>
            </a:r>
            <a:r>
              <a:rPr lang="en-US" b="1" dirty="0" smtClean="0">
                <a:solidFill>
                  <a:schemeClr val="tx2">
                    <a:lumMod val="90000"/>
                  </a:schemeClr>
                </a:solidFill>
                <a:effectLst/>
              </a:rPr>
              <a:t/>
            </a:r>
            <a:br>
              <a:rPr lang="en-US" b="1" dirty="0" smtClean="0">
                <a:solidFill>
                  <a:schemeClr val="tx2">
                    <a:lumMod val="90000"/>
                  </a:schemeClr>
                </a:solidFill>
                <a:effectLst/>
              </a:rPr>
            </a:br>
            <a:endParaRPr lang="en-US" b="1" dirty="0">
              <a:solidFill>
                <a:schemeClr val="tx2">
                  <a:lumMod val="90000"/>
                </a:schemeClr>
              </a:solidFill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385175" cy="1431925"/>
          </a:xfrm>
        </p:spPr>
        <p:txBody>
          <a:bodyPr/>
          <a:lstStyle/>
          <a:p>
            <a:r>
              <a:rPr lang="en-US" sz="4000" dirty="0" smtClean="0">
                <a:solidFill>
                  <a:schemeClr val="tx2">
                    <a:lumMod val="90000"/>
                  </a:schemeClr>
                </a:solidFill>
                <a:effectLst/>
                <a:latin typeface="+mn-lt"/>
              </a:rPr>
              <a:t>Public Company</a:t>
            </a:r>
            <a:endParaRPr lang="en-US" sz="4000" dirty="0">
              <a:solidFill>
                <a:schemeClr val="tx2">
                  <a:lumMod val="90000"/>
                </a:schemeClr>
              </a:solidFill>
              <a:effectLst/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05000"/>
            <a:ext cx="8001000" cy="4572000"/>
          </a:xfrm>
        </p:spPr>
        <p:txBody>
          <a:bodyPr/>
          <a:lstStyle/>
          <a:p>
            <a:pPr>
              <a:lnSpc>
                <a:spcPct val="90000"/>
              </a:lnSpc>
              <a:buClr>
                <a:schemeClr val="tx2"/>
              </a:buClr>
              <a:defRPr/>
            </a:pPr>
            <a:r>
              <a:rPr lang="en-US" sz="2400" dirty="0" smtClean="0">
                <a:solidFill>
                  <a:schemeClr val="tx2">
                    <a:lumMod val="90000"/>
                  </a:schemeClr>
                </a:solidFill>
                <a:effectLst/>
              </a:rPr>
              <a:t>Separate legal entity</a:t>
            </a:r>
          </a:p>
          <a:p>
            <a:pPr>
              <a:lnSpc>
                <a:spcPct val="90000"/>
              </a:lnSpc>
              <a:buClr>
                <a:schemeClr val="tx2"/>
              </a:buClr>
              <a:defRPr/>
            </a:pPr>
            <a:endParaRPr lang="en-US" sz="1600" dirty="0" smtClean="0">
              <a:solidFill>
                <a:schemeClr val="tx2">
                  <a:lumMod val="90000"/>
                </a:schemeClr>
              </a:solidFill>
              <a:effectLst/>
            </a:endParaRPr>
          </a:p>
          <a:p>
            <a:pPr>
              <a:lnSpc>
                <a:spcPct val="90000"/>
              </a:lnSpc>
              <a:buClr>
                <a:schemeClr val="tx2"/>
              </a:buClr>
              <a:defRPr/>
            </a:pPr>
            <a:r>
              <a:rPr lang="en-US" sz="2400" dirty="0" smtClean="0">
                <a:solidFill>
                  <a:schemeClr val="tx2">
                    <a:lumMod val="90000"/>
                  </a:schemeClr>
                </a:solidFill>
                <a:effectLst/>
              </a:rPr>
              <a:t> Owned by stockholders</a:t>
            </a:r>
          </a:p>
          <a:p>
            <a:pPr>
              <a:lnSpc>
                <a:spcPct val="90000"/>
              </a:lnSpc>
              <a:buClr>
                <a:schemeClr val="tx2"/>
              </a:buClr>
              <a:defRPr/>
            </a:pPr>
            <a:endParaRPr lang="en-US" sz="1600" dirty="0" smtClean="0">
              <a:solidFill>
                <a:schemeClr val="tx2">
                  <a:lumMod val="90000"/>
                </a:schemeClr>
              </a:solidFill>
              <a:effectLst/>
            </a:endParaRPr>
          </a:p>
          <a:p>
            <a:pPr>
              <a:lnSpc>
                <a:spcPct val="90000"/>
              </a:lnSpc>
              <a:buClr>
                <a:schemeClr val="tx2"/>
              </a:buClr>
              <a:defRPr/>
            </a:pPr>
            <a:r>
              <a:rPr lang="en-US" sz="2400" dirty="0" smtClean="0">
                <a:solidFill>
                  <a:schemeClr val="tx2">
                    <a:lumMod val="90000"/>
                  </a:schemeClr>
                </a:solidFill>
                <a:effectLst/>
              </a:rPr>
              <a:t>  Easy to transfer ownership</a:t>
            </a:r>
          </a:p>
          <a:p>
            <a:pPr>
              <a:lnSpc>
                <a:spcPct val="90000"/>
              </a:lnSpc>
              <a:buClr>
                <a:schemeClr val="tx2"/>
              </a:buClr>
              <a:defRPr/>
            </a:pPr>
            <a:endParaRPr lang="en-US" sz="1600" dirty="0" smtClean="0">
              <a:solidFill>
                <a:schemeClr val="tx2">
                  <a:lumMod val="90000"/>
                </a:schemeClr>
              </a:solidFill>
              <a:effectLst/>
            </a:endParaRPr>
          </a:p>
          <a:p>
            <a:pPr>
              <a:lnSpc>
                <a:spcPct val="90000"/>
              </a:lnSpc>
              <a:buClr>
                <a:schemeClr val="tx2"/>
              </a:buClr>
              <a:defRPr/>
            </a:pPr>
            <a:r>
              <a:rPr lang="en-US" sz="2400" dirty="0" smtClean="0">
                <a:solidFill>
                  <a:schemeClr val="tx2">
                    <a:lumMod val="90000"/>
                  </a:schemeClr>
                </a:solidFill>
                <a:effectLst/>
              </a:rPr>
              <a:t>  Greater capital raising potential</a:t>
            </a:r>
          </a:p>
          <a:p>
            <a:pPr>
              <a:lnSpc>
                <a:spcPct val="90000"/>
              </a:lnSpc>
              <a:buClr>
                <a:schemeClr val="tx2"/>
              </a:buClr>
              <a:defRPr/>
            </a:pPr>
            <a:endParaRPr lang="en-US" sz="1600" dirty="0" smtClean="0">
              <a:solidFill>
                <a:schemeClr val="tx2">
                  <a:lumMod val="90000"/>
                </a:schemeClr>
              </a:solidFill>
              <a:effectLst/>
            </a:endParaRPr>
          </a:p>
          <a:p>
            <a:pPr>
              <a:lnSpc>
                <a:spcPct val="90000"/>
              </a:lnSpc>
              <a:buClr>
                <a:schemeClr val="tx2"/>
              </a:buClr>
              <a:defRPr/>
            </a:pPr>
            <a:r>
              <a:rPr lang="en-US" sz="2400" dirty="0" smtClean="0">
                <a:solidFill>
                  <a:schemeClr val="tx2">
                    <a:lumMod val="90000"/>
                  </a:schemeClr>
                </a:solidFill>
                <a:effectLst/>
              </a:rPr>
              <a:t>  Lower legal liability</a:t>
            </a:r>
          </a:p>
          <a:p>
            <a:pPr>
              <a:lnSpc>
                <a:spcPct val="90000"/>
              </a:lnSpc>
              <a:buClr>
                <a:schemeClr val="tx2"/>
              </a:buClr>
              <a:defRPr/>
            </a:pPr>
            <a:endParaRPr lang="en-US" sz="1600" dirty="0" smtClean="0">
              <a:solidFill>
                <a:schemeClr val="tx2">
                  <a:lumMod val="90000"/>
                </a:schemeClr>
              </a:solidFill>
              <a:effectLst/>
            </a:endParaRPr>
          </a:p>
          <a:p>
            <a:pPr>
              <a:lnSpc>
                <a:spcPct val="90000"/>
              </a:lnSpc>
              <a:buClr>
                <a:schemeClr val="tx2"/>
              </a:buClr>
              <a:defRPr/>
            </a:pPr>
            <a:r>
              <a:rPr lang="en-US" sz="2400" dirty="0" smtClean="0">
                <a:solidFill>
                  <a:schemeClr val="tx2">
                    <a:lumMod val="90000"/>
                  </a:schemeClr>
                </a:solidFill>
                <a:effectLst/>
              </a:rPr>
              <a:t>  Unfavorable tax treatment</a:t>
            </a:r>
          </a:p>
          <a:p>
            <a:endParaRPr lang="en-US" sz="2400" dirty="0">
              <a:solidFill>
                <a:schemeClr val="tx2">
                  <a:lumMod val="90000"/>
                </a:schemeClr>
              </a:solidFill>
              <a:effectLst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</a:rPr>
              <a:t>Co-operative Society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buClr>
                <a:schemeClr val="tx2"/>
              </a:buClr>
              <a:defRPr/>
            </a:pPr>
            <a:r>
              <a:rPr lang="en-US" dirty="0" smtClean="0">
                <a:solidFill>
                  <a:schemeClr val="tx2">
                    <a:lumMod val="90000"/>
                  </a:schemeClr>
                </a:solidFill>
                <a:effectLst/>
              </a:rPr>
              <a:t>Separate legal entity</a:t>
            </a:r>
          </a:p>
          <a:p>
            <a:pPr>
              <a:lnSpc>
                <a:spcPct val="150000"/>
              </a:lnSpc>
              <a:buClr>
                <a:schemeClr val="tx2"/>
              </a:buClr>
              <a:defRPr/>
            </a:pPr>
            <a:r>
              <a:rPr lang="en-US" dirty="0" smtClean="0">
                <a:solidFill>
                  <a:schemeClr val="tx2">
                    <a:lumMod val="90000"/>
                  </a:schemeClr>
                </a:solidFill>
                <a:effectLst/>
              </a:rPr>
              <a:t> owned by shareholders</a:t>
            </a:r>
          </a:p>
          <a:p>
            <a:pPr>
              <a:lnSpc>
                <a:spcPct val="150000"/>
              </a:lnSpc>
              <a:buClr>
                <a:schemeClr val="tx2"/>
              </a:buClr>
              <a:defRPr/>
            </a:pPr>
            <a:r>
              <a:rPr lang="en-US" dirty="0" smtClean="0">
                <a:solidFill>
                  <a:schemeClr val="tx2">
                    <a:lumMod val="90000"/>
                  </a:schemeClr>
                </a:solidFill>
                <a:effectLst/>
              </a:rPr>
              <a:t> Greater capital raising potential</a:t>
            </a:r>
          </a:p>
          <a:p>
            <a:pPr>
              <a:lnSpc>
                <a:spcPct val="150000"/>
              </a:lnSpc>
              <a:buClr>
                <a:schemeClr val="tx2"/>
              </a:buClr>
              <a:defRPr/>
            </a:pPr>
            <a:r>
              <a:rPr lang="en-US" dirty="0" smtClean="0">
                <a:solidFill>
                  <a:schemeClr val="tx2">
                    <a:lumMod val="90000"/>
                  </a:schemeClr>
                </a:solidFill>
                <a:effectLst/>
              </a:rPr>
              <a:t>  Lower legal liability</a:t>
            </a:r>
          </a:p>
          <a:p>
            <a:pPr>
              <a:lnSpc>
                <a:spcPct val="150000"/>
              </a:lnSpc>
            </a:pPr>
            <a:endParaRPr lang="en-US" dirty="0">
              <a:solidFill>
                <a:schemeClr val="tx2">
                  <a:lumMod val="90000"/>
                </a:schemeClr>
              </a:solidFill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609600"/>
            <a:ext cx="5791200" cy="5867400"/>
          </a:xfrm>
        </p:spPr>
        <p:txBody>
          <a:bodyPr>
            <a:normAutofit/>
          </a:bodyPr>
          <a:lstStyle/>
          <a:p>
            <a:pPr algn="l"/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(၁)  </a:t>
            </a: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တစ္ဦးတည္းပုိင္လုပ္ငန္း</a:t>
            </a: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/>
            </a:r>
            <a:br>
              <a:rPr lang="en-US" sz="2800" dirty="0" smtClean="0">
                <a:latin typeface="Zawgyi-One" pitchFamily="34" charset="0"/>
                <a:cs typeface="Zawgyi-One" pitchFamily="34" charset="0"/>
              </a:rPr>
            </a:b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	(Sole Proprietorship)</a:t>
            </a:r>
          </a:p>
          <a:p>
            <a:pPr algn="l"/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/>
            </a:r>
            <a:br>
              <a:rPr lang="en-US" sz="2800" dirty="0" smtClean="0">
                <a:latin typeface="Zawgyi-One" pitchFamily="34" charset="0"/>
                <a:cs typeface="Zawgyi-One" pitchFamily="34" charset="0"/>
              </a:rPr>
            </a:b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(၂)  </a:t>
            </a: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အစုစပ္လုပ္ငန္း</a:t>
            </a: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/>
            </a:r>
            <a:br>
              <a:rPr lang="en-US" sz="2800" dirty="0" smtClean="0">
                <a:latin typeface="Zawgyi-One" pitchFamily="34" charset="0"/>
                <a:cs typeface="Zawgyi-One" pitchFamily="34" charset="0"/>
              </a:rPr>
            </a:b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	(Partnership)</a:t>
            </a:r>
          </a:p>
          <a:p>
            <a:pPr algn="l"/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/>
            </a:r>
            <a:br>
              <a:rPr lang="en-US" sz="2800" dirty="0" smtClean="0">
                <a:latin typeface="Zawgyi-One" pitchFamily="34" charset="0"/>
                <a:cs typeface="Zawgyi-One" pitchFamily="34" charset="0"/>
              </a:rPr>
            </a:b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(၃)  </a:t>
            </a: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ကုမၸဏီဖြဲ႕စည္းျခင္း</a:t>
            </a: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/>
            </a:r>
            <a:br>
              <a:rPr lang="en-US" sz="2800" dirty="0" smtClean="0">
                <a:latin typeface="Zawgyi-One" pitchFamily="34" charset="0"/>
                <a:cs typeface="Zawgyi-One" pitchFamily="34" charset="0"/>
              </a:rPr>
            </a:b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	(Limited Liabilities Co., Ltd. )</a:t>
            </a:r>
          </a:p>
          <a:p>
            <a:pPr algn="l"/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/>
            </a:r>
            <a:br>
              <a:rPr lang="en-US" sz="2800" dirty="0" smtClean="0">
                <a:latin typeface="Zawgyi-One" pitchFamily="34" charset="0"/>
                <a:cs typeface="Zawgyi-One" pitchFamily="34" charset="0"/>
              </a:rPr>
            </a:b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(၄)  သမ၀ါယမ </a:t>
            </a: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ဖြဲ႕စည္းျခင္း</a:t>
            </a: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/>
            </a:r>
            <a:br>
              <a:rPr lang="en-US" sz="2800" dirty="0" smtClean="0">
                <a:latin typeface="Zawgyi-One" pitchFamily="34" charset="0"/>
                <a:cs typeface="Zawgyi-One" pitchFamily="34" charset="0"/>
              </a:rPr>
            </a:b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	(Co-operative Limited)</a:t>
            </a:r>
            <a:br>
              <a:rPr lang="en-US" sz="2800" dirty="0" smtClean="0">
                <a:latin typeface="Zawgyi-One" pitchFamily="34" charset="0"/>
                <a:cs typeface="Zawgyi-One" pitchFamily="34" charset="0"/>
              </a:rPr>
            </a:b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/>
            </a:r>
            <a:br>
              <a:rPr lang="en-US" sz="2800" dirty="0" smtClean="0">
                <a:latin typeface="Zawgyi-One" pitchFamily="34" charset="0"/>
                <a:cs typeface="Zawgyi-One" pitchFamily="34" charset="0"/>
              </a:rPr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5F198-8F79-43D3-BE99-F087E9CF1F68}" type="slidenum">
              <a:rPr lang="en-US" smtClean="0"/>
              <a:pPr/>
              <a:t>12</a:t>
            </a:fld>
            <a:endParaRPr lang="en-US" dirty="0"/>
          </a:p>
        </p:txBody>
      </p:sp>
      <p:pic>
        <p:nvPicPr>
          <p:cNvPr id="2050" name="Picture 2" descr="C:\Users\Public\Pictures\Sample Pictures\Forest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4763"/>
            <a:ext cx="9144000" cy="7315200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0" y="76200"/>
            <a:ext cx="9144000" cy="2169817"/>
          </a:xfrm>
          <a:prstGeom prst="rect">
            <a:avLst/>
          </a:prstGeom>
          <a:noFill/>
        </p:spPr>
        <p:txBody>
          <a:bodyPr wrap="square" lIns="91431" tIns="45716" rIns="91431" bIns="45716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600" b="1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ျ</a:t>
            </a:r>
            <a:r>
              <a:rPr lang="en-US" sz="3600" b="1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မန္မာကုမ</a:t>
            </a:r>
            <a:r>
              <a:rPr lang="my-MM" sz="3600" b="1" dirty="0" smtClean="0">
                <a:solidFill>
                  <a:schemeClr val="tx2">
                    <a:lumMod val="90000"/>
                  </a:schemeClr>
                </a:solidFill>
                <a:latin typeface="Zawgyi-One"/>
                <a:cs typeface="Zawgyi-One" pitchFamily="34" charset="0"/>
              </a:rPr>
              <a:t>ၸ</a:t>
            </a:r>
            <a:r>
              <a:rPr lang="en-US" sz="3600" b="1" dirty="0" err="1" smtClean="0">
                <a:solidFill>
                  <a:schemeClr val="tx2">
                    <a:lumMod val="90000"/>
                  </a:schemeClr>
                </a:solidFill>
                <a:latin typeface="Zawgyi-One"/>
                <a:cs typeface="Zawgyi-One" pitchFamily="34" charset="0"/>
              </a:rPr>
              <a:t>ဏီဖြဲ႕စည္း</a:t>
            </a:r>
            <a:r>
              <a:rPr lang="my-MM" sz="3600" b="1" dirty="0" smtClean="0">
                <a:solidFill>
                  <a:schemeClr val="tx2">
                    <a:lumMod val="90000"/>
                  </a:schemeClr>
                </a:solidFill>
                <a:latin typeface="Zawgyi-One"/>
                <a:cs typeface="Zawgyi-One" pitchFamily="34" charset="0"/>
              </a:rPr>
              <a:t>၍</a:t>
            </a:r>
            <a:r>
              <a:rPr lang="en-US" sz="3600" b="1" dirty="0">
                <a:solidFill>
                  <a:schemeClr val="tx2">
                    <a:lumMod val="90000"/>
                  </a:schemeClr>
                </a:solidFill>
                <a:latin typeface="Zawgyi-One"/>
                <a:cs typeface="Zawgyi-One" pitchFamily="34" charset="0"/>
              </a:rPr>
              <a:t> </a:t>
            </a:r>
            <a:r>
              <a:rPr lang="en-US" sz="3600" b="1" spc="300" dirty="0" err="1" smtClean="0">
                <a:solidFill>
                  <a:schemeClr val="tx2">
                    <a:lumMod val="90000"/>
                  </a:schemeClr>
                </a:solidFill>
                <a:latin typeface="Zawgyi-One"/>
                <a:cs typeface="Zawgyi-One" pitchFamily="34" charset="0"/>
              </a:rPr>
              <a:t>စီးပြားေရးလုပ္ငန္း</a:t>
            </a:r>
            <a:r>
              <a:rPr lang="en-US" sz="3600" b="1" spc="300" dirty="0" smtClean="0">
                <a:solidFill>
                  <a:schemeClr val="tx2">
                    <a:lumMod val="90000"/>
                  </a:schemeClr>
                </a:solidFill>
                <a:latin typeface="Zawgyi-One"/>
                <a:cs typeface="Zawgyi-One" pitchFamily="34" charset="0"/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en-US" sz="3600" b="1" dirty="0" err="1" smtClean="0">
                <a:solidFill>
                  <a:schemeClr val="tx2">
                    <a:lumMod val="90000"/>
                  </a:schemeClr>
                </a:solidFill>
                <a:latin typeface="Zawgyi-One"/>
                <a:cs typeface="Zawgyi-One" pitchFamily="34" charset="0"/>
              </a:rPr>
              <a:t>စတင္လုပ္ကိုင</a:t>
            </a:r>
            <a:r>
              <a:rPr lang="en-US" sz="3600" b="1" dirty="0" smtClean="0">
                <a:solidFill>
                  <a:schemeClr val="tx2">
                    <a:lumMod val="90000"/>
                  </a:schemeClr>
                </a:solidFill>
                <a:latin typeface="Zawgyi-One"/>
                <a:cs typeface="Zawgyi-One" pitchFamily="34" charset="0"/>
              </a:rPr>
              <a:t>္ျ</a:t>
            </a:r>
            <a:r>
              <a:rPr lang="en-US" sz="3600" b="1" dirty="0" err="1" smtClean="0">
                <a:solidFill>
                  <a:schemeClr val="tx2">
                    <a:lumMod val="90000"/>
                  </a:schemeClr>
                </a:solidFill>
                <a:latin typeface="Zawgyi-One"/>
                <a:cs typeface="Zawgyi-One" pitchFamily="34" charset="0"/>
              </a:rPr>
              <a:t>ခင္း</a:t>
            </a:r>
            <a:endParaRPr lang="en-US" sz="3600" b="1" dirty="0" smtClean="0">
              <a:solidFill>
                <a:schemeClr val="tx2">
                  <a:lumMod val="90000"/>
                </a:schemeClr>
              </a:solidFill>
              <a:latin typeface="Zawgyi-One"/>
              <a:cs typeface="Zawgyi-One" pitchFamily="34" charset="0"/>
            </a:endParaRPr>
          </a:p>
          <a:p>
            <a:pPr algn="ctr">
              <a:lnSpc>
                <a:spcPct val="150000"/>
              </a:lnSpc>
            </a:pPr>
            <a:endParaRPr lang="en-US" dirty="0" smtClean="0">
              <a:latin typeface="Zawgyi-One"/>
              <a:cs typeface="Zawgyi-One" pitchFamily="34" charset="0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25000"/>
              </a:lnSpc>
            </a:pPr>
            <a:r>
              <a:rPr lang="en-US" sz="3200" dirty="0" smtClean="0">
                <a:latin typeface="Zawgyi-One" pitchFamily="34" charset="0"/>
                <a:cs typeface="Zawgyi-One" pitchFamily="34" charset="0"/>
              </a:rPr>
              <a:t/>
            </a:r>
            <a:br>
              <a:rPr lang="en-US" sz="3200" dirty="0" smtClean="0">
                <a:latin typeface="Zawgyi-One" pitchFamily="34" charset="0"/>
                <a:cs typeface="Zawgyi-One" pitchFamily="34" charset="0"/>
              </a:rPr>
            </a:br>
            <a:r>
              <a:rPr lang="en-US" sz="3300" dirty="0" err="1" smtClean="0">
                <a:latin typeface="Zawgyi-One" pitchFamily="34" charset="0"/>
                <a:cs typeface="Zawgyi-One" pitchFamily="34" charset="0"/>
              </a:rPr>
              <a:t>ကုမၸ</a:t>
            </a:r>
            <a:r>
              <a:rPr lang="en-US" sz="3300" dirty="0" err="1" smtClean="0">
                <a:latin typeface="Zawgyi-One"/>
                <a:cs typeface="Zawgyi-One" pitchFamily="34" charset="0"/>
              </a:rPr>
              <a:t>ဏီဖြဲ႕စည္းတည္ေထာင္ရာတြင</a:t>
            </a:r>
            <a:r>
              <a:rPr lang="en-US" sz="3300" dirty="0" smtClean="0">
                <a:latin typeface="Zawgyi-One"/>
                <a:cs typeface="Zawgyi-One" pitchFamily="34" charset="0"/>
              </a:rPr>
              <a:t>္ </a:t>
            </a:r>
            <a:r>
              <a:rPr lang="en-US" sz="3300" dirty="0" err="1" smtClean="0">
                <a:latin typeface="Zawgyi-One"/>
                <a:cs typeface="Zawgyi-One" pitchFamily="34" charset="0"/>
              </a:rPr>
              <a:t>သိရိွသင</a:t>
            </a:r>
            <a:r>
              <a:rPr lang="en-US" sz="3300" dirty="0" smtClean="0">
                <a:latin typeface="Zawgyi-One"/>
                <a:cs typeface="Zawgyi-One" pitchFamily="34" charset="0"/>
              </a:rPr>
              <a:t>့္</a:t>
            </a:r>
            <a:r>
              <a:rPr lang="en-US" sz="3300" dirty="0" err="1" smtClean="0">
                <a:latin typeface="Zawgyi-One"/>
                <a:cs typeface="Zawgyi-One" pitchFamily="34" charset="0"/>
              </a:rPr>
              <a:t>ေသာ</a:t>
            </a:r>
            <a:r>
              <a:rPr lang="en-US" sz="3300" dirty="0" smtClean="0">
                <a:latin typeface="Zawgyi-One"/>
                <a:cs typeface="Zawgyi-One" pitchFamily="34" charset="0"/>
              </a:rPr>
              <a:t/>
            </a:r>
            <a:br>
              <a:rPr lang="en-US" sz="3300" dirty="0" smtClean="0">
                <a:latin typeface="Zawgyi-One"/>
                <a:cs typeface="Zawgyi-One" pitchFamily="34" charset="0"/>
              </a:rPr>
            </a:br>
            <a:r>
              <a:rPr lang="en-US" sz="3300" dirty="0" err="1" smtClean="0">
                <a:latin typeface="Zawgyi-One"/>
                <a:cs typeface="Zawgyi-One" pitchFamily="34" charset="0"/>
              </a:rPr>
              <a:t>ေယဘုယ</a:t>
            </a:r>
            <a:r>
              <a:rPr lang="en-US" sz="3300" dirty="0" smtClean="0">
                <a:latin typeface="Zawgyi-One"/>
                <a:cs typeface="Zawgyi-One" pitchFamily="34" charset="0"/>
              </a:rPr>
              <a:t>် </a:t>
            </a:r>
            <a:r>
              <a:rPr lang="en-US" sz="3300" dirty="0" err="1" smtClean="0">
                <a:latin typeface="Zawgyi-One"/>
                <a:cs typeface="Zawgyi-One" pitchFamily="34" charset="0"/>
              </a:rPr>
              <a:t>လိုအပ္ခ်က္မ်ား</a:t>
            </a:r>
            <a:r>
              <a:rPr lang="en-US" sz="2800" dirty="0" smtClean="0">
                <a:latin typeface="Zawgyi-One"/>
                <a:cs typeface="Zawgyi-One" pitchFamily="34" charset="0"/>
              </a:rPr>
              <a:t/>
            </a:r>
            <a:br>
              <a:rPr lang="en-US" sz="2800" dirty="0" smtClean="0">
                <a:latin typeface="Zawgyi-One"/>
                <a:cs typeface="Zawgyi-One" pitchFamily="34" charset="0"/>
              </a:rPr>
            </a:b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sz="2400" b="1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ကုမ</a:t>
            </a:r>
            <a:r>
              <a:rPr lang="en-US" sz="2400" b="1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/>
                <a:cs typeface="Zawgyi-One" pitchFamily="34" charset="0"/>
              </a:rPr>
              <a:t>ၸဏီအမည</a:t>
            </a:r>
            <a:r>
              <a:rPr lang="en-US" sz="2400" b="1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/>
                <a:cs typeface="Zawgyi-One" pitchFamily="34" charset="0"/>
              </a:rPr>
              <a:t>္ </a:t>
            </a:r>
            <a:r>
              <a:rPr lang="en-US" sz="2400" b="1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/>
                <a:cs typeface="Zawgyi-One" pitchFamily="34" charset="0"/>
              </a:rPr>
              <a:t>ေရြးခ်ယ</a:t>
            </a:r>
            <a:r>
              <a:rPr lang="en-US" sz="2400" b="1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/>
                <a:cs typeface="Zawgyi-One" pitchFamily="34" charset="0"/>
              </a:rPr>
              <a:t>္ျ</a:t>
            </a:r>
            <a:r>
              <a:rPr lang="en-US" sz="2400" b="1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/>
                <a:cs typeface="Zawgyi-One" pitchFamily="34" charset="0"/>
              </a:rPr>
              <a:t>ခင္း</a:t>
            </a:r>
            <a:endParaRPr lang="en-US" sz="2400" b="1" dirty="0" smtClean="0">
              <a:solidFill>
                <a:schemeClr val="tx2">
                  <a:lumMod val="90000"/>
                </a:schemeClr>
              </a:solidFill>
              <a:effectLst/>
              <a:latin typeface="Zawgyi-One"/>
              <a:cs typeface="Zawgyi-One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400" b="1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/>
                <a:cs typeface="Zawgyi-One" pitchFamily="34" charset="0"/>
              </a:rPr>
              <a:t>ရုံးခန္းလိပ္စာ</a:t>
            </a:r>
            <a:r>
              <a:rPr lang="en-US" sz="2400" b="1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/>
                <a:cs typeface="Zawgyi-One" pitchFamily="34" charset="0"/>
              </a:rPr>
              <a:t>၊ </a:t>
            </a:r>
            <a:r>
              <a:rPr lang="en-US" sz="2400" b="1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/>
                <a:cs typeface="Zawgyi-One" pitchFamily="34" charset="0"/>
              </a:rPr>
              <a:t>ရုံးဖုန္းနံပါတ</a:t>
            </a:r>
            <a:r>
              <a:rPr lang="en-US" sz="2400" b="1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/>
                <a:cs typeface="Zawgyi-One" pitchFamily="34" charset="0"/>
              </a:rPr>
              <a:t>္</a:t>
            </a:r>
          </a:p>
          <a:p>
            <a:pPr>
              <a:lnSpc>
                <a:spcPct val="150000"/>
              </a:lnSpc>
            </a:pPr>
            <a:r>
              <a:rPr lang="en-US" sz="2400" b="1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/>
                <a:cs typeface="Zawgyi-One" pitchFamily="34" charset="0"/>
              </a:rPr>
              <a:t>မတည္ရင္း</a:t>
            </a:r>
            <a:r>
              <a:rPr lang="en-US" sz="2400" b="1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/>
                <a:cs typeface="Zawgyi-One" pitchFamily="34" charset="0"/>
              </a:rPr>
              <a:t>ႏွ</a:t>
            </a:r>
            <a:r>
              <a:rPr lang="en-US" sz="2400" b="1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/>
                <a:cs typeface="Zawgyi-One" pitchFamily="34" charset="0"/>
              </a:rPr>
              <a:t>ီးေင</a:t>
            </a:r>
            <a:r>
              <a:rPr lang="en-US" sz="2400" b="1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/>
                <a:cs typeface="Zawgyi-One" pitchFamily="34" charset="0"/>
              </a:rPr>
              <a:t>ြႏွင့္ </a:t>
            </a:r>
            <a:r>
              <a:rPr lang="en-US" sz="2400" b="1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/>
                <a:cs typeface="Zawgyi-One" pitchFamily="34" charset="0"/>
              </a:rPr>
              <a:t>ထည</a:t>
            </a:r>
            <a:r>
              <a:rPr lang="en-US" sz="2400" b="1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/>
                <a:cs typeface="Zawgyi-One" pitchFamily="34" charset="0"/>
              </a:rPr>
              <a:t>့္၀င္ရင္းႏွ</a:t>
            </a:r>
            <a:r>
              <a:rPr lang="en-US" sz="2400" b="1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/>
                <a:cs typeface="Zawgyi-One" pitchFamily="34" charset="0"/>
              </a:rPr>
              <a:t>ီးေင</a:t>
            </a:r>
            <a:r>
              <a:rPr lang="en-US" sz="2400" b="1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/>
                <a:cs typeface="Zawgyi-One" pitchFamily="34" charset="0"/>
              </a:rPr>
              <a:t>ြ</a:t>
            </a:r>
          </a:p>
          <a:p>
            <a:pPr>
              <a:lnSpc>
                <a:spcPct val="150000"/>
              </a:lnSpc>
            </a:pPr>
            <a:r>
              <a:rPr lang="en-US" sz="2400" b="1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/>
                <a:cs typeface="Zawgyi-One" pitchFamily="34" charset="0"/>
              </a:rPr>
              <a:t>ဒါရိုက္တာ</a:t>
            </a:r>
            <a:r>
              <a:rPr lang="en-US" sz="2400" b="1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/>
                <a:cs typeface="Zawgyi-One" pitchFamily="34" charset="0"/>
              </a:rPr>
              <a:t> </a:t>
            </a:r>
            <a:r>
              <a:rPr lang="en-US" sz="2400" b="1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/>
                <a:cs typeface="Zawgyi-One" pitchFamily="34" charset="0"/>
              </a:rPr>
              <a:t>အစုရွယ္ယာအမည္စာရင္း</a:t>
            </a:r>
            <a:r>
              <a:rPr lang="en-US" sz="2400" b="1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/>
                <a:cs typeface="Zawgyi-One" pitchFamily="34" charset="0"/>
              </a:rPr>
              <a:t> </a:t>
            </a:r>
            <a:r>
              <a:rPr lang="en-US" sz="2400" b="1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/>
                <a:cs typeface="Zawgyi-One" pitchFamily="34" charset="0"/>
              </a:rPr>
              <a:t>တင</a:t>
            </a:r>
            <a:r>
              <a:rPr lang="en-US" sz="2400" b="1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/>
                <a:cs typeface="Zawgyi-One" pitchFamily="34" charset="0"/>
              </a:rPr>
              <a:t>္ျ</a:t>
            </a:r>
            <a:r>
              <a:rPr lang="en-US" sz="2400" b="1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/>
                <a:cs typeface="Zawgyi-One" pitchFamily="34" charset="0"/>
              </a:rPr>
              <a:t>ပျခင္း</a:t>
            </a:r>
            <a:endParaRPr lang="en-US" sz="2400" b="1" dirty="0" smtClean="0">
              <a:solidFill>
                <a:schemeClr val="tx2">
                  <a:lumMod val="90000"/>
                </a:schemeClr>
              </a:solidFill>
              <a:effectLst/>
              <a:latin typeface="Zawgyi-One"/>
              <a:cs typeface="Zawgyi-One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400" b="1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/>
                <a:cs typeface="Zawgyi-One" pitchFamily="34" charset="0"/>
              </a:rPr>
              <a:t>လက္မွတ္ေရးထိုးျခင္း</a:t>
            </a:r>
            <a:r>
              <a:rPr lang="en-US" sz="2400" b="1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/>
                <a:cs typeface="Zawgyi-One" pitchFamily="34" charset="0"/>
              </a:rPr>
              <a:t>              </a:t>
            </a:r>
          </a:p>
          <a:p>
            <a:pPr>
              <a:lnSpc>
                <a:spcPct val="150000"/>
              </a:lnSpc>
            </a:pPr>
            <a:r>
              <a:rPr lang="en-US" sz="2400" b="1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ကုမ</a:t>
            </a:r>
            <a:r>
              <a:rPr lang="en-US" sz="2400" b="1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/>
                <a:cs typeface="Zawgyi-One" pitchFamily="34" charset="0"/>
              </a:rPr>
              <a:t>ၸဏီဖြဲ႔စည္းခြင</a:t>
            </a:r>
            <a:r>
              <a:rPr lang="en-US" sz="2400" b="1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/>
                <a:cs typeface="Zawgyi-One" pitchFamily="34" charset="0"/>
              </a:rPr>
              <a:t>့္</a:t>
            </a:r>
            <a:r>
              <a:rPr lang="en-US" sz="2400" b="1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/>
                <a:cs typeface="Zawgyi-One" pitchFamily="34" charset="0"/>
              </a:rPr>
              <a:t>ရရိ</a:t>
            </a:r>
            <a:r>
              <a:rPr lang="en-US" sz="2400" b="1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/>
                <a:cs typeface="Zawgyi-One" pitchFamily="34" charset="0"/>
              </a:rPr>
              <a:t>ွျ</a:t>
            </a:r>
            <a:r>
              <a:rPr lang="en-US" sz="2400" b="1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/>
                <a:cs typeface="Zawgyi-One" pitchFamily="34" charset="0"/>
              </a:rPr>
              <a:t>ခင္း</a:t>
            </a:r>
            <a:endParaRPr lang="en-US" sz="2400" dirty="0">
              <a:solidFill>
                <a:schemeClr val="tx2">
                  <a:lumMod val="90000"/>
                </a:schemeClr>
              </a:solidFill>
              <a:effectLst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ကုမ</a:t>
            </a:r>
            <a:r>
              <a:rPr lang="en-US" sz="40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/>
                <a:cs typeface="Zawgyi-One" pitchFamily="34" charset="0"/>
              </a:rPr>
              <a:t>ၸဏ</a:t>
            </a:r>
            <a:r>
              <a:rPr lang="en-US" sz="40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/>
                <a:cs typeface="Zawgyi-One" pitchFamily="34" charset="0"/>
              </a:rPr>
              <a:t>ီမွတ္ပံုတင</a:t>
            </a:r>
            <a:r>
              <a:rPr lang="en-US" sz="40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/>
                <a:cs typeface="Zawgyi-One" pitchFamily="34" charset="0"/>
              </a:rPr>
              <a:t>္ျ</a:t>
            </a:r>
            <a:r>
              <a:rPr lang="en-US" sz="40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/>
                <a:cs typeface="Zawgyi-One" pitchFamily="34" charset="0"/>
              </a:rPr>
              <a:t>ခင္း</a:t>
            </a:r>
            <a:endParaRPr lang="en-US" sz="4000" dirty="0">
              <a:effectLst/>
              <a:latin typeface="Zawgyi-One" pitchFamily="34" charset="0"/>
              <a:cs typeface="Zawgyi-One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1" y="1828800"/>
            <a:ext cx="8153400" cy="3048000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sz="2600" b="1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က</a:t>
            </a:r>
            <a:r>
              <a:rPr lang="en-US" sz="2600" b="1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ုမ</a:t>
            </a:r>
            <a:r>
              <a:rPr lang="en-US" sz="2600" b="1" dirty="0" err="1">
                <a:solidFill>
                  <a:schemeClr val="tx2">
                    <a:lumMod val="90000"/>
                  </a:schemeClr>
                </a:solidFill>
                <a:effectLst/>
                <a:latin typeface="Zawgyi-One"/>
                <a:cs typeface="Zawgyi-One" pitchFamily="34" charset="0"/>
              </a:rPr>
              <a:t>ၸဏ</a:t>
            </a:r>
            <a:r>
              <a:rPr lang="en-US" sz="2600" b="1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/>
                <a:cs typeface="Zawgyi-One" pitchFamily="34" charset="0"/>
              </a:rPr>
              <a:t>ီမွတ္ပံုတင္ေၾကး</a:t>
            </a:r>
            <a:r>
              <a:rPr lang="en-US" sz="2600" b="1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/>
                <a:cs typeface="Zawgyi-One" pitchFamily="34" charset="0"/>
              </a:rPr>
              <a:t> - </a:t>
            </a:r>
            <a:r>
              <a:rPr lang="en-US" sz="2600" b="1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/>
                <a:cs typeface="Zawgyi-One" pitchFamily="34" charset="0"/>
              </a:rPr>
              <a:t>က်ပ</a:t>
            </a:r>
            <a:r>
              <a:rPr lang="en-US" sz="2600" b="1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/>
                <a:cs typeface="Zawgyi-One" pitchFamily="34" charset="0"/>
              </a:rPr>
              <a:t>္ ၅၀၀,၀၀၀/-</a:t>
            </a:r>
            <a:endParaRPr lang="en-US" sz="2600" dirty="0" smtClean="0">
              <a:solidFill>
                <a:schemeClr val="tx2">
                  <a:lumMod val="90000"/>
                </a:schemeClr>
              </a:solidFill>
              <a:effectLst/>
            </a:endParaRPr>
          </a:p>
          <a:p>
            <a:pPr>
              <a:lnSpc>
                <a:spcPct val="200000"/>
              </a:lnSpc>
            </a:pPr>
            <a:r>
              <a:rPr lang="en-US" sz="2600" b="1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ကုမ</a:t>
            </a:r>
            <a:r>
              <a:rPr lang="en-US" sz="2600" b="1" dirty="0" err="1">
                <a:solidFill>
                  <a:schemeClr val="tx2">
                    <a:lumMod val="90000"/>
                  </a:schemeClr>
                </a:solidFill>
                <a:effectLst/>
                <a:latin typeface="Zawgyi-One"/>
                <a:cs typeface="Zawgyi-One" pitchFamily="34" charset="0"/>
              </a:rPr>
              <a:t>ၸဏ</a:t>
            </a:r>
            <a:r>
              <a:rPr lang="en-US" sz="2600" b="1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/>
                <a:cs typeface="Zawgyi-One" pitchFamily="34" charset="0"/>
              </a:rPr>
              <a:t>ီမွတ္ပံုတင္လက္မွတ</a:t>
            </a:r>
            <a:r>
              <a:rPr lang="en-US" sz="2600" b="1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/>
                <a:cs typeface="Zawgyi-One" pitchFamily="34" charset="0"/>
              </a:rPr>
              <a:t>္ - </a:t>
            </a:r>
            <a:r>
              <a:rPr lang="en-US" sz="2600" b="1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/>
                <a:cs typeface="Zawgyi-One" pitchFamily="34" charset="0"/>
              </a:rPr>
              <a:t>သက္တမ္း</a:t>
            </a:r>
            <a:r>
              <a:rPr lang="en-US" sz="2600" b="1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/>
                <a:cs typeface="Zawgyi-One" pitchFamily="34" charset="0"/>
              </a:rPr>
              <a:t>  (၅) ႏွစ္</a:t>
            </a:r>
            <a:endParaRPr lang="en-US" sz="2600" dirty="0" smtClean="0">
              <a:solidFill>
                <a:schemeClr val="tx2">
                  <a:lumMod val="90000"/>
                </a:schemeClr>
              </a:solidFill>
              <a:effectLst/>
            </a:endParaRPr>
          </a:p>
          <a:p>
            <a:pPr>
              <a:lnSpc>
                <a:spcPct val="200000"/>
              </a:lnSpc>
            </a:pPr>
            <a:r>
              <a:rPr lang="en-US" sz="2600" b="1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ကုမ</a:t>
            </a:r>
            <a:r>
              <a:rPr lang="en-US" sz="2600" b="1" dirty="0" err="1">
                <a:solidFill>
                  <a:schemeClr val="tx2">
                    <a:lumMod val="90000"/>
                  </a:schemeClr>
                </a:solidFill>
                <a:effectLst/>
                <a:latin typeface="Zawgyi-One"/>
                <a:cs typeface="Zawgyi-One" pitchFamily="34" charset="0"/>
              </a:rPr>
              <a:t>ၸဏီ</a:t>
            </a:r>
            <a:r>
              <a:rPr lang="en-US" sz="2600" b="1" dirty="0">
                <a:solidFill>
                  <a:schemeClr val="tx2">
                    <a:lumMod val="90000"/>
                  </a:schemeClr>
                </a:solidFill>
                <a:effectLst/>
                <a:latin typeface="Zawgyi-One"/>
                <a:cs typeface="Zawgyi-One" pitchFamily="34" charset="0"/>
              </a:rPr>
              <a:t> </a:t>
            </a:r>
            <a:r>
              <a:rPr lang="en-US" sz="2600" b="1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/>
                <a:cs typeface="Zawgyi-One" pitchFamily="34" charset="0"/>
              </a:rPr>
              <a:t>မွတ္ပံုတင္သက္တမ္းတိုးေၾကး</a:t>
            </a:r>
            <a:r>
              <a:rPr lang="en-US" sz="2600" b="1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/>
                <a:cs typeface="Zawgyi-One" pitchFamily="34" charset="0"/>
              </a:rPr>
              <a:t> - </a:t>
            </a:r>
            <a:r>
              <a:rPr lang="en-US" sz="2600" b="1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/>
                <a:cs typeface="Zawgyi-One" pitchFamily="34" charset="0"/>
              </a:rPr>
              <a:t>က်ပ</a:t>
            </a:r>
            <a:r>
              <a:rPr lang="en-US" sz="2600" b="1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/>
                <a:cs typeface="Zawgyi-One" pitchFamily="34" charset="0"/>
              </a:rPr>
              <a:t>္ ၃၀၀,၀၀၀/-</a:t>
            </a:r>
            <a:endParaRPr lang="en-US" sz="2600" dirty="0"/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l"/>
            <a:r>
              <a:rPr lang="en-US" sz="4000" b="1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/>
                <a:cs typeface="Zawgyi-One" pitchFamily="34" charset="0"/>
              </a:rPr>
              <a:t>လုပ္ငန္းအမ်ိဳးအစားမ်ား</a:t>
            </a:r>
            <a:endParaRPr lang="en-US" sz="4000" b="1" dirty="0">
              <a:solidFill>
                <a:schemeClr val="tx2">
                  <a:lumMod val="90000"/>
                </a:schemeClr>
              </a:solidFill>
              <a:effectLst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30000"/>
              </a:lnSpc>
              <a:buFont typeface="Arial" pitchFamily="34" charset="0"/>
              <a:buChar char="•"/>
            </a:pPr>
            <a:r>
              <a:rPr lang="en-US" sz="2400" b="1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/>
                <a:cs typeface="Zawgyi-One" pitchFamily="34" charset="0"/>
              </a:rPr>
              <a:t>ေရာင္း၀ယ္ေရးလုပ္ငန္း (Trading) </a:t>
            </a:r>
          </a:p>
          <a:p>
            <a:pPr>
              <a:lnSpc>
                <a:spcPct val="130000"/>
              </a:lnSpc>
              <a:buFont typeface="Arial" pitchFamily="34" charset="0"/>
              <a:buChar char="•"/>
            </a:pPr>
            <a:r>
              <a:rPr lang="en-US" sz="2400" b="1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/>
                <a:cs typeface="Zawgyi-One" pitchFamily="34" charset="0"/>
              </a:rPr>
              <a:t>၀န္ေဆာင္မႈလုပ္ငန္း (Services) </a:t>
            </a:r>
          </a:p>
          <a:p>
            <a:pPr>
              <a:lnSpc>
                <a:spcPct val="130000"/>
              </a:lnSpc>
              <a:buFont typeface="Arial" pitchFamily="34" charset="0"/>
              <a:buChar char="•"/>
            </a:pPr>
            <a:r>
              <a:rPr lang="en-US" sz="2400" b="1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/>
                <a:cs typeface="Zawgyi-One" pitchFamily="34" charset="0"/>
              </a:rPr>
              <a:t>စက္မႈလက္မ</a:t>
            </a:r>
            <a:r>
              <a:rPr lang="en-US" sz="2400" b="1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/>
                <a:cs typeface="Zawgyi-One" pitchFamily="34" charset="0"/>
              </a:rPr>
              <a:t>ႈႏွင့္ </a:t>
            </a:r>
            <a:r>
              <a:rPr lang="en-US" sz="2400" b="1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/>
                <a:cs typeface="Zawgyi-One" pitchFamily="34" charset="0"/>
              </a:rPr>
              <a:t>ထုတ္လုပ္မႈလုပ္ငန္း</a:t>
            </a:r>
            <a:r>
              <a:rPr lang="en-US" sz="2400" b="1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/>
                <a:cs typeface="Zawgyi-One" pitchFamily="34" charset="0"/>
              </a:rPr>
              <a:t> (Industry/Production)      </a:t>
            </a:r>
          </a:p>
          <a:p>
            <a:pPr>
              <a:lnSpc>
                <a:spcPct val="130000"/>
              </a:lnSpc>
              <a:buFont typeface="Arial" pitchFamily="34" charset="0"/>
              <a:buChar char="•"/>
            </a:pPr>
            <a:r>
              <a:rPr lang="en-US" sz="2400" b="1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/>
                <a:cs typeface="Zawgyi-One" pitchFamily="34" charset="0"/>
              </a:rPr>
              <a:t>ခရီးလွည</a:t>
            </a:r>
            <a:r>
              <a:rPr lang="en-US" sz="2400" b="1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/>
                <a:cs typeface="Zawgyi-One" pitchFamily="34" charset="0"/>
              </a:rPr>
              <a:t>့္</a:t>
            </a:r>
            <a:r>
              <a:rPr lang="en-US" sz="2400" b="1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/>
                <a:cs typeface="Zawgyi-One" pitchFamily="34" charset="0"/>
              </a:rPr>
              <a:t>လည္ေရးလုပ္ငန္း</a:t>
            </a:r>
            <a:r>
              <a:rPr lang="en-US" sz="2400" b="1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/>
                <a:cs typeface="Zawgyi-One" pitchFamily="34" charset="0"/>
              </a:rPr>
              <a:t> (Travel &amp; Tour)</a:t>
            </a:r>
          </a:p>
          <a:p>
            <a:pPr>
              <a:lnSpc>
                <a:spcPct val="130000"/>
              </a:lnSpc>
              <a:buFont typeface="Arial" pitchFamily="34" charset="0"/>
              <a:buChar char="•"/>
            </a:pPr>
            <a:r>
              <a:rPr lang="en-US" sz="2400" b="1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/>
                <a:cs typeface="Zawgyi-One" pitchFamily="34" charset="0"/>
              </a:rPr>
              <a:t>ဟိုတယ္လုပ္ငန္း</a:t>
            </a:r>
            <a:r>
              <a:rPr lang="en-US" sz="2400" b="1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/>
                <a:cs typeface="Zawgyi-One" pitchFamily="34" charset="0"/>
              </a:rPr>
              <a:t> (Hotel)</a:t>
            </a:r>
          </a:p>
          <a:p>
            <a:pPr>
              <a:lnSpc>
                <a:spcPct val="130000"/>
              </a:lnSpc>
              <a:buFont typeface="Arial" pitchFamily="34" charset="0"/>
              <a:buChar char="•"/>
            </a:pPr>
            <a:r>
              <a:rPr lang="en-US" sz="2400" b="1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/>
                <a:cs typeface="Zawgyi-One" pitchFamily="34" charset="0"/>
              </a:rPr>
              <a:t>ေက်ာက္မ်က္လုပ္ငန္း</a:t>
            </a:r>
            <a:r>
              <a:rPr lang="en-US" sz="2400" b="1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/>
                <a:cs typeface="Zawgyi-One" pitchFamily="34" charset="0"/>
              </a:rPr>
              <a:t> (Gems)</a:t>
            </a:r>
          </a:p>
          <a:p>
            <a:pPr>
              <a:lnSpc>
                <a:spcPct val="130000"/>
              </a:lnSpc>
              <a:buFont typeface="Arial" pitchFamily="34" charset="0"/>
              <a:buChar char="•"/>
            </a:pPr>
            <a:r>
              <a:rPr lang="en-US" sz="2400" b="1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/>
                <a:cs typeface="Zawgyi-One" pitchFamily="34" charset="0"/>
              </a:rPr>
              <a:t>ေဆာက္လုပ္ေရးလုပ္ငန္း</a:t>
            </a:r>
            <a:r>
              <a:rPr lang="en-US" sz="2400" b="1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/>
                <a:cs typeface="Zawgyi-One" pitchFamily="34" charset="0"/>
              </a:rPr>
              <a:t> (Construction)</a:t>
            </a:r>
          </a:p>
          <a:p>
            <a:pPr>
              <a:lnSpc>
                <a:spcPct val="130000"/>
              </a:lnSpc>
              <a:buFont typeface="Arial" pitchFamily="34" charset="0"/>
              <a:buChar char="•"/>
            </a:pPr>
            <a:r>
              <a:rPr lang="en-US" sz="2400" b="1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/>
                <a:cs typeface="Zawgyi-One" pitchFamily="34" charset="0"/>
              </a:rPr>
              <a:t>ဘဏ္လုပ္ငန္း</a:t>
            </a:r>
            <a:r>
              <a:rPr lang="en-US" sz="2400" b="1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/>
                <a:cs typeface="Zawgyi-One" pitchFamily="34" charset="0"/>
              </a:rPr>
              <a:t> (Bank)</a:t>
            </a:r>
            <a:endParaRPr lang="en-US" sz="2400" b="1" dirty="0" smtClean="0">
              <a:solidFill>
                <a:schemeClr val="tx2">
                  <a:lumMod val="90000"/>
                </a:schemeClr>
              </a:solidFill>
              <a:effectLst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လိုင္စင္မ်ား</a:t>
            </a:r>
            <a:r>
              <a:rPr lang="en-US" sz="36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၊ </a:t>
            </a:r>
            <a:r>
              <a:rPr lang="en-US" sz="36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ခြင</a:t>
            </a:r>
            <a:r>
              <a:rPr lang="en-US" sz="36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့္ျ</a:t>
            </a:r>
            <a:r>
              <a:rPr lang="en-US" sz="36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ပဳမိန</a:t>
            </a:r>
            <a:r>
              <a:rPr lang="en-US" sz="36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္႔</a:t>
            </a:r>
            <a:r>
              <a:rPr lang="en-US" sz="36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မ်ား</a:t>
            </a:r>
            <a:r>
              <a:rPr lang="en-US" sz="36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ႏွင့္ </a:t>
            </a:r>
            <a:r>
              <a:rPr lang="en-US" sz="36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လုပ္ငန္းအမည</a:t>
            </a:r>
            <a:r>
              <a:rPr lang="en-US" sz="36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1850" y="2057400"/>
            <a:ext cx="8007350" cy="4191000"/>
          </a:xfrm>
        </p:spPr>
        <p:txBody>
          <a:bodyPr/>
          <a:lstStyle/>
          <a:p>
            <a:pPr>
              <a:lnSpc>
                <a:spcPct val="150000"/>
              </a:lnSpc>
              <a:buNone/>
            </a:pPr>
            <a:r>
              <a:rPr lang="en-US" sz="2800" b="1" dirty="0" smtClean="0">
                <a:effectLst/>
                <a:latin typeface="Zawgyi-One" pitchFamily="34" charset="0"/>
                <a:cs typeface="Zawgyi-One" pitchFamily="34" charset="0"/>
              </a:rPr>
              <a:t>   </a:t>
            </a:r>
            <a:r>
              <a:rPr lang="en-US" sz="2800" b="1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လုပ္ငန္းစတင</a:t>
            </a:r>
            <a:r>
              <a:rPr lang="en-US" sz="2800" b="1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 </a:t>
            </a:r>
            <a:r>
              <a:rPr lang="en-US" sz="2800" b="1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လုပ္ကိုင္ရန</a:t>
            </a:r>
            <a:r>
              <a:rPr lang="en-US" sz="2800" b="1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 </a:t>
            </a:r>
            <a:r>
              <a:rPr lang="en-US" sz="2800" b="1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လိုအပ္ေသာ</a:t>
            </a:r>
            <a:r>
              <a:rPr lang="en-US" sz="2800" b="1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လိုင္စင္မ်ား</a:t>
            </a:r>
            <a:r>
              <a:rPr lang="en-US" sz="2800" b="1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ရယူျခင္းအတြက</a:t>
            </a:r>
            <a:r>
              <a:rPr lang="en-US" sz="2800" b="1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 </a:t>
            </a:r>
            <a:r>
              <a:rPr lang="en-US" sz="2800" b="1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Win Innwa" pitchFamily="2" charset="0"/>
                <a:cs typeface="Zawgyi-One" pitchFamily="34" charset="0"/>
              </a:rPr>
              <a:t>ေယဘုယ</a:t>
            </a:r>
            <a:r>
              <a:rPr lang="en-US" sz="2800" b="1" dirty="0" smtClean="0">
                <a:solidFill>
                  <a:schemeClr val="tx2">
                    <a:lumMod val="90000"/>
                  </a:schemeClr>
                </a:solidFill>
                <a:effectLst/>
                <a:latin typeface="Win Innwa" pitchFamily="2" charset="0"/>
                <a:cs typeface="Zawgyi-One" pitchFamily="34" charset="0"/>
              </a:rPr>
              <a:t>် </a:t>
            </a:r>
            <a:r>
              <a:rPr lang="en-US" sz="2800" b="1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Win Innwa" pitchFamily="2" charset="0"/>
                <a:cs typeface="Zawgyi-One" pitchFamily="34" charset="0"/>
              </a:rPr>
              <a:t>သိ</a:t>
            </a:r>
            <a:r>
              <a:rPr lang="en-US" sz="2800" b="1" dirty="0" smtClean="0">
                <a:solidFill>
                  <a:schemeClr val="tx2">
                    <a:lumMod val="90000"/>
                  </a:schemeClr>
                </a:solidFill>
                <a:effectLst/>
                <a:latin typeface="Win Innwa" pitchFamily="2" charset="0"/>
                <a:cs typeface="Zawgyi-One" pitchFamily="34" charset="0"/>
              </a:rPr>
              <a:t>႐ွ</a:t>
            </a:r>
            <a:r>
              <a:rPr lang="en-US" sz="2800" b="1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Win Innwa" pitchFamily="2" charset="0"/>
                <a:cs typeface="Zawgyi-One" pitchFamily="34" charset="0"/>
              </a:rPr>
              <a:t>ိထားသင</a:t>
            </a:r>
            <a:r>
              <a:rPr lang="en-US" sz="2800" b="1" dirty="0" smtClean="0">
                <a:solidFill>
                  <a:schemeClr val="tx2">
                    <a:lumMod val="90000"/>
                  </a:schemeClr>
                </a:solidFill>
                <a:effectLst/>
                <a:latin typeface="Win Innwa" pitchFamily="2" charset="0"/>
                <a:cs typeface="Zawgyi-One" pitchFamily="34" charset="0"/>
              </a:rPr>
              <a:t>့္</a:t>
            </a:r>
            <a:r>
              <a:rPr lang="en-US" sz="2800" b="1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Win Innwa" pitchFamily="2" charset="0"/>
                <a:cs typeface="Zawgyi-One" pitchFamily="34" charset="0"/>
              </a:rPr>
              <a:t>ေသာ</a:t>
            </a:r>
            <a:r>
              <a:rPr lang="en-US" sz="2800" b="1" dirty="0" smtClean="0">
                <a:solidFill>
                  <a:schemeClr val="tx2">
                    <a:lumMod val="90000"/>
                  </a:schemeClr>
                </a:solidFill>
                <a:effectLst/>
                <a:latin typeface="Win Innwa" pitchFamily="2" charset="0"/>
                <a:cs typeface="Zawgyi-One" pitchFamily="34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Win Innwa" pitchFamily="2" charset="0"/>
                <a:cs typeface="Zawgyi-One" pitchFamily="34" charset="0"/>
              </a:rPr>
              <a:t>အခ်က္အလက္မ်ား</a:t>
            </a:r>
            <a:r>
              <a:rPr lang="en-US" sz="2800" b="1" dirty="0" smtClean="0">
                <a:solidFill>
                  <a:schemeClr val="tx2">
                    <a:lumMod val="90000"/>
                  </a:schemeClr>
                </a:solidFill>
                <a:effectLst/>
                <a:latin typeface="Win Innwa" pitchFamily="2" charset="0"/>
                <a:cs typeface="Zawgyi-One" pitchFamily="34" charset="0"/>
              </a:rPr>
              <a:t> </a:t>
            </a:r>
            <a:endParaRPr lang="en-GB" sz="2800" b="1" dirty="0" smtClean="0">
              <a:solidFill>
                <a:schemeClr val="tx2">
                  <a:lumMod val="90000"/>
                </a:schemeClr>
              </a:solidFill>
              <a:effectLst/>
            </a:endParaRPr>
          </a:p>
          <a:p>
            <a:endParaRPr lang="en-US" dirty="0">
              <a:solidFill>
                <a:schemeClr val="tx2">
                  <a:lumMod val="90000"/>
                </a:schemeClr>
              </a:solidFill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58825" y="228600"/>
            <a:ext cx="8385175" cy="1431925"/>
          </a:xfrm>
        </p:spPr>
        <p:txBody>
          <a:bodyPr/>
          <a:lstStyle/>
          <a:p>
            <a:r>
              <a:rPr lang="en-US" sz="4000" spc="263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Win Innwa" pitchFamily="2" charset="0"/>
                <a:cs typeface="Zawgyi-One" pitchFamily="34" charset="0"/>
              </a:rPr>
              <a:t>လိုင္စင္အမ်ိဳးအစားမ်ား</a:t>
            </a:r>
            <a:endParaRPr lang="en-US" sz="4000" dirty="0">
              <a:solidFill>
                <a:schemeClr val="tx2">
                  <a:lumMod val="90000"/>
                </a:schemeClr>
              </a:solidFill>
              <a:effectLst/>
              <a:latin typeface="+mn-lt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50000"/>
              </a:lnSpc>
            </a:pPr>
            <a:r>
              <a:rPr lang="en-US" sz="2800" b="1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စည္ပင္သာယာ</a:t>
            </a:r>
            <a:r>
              <a:rPr lang="en-US" sz="2800" b="1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၏ </a:t>
            </a:r>
            <a:r>
              <a:rPr lang="en-US" sz="2800" b="1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လုပ္ငန္းလိုင္စင</a:t>
            </a:r>
            <a:r>
              <a:rPr lang="en-US" sz="2800" b="1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</a:t>
            </a:r>
          </a:p>
          <a:p>
            <a:pPr>
              <a:lnSpc>
                <a:spcPct val="250000"/>
              </a:lnSpc>
            </a:pPr>
            <a:r>
              <a:rPr lang="en-US" sz="2800" b="1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သက္ဆိုင္ရာ</a:t>
            </a:r>
            <a:r>
              <a:rPr lang="en-US" sz="2800" b="1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 ၀န္ႀ</a:t>
            </a:r>
            <a:r>
              <a:rPr lang="en-US" sz="2800" b="1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ကီးဌာန</a:t>
            </a:r>
            <a:r>
              <a:rPr lang="en-US" sz="2800" b="1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၏ </a:t>
            </a:r>
            <a:r>
              <a:rPr lang="en-US" sz="2800" b="1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လုပ္ငန္းလိုင္စင</a:t>
            </a:r>
            <a:r>
              <a:rPr lang="en-US" sz="2800" b="1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</a:t>
            </a:r>
            <a:endParaRPr lang="en-GB" sz="2800" dirty="0" smtClean="0">
              <a:solidFill>
                <a:schemeClr val="tx2">
                  <a:lumMod val="90000"/>
                </a:schemeClr>
              </a:solidFill>
              <a:effectLst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dirty="0" err="1">
                <a:solidFill>
                  <a:schemeClr val="tx2">
                    <a:lumMod val="90000"/>
                  </a:schemeClr>
                </a:solidFill>
                <a:latin typeface="Win Innwa" pitchFamily="2" charset="0"/>
                <a:cs typeface="Zawgyi-One" pitchFamily="34" charset="0"/>
              </a:rPr>
              <a:t>စည္ပင</a:t>
            </a:r>
            <a:r>
              <a:rPr lang="en-US" sz="4000" b="1" dirty="0" err="1">
                <a:solidFill>
                  <a:schemeClr val="tx2">
                    <a:lumMod val="90000"/>
                  </a:schemeClr>
                </a:solidFill>
                <a:latin typeface="Win Innwa" pitchFamily="2" charset="0"/>
                <a:cs typeface="Zawgyi-One" pitchFamily="34" charset="0"/>
              </a:rPr>
              <a:t>္သာယာ</a:t>
            </a:r>
            <a:r>
              <a:rPr lang="en-US" sz="4000" b="1" dirty="0">
                <a:solidFill>
                  <a:schemeClr val="tx2">
                    <a:lumMod val="90000"/>
                  </a:schemeClr>
                </a:solidFill>
                <a:latin typeface="Win Innwa" pitchFamily="2" charset="0"/>
                <a:cs typeface="Zawgyi-One" pitchFamily="34" charset="0"/>
              </a:rPr>
              <a:t> </a:t>
            </a:r>
            <a:r>
              <a:rPr lang="en-US" sz="4000" b="1" dirty="0" err="1">
                <a:solidFill>
                  <a:schemeClr val="tx2">
                    <a:lumMod val="90000"/>
                  </a:schemeClr>
                </a:solidFill>
                <a:latin typeface="Win Innwa" pitchFamily="2" charset="0"/>
                <a:cs typeface="Zawgyi-One" pitchFamily="34" charset="0"/>
              </a:rPr>
              <a:t>လိုင္စင္အမ်ိဳးအစားမ်ား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132" indent="-457132">
              <a:lnSpc>
                <a:spcPct val="140000"/>
              </a:lnSpc>
              <a:buFont typeface="Arial" pitchFamily="34" charset="0"/>
              <a:buChar char="•"/>
            </a:pPr>
            <a:r>
              <a:rPr lang="en-US" sz="2400" dirty="0" err="1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အစားအေသာက္လိုင္စင</a:t>
            </a:r>
            <a:r>
              <a:rPr lang="en-US" sz="2400" dirty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္</a:t>
            </a:r>
          </a:p>
          <a:p>
            <a:pPr marL="457132" indent="-457132">
              <a:lnSpc>
                <a:spcPct val="140000"/>
              </a:lnSpc>
              <a:buFont typeface="Arial" pitchFamily="34" charset="0"/>
              <a:buChar char="•"/>
            </a:pPr>
            <a:r>
              <a:rPr lang="en-US" sz="2400" dirty="0" err="1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လုပ္ငန္းလိုင္စင</a:t>
            </a:r>
            <a:r>
              <a:rPr lang="en-US" sz="2400" dirty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္ (</a:t>
            </a:r>
            <a:r>
              <a:rPr lang="en-US" sz="2400" dirty="0" err="1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စက္ရံု</a:t>
            </a:r>
            <a:r>
              <a:rPr lang="en-US" sz="2400" dirty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၊ </a:t>
            </a:r>
            <a:r>
              <a:rPr lang="en-US" sz="2400" dirty="0" err="1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အလုပ္ရံု</a:t>
            </a:r>
            <a:r>
              <a:rPr lang="en-US" sz="2400" dirty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) </a:t>
            </a:r>
          </a:p>
          <a:p>
            <a:pPr marL="457132" indent="-457132">
              <a:lnSpc>
                <a:spcPct val="140000"/>
              </a:lnSpc>
              <a:buFont typeface="Arial" pitchFamily="34" charset="0"/>
              <a:buChar char="•"/>
            </a:pPr>
            <a:r>
              <a:rPr lang="en-US" sz="2400" dirty="0" err="1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တည္းခိုခန္းလိုင္စင</a:t>
            </a:r>
            <a:r>
              <a:rPr lang="en-US" sz="2400" dirty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္</a:t>
            </a:r>
          </a:p>
          <a:p>
            <a:pPr marL="457132" indent="-457132">
              <a:lnSpc>
                <a:spcPct val="140000"/>
              </a:lnSpc>
              <a:buFont typeface="Arial" pitchFamily="34" charset="0"/>
              <a:buChar char="•"/>
            </a:pPr>
            <a:r>
              <a:rPr lang="en-US" sz="2400" dirty="0" err="1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ေဘာ္ဒါေဆာင္လိုင္စင</a:t>
            </a:r>
            <a:r>
              <a:rPr lang="en-US" sz="2400" dirty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္</a:t>
            </a:r>
          </a:p>
          <a:p>
            <a:pPr marL="457132" indent="-457132">
              <a:lnSpc>
                <a:spcPct val="140000"/>
              </a:lnSpc>
              <a:buFont typeface="Arial" pitchFamily="34" charset="0"/>
              <a:buChar char="•"/>
            </a:pPr>
            <a:r>
              <a:rPr lang="en-US" sz="2400" dirty="0" err="1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ကိုယ္ပိုင္ေစ်းလိုင္စင</a:t>
            </a:r>
            <a:r>
              <a:rPr lang="en-US" sz="2400" dirty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္   </a:t>
            </a:r>
          </a:p>
          <a:p>
            <a:pPr marL="457132" indent="-457132">
              <a:lnSpc>
                <a:spcPct val="140000"/>
              </a:lnSpc>
              <a:buFont typeface="Arial" pitchFamily="34" charset="0"/>
              <a:buChar char="•"/>
            </a:pPr>
            <a:r>
              <a:rPr lang="en-US" sz="2400" dirty="0" err="1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ယာယီဇာတ္ရံု</a:t>
            </a:r>
            <a:r>
              <a:rPr lang="en-US" sz="2400" dirty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400" dirty="0" err="1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ေဆာက္လုပ္ခြင</a:t>
            </a:r>
            <a:r>
              <a:rPr lang="en-US" sz="2400" dirty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့္ျ</a:t>
            </a:r>
            <a:r>
              <a:rPr lang="en-US" sz="2400" dirty="0" err="1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ပဳမိန</a:t>
            </a:r>
            <a:r>
              <a:rPr lang="en-US" sz="2400" dirty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္႕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8804100"/>
      </p:ext>
    </p:extLst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727" y="304800"/>
            <a:ext cx="8451273" cy="14478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3300" b="1" dirty="0" err="1" smtClean="0">
                <a:latin typeface="Win Innwa" pitchFamily="2" charset="0"/>
                <a:cs typeface="Zawgyi-One" pitchFamily="34" charset="0"/>
              </a:rPr>
              <a:t>အဓိကဆက္သြယ္ရမည</a:t>
            </a:r>
            <a:r>
              <a:rPr lang="en-US" sz="3300" b="1" dirty="0" smtClean="0">
                <a:latin typeface="Win Innwa" pitchFamily="2" charset="0"/>
                <a:cs typeface="Zawgyi-One" pitchFamily="34" charset="0"/>
              </a:rPr>
              <a:t>့္</a:t>
            </a:r>
            <a:r>
              <a:rPr lang="en-US" sz="3300" b="1" dirty="0" err="1" smtClean="0">
                <a:latin typeface="Win Innwa" pitchFamily="2" charset="0"/>
                <a:cs typeface="Zawgyi-One" pitchFamily="34" charset="0"/>
              </a:rPr>
              <a:t>ဌာန</a:t>
            </a:r>
            <a:endParaRPr lang="en-GB" sz="2500" b="1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8800"/>
            <a:ext cx="8077200" cy="4965700"/>
          </a:xfrm>
        </p:spPr>
        <p:txBody>
          <a:bodyPr>
            <a:normAutofit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en-US" sz="2400" b="1" dirty="0">
                <a:solidFill>
                  <a:schemeClr val="tx2">
                    <a:lumMod val="90000"/>
                  </a:schemeClr>
                </a:solidFill>
                <a:effectLst/>
                <a:latin typeface="Win Innwa" pitchFamily="2" charset="0"/>
                <a:cs typeface="Zawgyi-One" pitchFamily="34" charset="0"/>
              </a:rPr>
              <a:t>(</a:t>
            </a:r>
            <a:r>
              <a:rPr lang="en-US" sz="2400" b="1" dirty="0" err="1">
                <a:solidFill>
                  <a:schemeClr val="tx2">
                    <a:lumMod val="90000"/>
                  </a:schemeClr>
                </a:solidFill>
                <a:effectLst/>
                <a:latin typeface="Win Innwa" pitchFamily="2" charset="0"/>
                <a:cs typeface="Zawgyi-One" pitchFamily="34" charset="0"/>
              </a:rPr>
              <a:t>စည္ပင္သာယာ</a:t>
            </a:r>
            <a:r>
              <a:rPr lang="en-US" sz="2400" b="1" dirty="0">
                <a:solidFill>
                  <a:schemeClr val="tx2">
                    <a:lumMod val="90000"/>
                  </a:schemeClr>
                </a:solidFill>
                <a:effectLst/>
                <a:latin typeface="Win Innwa" pitchFamily="2" charset="0"/>
                <a:cs typeface="Zawgyi-One" pitchFamily="34" charset="0"/>
              </a:rPr>
              <a:t>  </a:t>
            </a:r>
            <a:r>
              <a:rPr lang="en-US" sz="2400" b="1" dirty="0" err="1">
                <a:solidFill>
                  <a:schemeClr val="tx2">
                    <a:lumMod val="90000"/>
                  </a:schemeClr>
                </a:solidFill>
                <a:effectLst/>
                <a:latin typeface="Win Innwa" pitchFamily="2" charset="0"/>
                <a:cs typeface="Zawgyi-One" pitchFamily="34" charset="0"/>
              </a:rPr>
              <a:t>လုပ္ငန္းလိုင္စင</a:t>
            </a:r>
            <a:r>
              <a:rPr lang="en-US" sz="2400" b="1" dirty="0">
                <a:solidFill>
                  <a:schemeClr val="tx2">
                    <a:lumMod val="90000"/>
                  </a:schemeClr>
                </a:solidFill>
                <a:effectLst/>
                <a:latin typeface="Win Innwa" pitchFamily="2" charset="0"/>
                <a:cs typeface="Zawgyi-One" pitchFamily="34" charset="0"/>
              </a:rPr>
              <a:t>္)</a:t>
            </a:r>
            <a:endParaRPr lang="en-US" sz="2300" dirty="0" smtClean="0">
              <a:solidFill>
                <a:schemeClr val="tx2">
                  <a:lumMod val="90000"/>
                </a:schemeClr>
              </a:solidFill>
              <a:effectLst/>
              <a:latin typeface="Zawgyi-One" pitchFamily="34" charset="0"/>
              <a:cs typeface="Zawgyi-One" pitchFamily="34" charset="0"/>
            </a:endParaRPr>
          </a:p>
          <a:p>
            <a:pPr>
              <a:lnSpc>
                <a:spcPct val="160000"/>
              </a:lnSpc>
              <a:buFont typeface="Wingdings" pitchFamily="2" charset="2"/>
              <a:buChar char="§"/>
            </a:pPr>
            <a:r>
              <a:rPr lang="en-US" sz="23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သက္ဆိုင္ရာၿမိ</a:t>
            </a:r>
            <a:r>
              <a:rPr lang="en-US" sz="23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ဳ႕</a:t>
            </a:r>
            <a:r>
              <a:rPr lang="en-US" sz="23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နယ္စည</a:t>
            </a:r>
            <a:r>
              <a:rPr lang="en-US" sz="23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္ပင္သာယ</a:t>
            </a:r>
            <a:r>
              <a:rPr lang="en-US" sz="23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ာအုပ္ခ</a:t>
            </a:r>
            <a:r>
              <a:rPr lang="en-US" sz="23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်ဳ</a:t>
            </a:r>
            <a:r>
              <a:rPr lang="en-US" sz="23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ပ္ေရးမ</a:t>
            </a:r>
            <a:r>
              <a:rPr lang="en-US" sz="23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ွဴ</a:t>
            </a:r>
            <a:r>
              <a:rPr lang="en-US" sz="23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းရံုးတြင</a:t>
            </a:r>
            <a:r>
              <a:rPr lang="en-US" sz="23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 </a:t>
            </a:r>
            <a:r>
              <a:rPr lang="en-US" sz="23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လုပ္ငန္းလိုင္စင္မ်ား</a:t>
            </a:r>
            <a:r>
              <a:rPr lang="en-US" sz="23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3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တင</a:t>
            </a:r>
            <a:r>
              <a:rPr lang="en-US" sz="23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္ျ</a:t>
            </a:r>
            <a:r>
              <a:rPr lang="en-US" sz="23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ပေလ</a:t>
            </a:r>
            <a:r>
              <a:rPr lang="en-US" sz="23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ွ်</a:t>
            </a:r>
            <a:r>
              <a:rPr lang="en-US" sz="23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ာက္ထားရမည</a:t>
            </a:r>
            <a:r>
              <a:rPr lang="en-US" sz="23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္။</a:t>
            </a:r>
          </a:p>
          <a:p>
            <a:pPr algn="ctr">
              <a:lnSpc>
                <a:spcPct val="200000"/>
              </a:lnSpc>
              <a:buNone/>
            </a:pPr>
            <a:r>
              <a:rPr lang="en-US" sz="2300" b="1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	</a:t>
            </a:r>
            <a:endParaRPr lang="en-US" sz="2300" dirty="0">
              <a:solidFill>
                <a:schemeClr val="tx2">
                  <a:lumMod val="90000"/>
                </a:schemeClr>
              </a:solidFill>
              <a:effectLst/>
              <a:latin typeface="Win Innwa" pitchFamily="2" charset="0"/>
              <a:cs typeface="Zawgyi-One" pitchFamily="34" charset="0"/>
            </a:endParaRPr>
          </a:p>
          <a:p>
            <a:pPr>
              <a:buNone/>
            </a:pPr>
            <a:endParaRPr lang="en-GB" sz="2300" dirty="0"/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n-US" sz="4000" dirty="0" smtClean="0">
                <a:latin typeface="Arial" pitchFamily="34" charset="0"/>
              </a:rPr>
              <a:t>What is a Business?</a:t>
            </a:r>
          </a:p>
        </p:txBody>
      </p:sp>
      <p:sp>
        <p:nvSpPr>
          <p:cNvPr id="16387" name="Rectangle 3"/>
          <p:cNvSpPr>
            <a:spLocks noGrp="1" noRot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chemeClr val="tx2"/>
                </a:solidFill>
              </a:rPr>
              <a:t>A business is an organization which produces and sells goods or provides a service</a:t>
            </a: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681038"/>
            <a:ext cx="8305800" cy="614362"/>
          </a:xfrm>
        </p:spPr>
        <p:txBody>
          <a:bodyPr>
            <a:noAutofit/>
          </a:bodyPr>
          <a:lstStyle/>
          <a:p>
            <a:pPr algn="ctr"/>
            <a:r>
              <a:rPr lang="en-US" sz="3200" b="1" dirty="0" err="1" smtClean="0">
                <a:effectLst/>
                <a:latin typeface="Zawgyi-One" pitchFamily="34" charset="0"/>
                <a:cs typeface="Zawgyi-One" pitchFamily="34" charset="0"/>
              </a:rPr>
              <a:t>အစားအေသာက</a:t>
            </a:r>
            <a:r>
              <a:rPr lang="en-US" sz="3200" b="1" dirty="0" smtClean="0">
                <a:effectLst/>
                <a:latin typeface="Zawgyi-One" pitchFamily="34" charset="0"/>
                <a:cs typeface="Zawgyi-One" pitchFamily="34" charset="0"/>
              </a:rPr>
              <a:t>္ႏွင့္ </a:t>
            </a:r>
            <a:r>
              <a:rPr lang="en-US" sz="3200" b="1" dirty="0" err="1" smtClean="0">
                <a:effectLst/>
                <a:latin typeface="Zawgyi-One" pitchFamily="34" charset="0"/>
                <a:cs typeface="Zawgyi-One" pitchFamily="34" charset="0"/>
              </a:rPr>
              <a:t>လုပ္ငန္းလိုင္စင္ရယူျခင္း</a:t>
            </a:r>
            <a:endParaRPr lang="en-GB" sz="3200" b="1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905000"/>
            <a:ext cx="8229600" cy="4572000"/>
          </a:xfrm>
        </p:spPr>
        <p:txBody>
          <a:bodyPr>
            <a:noAutofit/>
          </a:bodyPr>
          <a:lstStyle/>
          <a:p>
            <a:pPr marL="457132" indent="-457132">
              <a:lnSpc>
                <a:spcPct val="150000"/>
              </a:lnSpc>
              <a:buNone/>
            </a:pPr>
            <a:r>
              <a:rPr lang="en-US" sz="22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(၁) </a:t>
            </a:r>
            <a:r>
              <a:rPr lang="en-US" sz="22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ေလ</a:t>
            </a:r>
            <a:r>
              <a:rPr lang="en-US" sz="22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ွ်</a:t>
            </a:r>
            <a:r>
              <a:rPr lang="en-US" sz="22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ာက္လႊာကို</a:t>
            </a:r>
            <a:r>
              <a:rPr lang="en-US" sz="22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2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သက္ဆိုင္ရာၿမိ</a:t>
            </a:r>
            <a:r>
              <a:rPr lang="en-US" sz="22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ဳ႕</a:t>
            </a:r>
            <a:r>
              <a:rPr lang="en-US" sz="22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နယ</a:t>
            </a:r>
            <a:r>
              <a:rPr lang="en-US" sz="22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 </a:t>
            </a:r>
            <a:r>
              <a:rPr lang="en-US" sz="22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စည္ပင္သာယာအုပ္ခ</a:t>
            </a:r>
            <a:r>
              <a:rPr lang="en-US" sz="22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်ဳ</a:t>
            </a:r>
            <a:r>
              <a:rPr lang="en-US" sz="22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ပ္ေရးမ</a:t>
            </a:r>
            <a:r>
              <a:rPr lang="en-US" sz="22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ွဴ</a:t>
            </a:r>
            <a:r>
              <a:rPr lang="en-US" sz="22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းရံုးတြင</a:t>
            </a:r>
            <a:r>
              <a:rPr lang="en-US" sz="22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 </a:t>
            </a:r>
            <a:r>
              <a:rPr lang="en-US" sz="22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ရယူရပါမည</a:t>
            </a:r>
            <a:r>
              <a:rPr lang="en-US" sz="22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္။</a:t>
            </a:r>
          </a:p>
          <a:p>
            <a:pPr marL="457132" indent="-457132">
              <a:lnSpc>
                <a:spcPct val="150000"/>
              </a:lnSpc>
              <a:buNone/>
            </a:pPr>
            <a:r>
              <a:rPr lang="en-US" sz="22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(၂) </a:t>
            </a:r>
            <a:r>
              <a:rPr lang="en-US" sz="22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ပူးတြဲတင</a:t>
            </a:r>
            <a:r>
              <a:rPr lang="en-US" sz="22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္ျ</a:t>
            </a:r>
            <a:r>
              <a:rPr lang="en-US" sz="22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ပရမည</a:t>
            </a:r>
            <a:r>
              <a:rPr lang="en-US" sz="22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sz="22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အခ်က္မ်ား</a:t>
            </a:r>
            <a:r>
              <a:rPr lang="en-US" sz="22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 -</a:t>
            </a:r>
          </a:p>
          <a:p>
            <a:pPr marL="457132" indent="-457132">
              <a:lnSpc>
                <a:spcPct val="150000"/>
              </a:lnSpc>
              <a:buNone/>
            </a:pPr>
            <a:r>
              <a:rPr lang="en-US" sz="22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	</a:t>
            </a:r>
            <a:r>
              <a:rPr lang="en-US" sz="20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(၁) ၿ</a:t>
            </a:r>
            <a:r>
              <a:rPr lang="en-US" sz="20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မိ</a:t>
            </a:r>
            <a:r>
              <a:rPr lang="en-US" sz="20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ဳ႕</a:t>
            </a:r>
            <a:r>
              <a:rPr lang="en-US" sz="20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နယ</a:t>
            </a:r>
            <a:r>
              <a:rPr lang="en-US" sz="20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 </a:t>
            </a:r>
            <a:r>
              <a:rPr lang="en-US" sz="20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မီးသတ္တပ္ဖြဲ</a:t>
            </a:r>
            <a:r>
              <a:rPr lang="en-US" sz="20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႕၏ </a:t>
            </a:r>
            <a:r>
              <a:rPr lang="en-US" sz="20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ေထာက္ခံခ်က</a:t>
            </a:r>
            <a:r>
              <a:rPr lang="en-US" sz="20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</a:t>
            </a:r>
          </a:p>
          <a:p>
            <a:pPr marL="457132" indent="-457132">
              <a:lnSpc>
                <a:spcPct val="150000"/>
              </a:lnSpc>
              <a:buNone/>
            </a:pPr>
            <a:r>
              <a:rPr lang="en-US" sz="20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	</a:t>
            </a:r>
            <a:r>
              <a:rPr lang="en-US" sz="20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(၂) ၿ</a:t>
            </a:r>
            <a:r>
              <a:rPr lang="en-US" sz="20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မိ</a:t>
            </a:r>
            <a:r>
              <a:rPr lang="en-US" sz="20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ဳ႕</a:t>
            </a:r>
            <a:r>
              <a:rPr lang="en-US" sz="20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နယ္လ</a:t>
            </a:r>
            <a:r>
              <a:rPr lang="en-US" sz="20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ွ်</a:t>
            </a:r>
            <a:r>
              <a:rPr lang="en-US" sz="20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ပ္စစ</a:t>
            </a:r>
            <a:r>
              <a:rPr lang="en-US" sz="20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 </a:t>
            </a:r>
            <a:r>
              <a:rPr lang="en-US" sz="20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အင္ဂ်င္နီယာ</a:t>
            </a:r>
            <a:r>
              <a:rPr lang="en-US" sz="20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၏ </a:t>
            </a:r>
            <a:r>
              <a:rPr lang="en-US" sz="20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ေထာက္ခံခ်က</a:t>
            </a:r>
            <a:r>
              <a:rPr lang="en-US" sz="20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</a:t>
            </a:r>
          </a:p>
          <a:p>
            <a:pPr marL="457132" indent="-457132">
              <a:lnSpc>
                <a:spcPct val="150000"/>
              </a:lnSpc>
              <a:buNone/>
            </a:pPr>
            <a:r>
              <a:rPr lang="en-US" sz="20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	</a:t>
            </a:r>
            <a:r>
              <a:rPr lang="en-US" sz="20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(၃</a:t>
            </a:r>
            <a:r>
              <a:rPr lang="en-US" sz="20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) </a:t>
            </a:r>
            <a:r>
              <a:rPr lang="en-US" sz="20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က်န္းမာေရး</a:t>
            </a:r>
            <a:r>
              <a:rPr lang="en-US" sz="20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ႏွင့္</a:t>
            </a:r>
            <a:r>
              <a:rPr lang="en-US" sz="20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ေဘးအ</a:t>
            </a:r>
            <a:r>
              <a:rPr lang="en-US" sz="20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ႏၱ</a:t>
            </a:r>
            <a:r>
              <a:rPr lang="en-US" sz="20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ရာယ္ကင္း</a:t>
            </a:r>
            <a:r>
              <a:rPr lang="en-US" sz="20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႐ွ</a:t>
            </a:r>
            <a:r>
              <a:rPr lang="en-US" sz="20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င္းေၾကာင</a:t>
            </a:r>
            <a:r>
              <a:rPr lang="en-US" sz="20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္း</a:t>
            </a:r>
            <a:r>
              <a:rPr lang="en-US" sz="20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 ၿ</a:t>
            </a:r>
            <a:r>
              <a:rPr lang="en-US" sz="20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မိ</a:t>
            </a:r>
            <a:r>
              <a:rPr lang="en-US" sz="20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ဳ႕</a:t>
            </a:r>
            <a:r>
              <a:rPr lang="en-US" sz="20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နယ္က်န္းမာ</a:t>
            </a:r>
            <a:r>
              <a:rPr lang="en-US" sz="20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 	</a:t>
            </a:r>
            <a:r>
              <a:rPr lang="en-US" sz="20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ေရးအဖြဲ</a:t>
            </a:r>
            <a:r>
              <a:rPr lang="en-US" sz="20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႕၏ </a:t>
            </a:r>
            <a:r>
              <a:rPr lang="en-US" sz="20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ေထာက္ခံခ်က</a:t>
            </a:r>
            <a:r>
              <a:rPr lang="en-US" sz="20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</a:t>
            </a:r>
          </a:p>
          <a:p>
            <a:pPr marL="457132" indent="-457132">
              <a:lnSpc>
                <a:spcPct val="150000"/>
              </a:lnSpc>
              <a:buNone/>
            </a:pPr>
            <a:r>
              <a:rPr lang="en-US" sz="20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	</a:t>
            </a:r>
            <a:r>
              <a:rPr lang="en-US" sz="20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(၄) ဆိုင္ပတ္၀န္းက်င္ </a:t>
            </a:r>
            <a:r>
              <a:rPr lang="en-US" sz="20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အမ်ားျပည္သူ</a:t>
            </a:r>
            <a:r>
              <a:rPr lang="en-US" sz="20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 (၁၀) </a:t>
            </a:r>
            <a:r>
              <a:rPr lang="en-US" sz="20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ဦး</a:t>
            </a:r>
            <a:r>
              <a:rPr lang="en-US" sz="20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၏ </a:t>
            </a:r>
            <a:r>
              <a:rPr lang="en-US" sz="20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ေထာက္ခံခ်က</a:t>
            </a:r>
            <a:r>
              <a:rPr lang="en-US" sz="20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4038600"/>
            <a:ext cx="9144000" cy="2819400"/>
          </a:xfrm>
          <a:prstGeom prst="rect">
            <a:avLst/>
          </a:prstGeom>
        </p:spPr>
        <p:txBody>
          <a:bodyPr vert="horz" lIns="91426" tIns="45714" rIns="91426" bIns="45714" rtlCol="0" anchor="ctr">
            <a:noAutofit/>
          </a:bodyPr>
          <a:lstStyle/>
          <a:p>
            <a:pPr marL="457132" indent="-457132">
              <a:spcBef>
                <a:spcPct val="20000"/>
              </a:spcBef>
              <a:defRPr/>
            </a:pPr>
            <a:endParaRPr lang="en-GB" sz="2400" dirty="0">
              <a:latin typeface="Win Innwa" pitchFamily="2" charset="0"/>
              <a:cs typeface="Zawgyi-One" pitchFamily="34" charset="0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03238"/>
            <a:ext cx="8610600" cy="1173162"/>
          </a:xfrm>
        </p:spPr>
        <p:txBody>
          <a:bodyPr>
            <a:noAutofit/>
          </a:bodyPr>
          <a:lstStyle/>
          <a:p>
            <a:pPr marL="457132" indent="-457132">
              <a:lnSpc>
                <a:spcPct val="200000"/>
              </a:lnSpc>
            </a:pPr>
            <a:r>
              <a:rPr lang="en-US" sz="2400" u="sng" dirty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ပတ္၀န္းက်င္ရွိ </a:t>
            </a:r>
            <a:r>
              <a:rPr lang="en-US" sz="2400" u="sng" dirty="0" err="1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အမ်ားျပည္သူ</a:t>
            </a:r>
            <a:r>
              <a:rPr lang="en-US" sz="2400" u="sng" dirty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 (၁၀) </a:t>
            </a:r>
            <a:r>
              <a:rPr lang="en-US" sz="2400" u="sng" dirty="0" err="1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ဦး</a:t>
            </a:r>
            <a:r>
              <a:rPr lang="en-US" sz="2400" u="sng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၏ </a:t>
            </a:r>
            <a:r>
              <a:rPr lang="en-US" sz="2400" u="sng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ေ</a:t>
            </a:r>
            <a:r>
              <a:rPr lang="en-US" sz="2400" u="sng" dirty="0" err="1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ထာက္ခံခ်က</a:t>
            </a:r>
            <a:r>
              <a:rPr lang="en-US" sz="2400" u="sng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္ </a:t>
            </a:r>
            <a:r>
              <a:rPr lang="en-US" sz="2400" u="sng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ဆ</a:t>
            </a:r>
            <a:r>
              <a:rPr lang="en-US" sz="2400" u="sng" dirty="0" err="1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ိုသည္မ</a:t>
            </a:r>
            <a:r>
              <a:rPr lang="en-US" sz="2400" u="sng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ွာ</a:t>
            </a:r>
            <a:r>
              <a:rPr lang="en-US" sz="2400" u="sng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 -</a:t>
            </a:r>
            <a:endParaRPr lang="en-US" sz="2400" u="sng" dirty="0">
              <a:solidFill>
                <a:schemeClr val="tx2">
                  <a:lumMod val="90000"/>
                </a:schemeClr>
              </a:solidFill>
              <a:latin typeface="Zawgyi-One" pitchFamily="34" charset="0"/>
              <a:cs typeface="Zawgyi-One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05000"/>
            <a:ext cx="7696200" cy="4724400"/>
          </a:xfrm>
        </p:spPr>
        <p:txBody>
          <a:bodyPr>
            <a:noAutofit/>
          </a:bodyPr>
          <a:lstStyle/>
          <a:p>
            <a:pPr>
              <a:lnSpc>
                <a:spcPct val="200000"/>
              </a:lnSpc>
            </a:pPr>
            <a:r>
              <a:rPr lang="en-US" sz="23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ရပ္ကြက္အတြင္း</a:t>
            </a:r>
            <a:r>
              <a:rPr lang="en-US" sz="23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3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လုပ္ကိုင္ပါက</a:t>
            </a:r>
            <a:r>
              <a:rPr lang="en-US" sz="23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 ပတ္၀န္းက်င္ရွိ </a:t>
            </a:r>
            <a:r>
              <a:rPr lang="en-US" sz="23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အမ်ားျပည္သူ</a:t>
            </a:r>
            <a:r>
              <a:rPr lang="en-US" sz="23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3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တို႔အား</a:t>
            </a:r>
            <a:r>
              <a:rPr lang="en-US" sz="23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3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အသက္အ</a:t>
            </a:r>
            <a:r>
              <a:rPr lang="en-US" sz="23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ႏၱ</a:t>
            </a:r>
            <a:r>
              <a:rPr lang="en-US" sz="23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ရာယ</a:t>
            </a:r>
            <a:r>
              <a:rPr lang="en-US" sz="23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္ႏွင့္ </a:t>
            </a:r>
            <a:r>
              <a:rPr lang="en-US" sz="23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က်န္းမာေရးမထိခိုက္ေစေရး</a:t>
            </a:r>
            <a:r>
              <a:rPr lang="en-US" sz="23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၊ </a:t>
            </a:r>
            <a:r>
              <a:rPr lang="en-US" sz="23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ကိုယ္စိတ</a:t>
            </a:r>
            <a:r>
              <a:rPr lang="en-US" sz="23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္ႏွ</a:t>
            </a:r>
            <a:r>
              <a:rPr lang="en-US" sz="23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စ္ပါး</a:t>
            </a:r>
            <a:r>
              <a:rPr lang="en-US" sz="23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3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အေ</a:t>
            </a:r>
            <a:r>
              <a:rPr lang="en-US" sz="23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ႏွ</a:t>
            </a:r>
            <a:r>
              <a:rPr lang="en-US" sz="23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ာက္အယွက</a:t>
            </a:r>
            <a:r>
              <a:rPr lang="en-US" sz="23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္ </a:t>
            </a:r>
            <a:r>
              <a:rPr lang="en-US" sz="23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မျဖစ္ေပၚေစေရးအတြက</a:t>
            </a:r>
            <a:r>
              <a:rPr lang="en-US" sz="23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္ </a:t>
            </a:r>
            <a:r>
              <a:rPr lang="en-US" sz="23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ရည္ရြယ</a:t>
            </a:r>
            <a:r>
              <a:rPr lang="en-US" sz="23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္ၿ</a:t>
            </a:r>
            <a:r>
              <a:rPr lang="en-US" sz="23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ပီး</a:t>
            </a:r>
            <a:r>
              <a:rPr lang="en-US" sz="23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3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ေထာက္ခံခ်က</a:t>
            </a:r>
            <a:r>
              <a:rPr lang="en-US" sz="23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္ </a:t>
            </a:r>
            <a:r>
              <a:rPr lang="en-US" sz="23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ရယူေစျခင္း</a:t>
            </a:r>
            <a:r>
              <a:rPr lang="en-US" sz="23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 ျ</a:t>
            </a:r>
            <a:r>
              <a:rPr lang="en-US" sz="23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ဖစ္သည</a:t>
            </a:r>
            <a:r>
              <a:rPr lang="en-US" sz="23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္။</a:t>
            </a:r>
            <a:endParaRPr lang="en-GB" sz="2300" dirty="0">
              <a:solidFill>
                <a:schemeClr val="tx2">
                  <a:lumMod val="90000"/>
                </a:schemeClr>
              </a:solidFill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b="1" dirty="0" err="1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လိုင္စင္စိစစ္မ</a:t>
            </a:r>
            <a:r>
              <a:rPr lang="en-US" sz="4000" b="1" dirty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ႈ</a:t>
            </a:r>
            <a:br>
              <a:rPr lang="en-US" sz="4000" b="1" dirty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</a:b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lnSpc>
                <a:spcPct val="200000"/>
              </a:lnSpc>
              <a:buFont typeface="Wingdings" pitchFamily="2" charset="2"/>
              <a:buChar char="§"/>
            </a:pPr>
            <a:r>
              <a:rPr lang="en-US" sz="2300" dirty="0" err="1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သက္ဆိုင္ရာ</a:t>
            </a:r>
            <a:r>
              <a:rPr lang="en-US" sz="2300" dirty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300" dirty="0" err="1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စည္ပင္နယ္နိမိတ္ရိ</a:t>
            </a:r>
            <a:r>
              <a:rPr lang="en-US" sz="2300" dirty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ွ ၿ</a:t>
            </a:r>
            <a:r>
              <a:rPr lang="en-US" sz="2300" dirty="0" err="1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မိ</a:t>
            </a:r>
            <a:r>
              <a:rPr lang="en-US" sz="2300" dirty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ဳ႔</a:t>
            </a:r>
            <a:r>
              <a:rPr lang="en-US" sz="2300" dirty="0" err="1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နယ္အသီးသီးမ</a:t>
            </a:r>
            <a:r>
              <a:rPr lang="en-US" sz="2300" dirty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ွ </a:t>
            </a:r>
            <a:r>
              <a:rPr lang="en-US" sz="2300" dirty="0" err="1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တင</a:t>
            </a:r>
            <a:r>
              <a:rPr lang="en-US" sz="2300" dirty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္ျ</a:t>
            </a:r>
            <a:r>
              <a:rPr lang="en-US" sz="2300" dirty="0" err="1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ပလာ</a:t>
            </a:r>
            <a:r>
              <a:rPr lang="en-US" sz="2300" dirty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300" dirty="0" err="1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သည</a:t>
            </a:r>
            <a:r>
              <a:rPr lang="en-US" sz="2300" dirty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့္ </a:t>
            </a:r>
            <a:r>
              <a:rPr lang="en-US" sz="2300" dirty="0" err="1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စီးပြားေရးလုပ္ငန္းအသီးသီးအား</a:t>
            </a:r>
            <a:r>
              <a:rPr lang="en-US" sz="2300" dirty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300" dirty="0" err="1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တည္ဆဲစည္ပင</a:t>
            </a:r>
            <a:r>
              <a:rPr lang="en-US" sz="2300" dirty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္ </a:t>
            </a:r>
            <a:r>
              <a:rPr lang="en-US" sz="2300" dirty="0" err="1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သာယာေရးဥပေဒမ်ား</a:t>
            </a:r>
            <a:r>
              <a:rPr lang="en-US" sz="2300" dirty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၊ </a:t>
            </a:r>
            <a:r>
              <a:rPr lang="en-US" sz="2300" dirty="0" err="1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နည္းဥပေဒမ်ား</a:t>
            </a:r>
            <a:r>
              <a:rPr lang="en-US" sz="2300" dirty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၊ </a:t>
            </a:r>
            <a:r>
              <a:rPr lang="en-US" sz="2300" dirty="0" err="1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စည္းမ်ဥ္းစည္းကမ္း</a:t>
            </a:r>
            <a:r>
              <a:rPr lang="en-US" sz="2300" dirty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300" dirty="0" err="1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မ်ား</a:t>
            </a:r>
            <a:r>
              <a:rPr lang="en-US" sz="2300" dirty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၊ </a:t>
            </a:r>
            <a:r>
              <a:rPr lang="en-US" sz="2300" dirty="0" err="1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လုပ္ထံုးလုပ္နည္းမ်ား</a:t>
            </a:r>
            <a:r>
              <a:rPr lang="en-US" sz="2300" dirty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ႏွင့္</a:t>
            </a:r>
            <a:r>
              <a:rPr lang="en-US" sz="2300" dirty="0" err="1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အညီ</a:t>
            </a:r>
            <a:r>
              <a:rPr lang="en-US" sz="2300" dirty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300" dirty="0" err="1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လုပ္ငန္းလိုင္စင္မ်ားအား</a:t>
            </a:r>
            <a:r>
              <a:rPr lang="en-US" sz="2300" dirty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300" dirty="0" err="1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သတ္မွတ္သည</a:t>
            </a:r>
            <a:r>
              <a:rPr lang="en-US" sz="2300" dirty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့္ </a:t>
            </a:r>
            <a:r>
              <a:rPr lang="en-US" sz="2300" dirty="0" err="1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အခြန္အခရယူျပီး</a:t>
            </a:r>
            <a:r>
              <a:rPr lang="en-US" sz="2300" dirty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300" dirty="0" err="1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လိုင္စင္ထုတ္ေပးပါသည</a:t>
            </a:r>
            <a:r>
              <a:rPr lang="en-US" sz="2300" dirty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္။</a:t>
            </a:r>
          </a:p>
          <a:p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523070"/>
      </p:ext>
    </p:extLst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err="1" smtClean="0">
                <a:effectLst/>
                <a:latin typeface="Zawgyi-One" pitchFamily="34" charset="0"/>
                <a:cs typeface="Zawgyi-One" pitchFamily="34" charset="0"/>
              </a:rPr>
              <a:t>စားေသာက္ဆိုင္လုပ္ငန္းအမ်ိဳးအစားမ်ား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38200" y="1905000"/>
            <a:ext cx="8001000" cy="4572000"/>
          </a:xfrm>
        </p:spPr>
        <p:txBody>
          <a:bodyPr>
            <a:normAutofit lnSpcReduction="10000"/>
          </a:bodyPr>
          <a:lstStyle/>
          <a:p>
            <a:pPr marL="514273" indent="-514273">
              <a:lnSpc>
                <a:spcPct val="120000"/>
              </a:lnSpc>
              <a:buNone/>
            </a:pPr>
            <a:r>
              <a:rPr lang="en-US" sz="24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(၁)	</a:t>
            </a:r>
            <a:r>
              <a:rPr lang="en-US" sz="24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ဟိုတယ</a:t>
            </a:r>
            <a:r>
              <a:rPr lang="en-US" sz="24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္ႏွင့္</a:t>
            </a:r>
            <a:r>
              <a:rPr lang="en-US" sz="24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တြဲဖက</a:t>
            </a:r>
            <a:r>
              <a:rPr lang="en-US" sz="24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 </a:t>
            </a:r>
          </a:p>
          <a:p>
            <a:pPr marL="514273" indent="-514273">
              <a:lnSpc>
                <a:spcPct val="120000"/>
              </a:lnSpc>
              <a:buNone/>
            </a:pPr>
            <a:r>
              <a:rPr lang="en-US" sz="24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(၂)	</a:t>
            </a:r>
            <a:r>
              <a:rPr lang="en-US" sz="24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ဆိုင</a:t>
            </a:r>
            <a:r>
              <a:rPr lang="en-US" sz="24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္ႀ</a:t>
            </a:r>
            <a:r>
              <a:rPr lang="en-US" sz="24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ကီး</a:t>
            </a:r>
            <a:endParaRPr lang="en-US" sz="2400" dirty="0" smtClean="0">
              <a:solidFill>
                <a:schemeClr val="tx2">
                  <a:lumMod val="90000"/>
                </a:schemeClr>
              </a:solidFill>
              <a:effectLst/>
              <a:latin typeface="Zawgyi-One" pitchFamily="34" charset="0"/>
              <a:cs typeface="Zawgyi-One" pitchFamily="34" charset="0"/>
            </a:endParaRPr>
          </a:p>
          <a:p>
            <a:pPr marL="514273" indent="-514273">
              <a:lnSpc>
                <a:spcPct val="120000"/>
              </a:lnSpc>
              <a:buNone/>
            </a:pPr>
            <a:r>
              <a:rPr lang="en-US" sz="24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(၃)	</a:t>
            </a:r>
            <a:r>
              <a:rPr lang="en-US" sz="24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မုန</a:t>
            </a:r>
            <a:r>
              <a:rPr lang="en-US" sz="24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္႔</a:t>
            </a:r>
            <a:r>
              <a:rPr lang="en-US" sz="24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တိုက</a:t>
            </a:r>
            <a:r>
              <a:rPr lang="en-US" sz="24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</a:t>
            </a:r>
          </a:p>
          <a:p>
            <a:pPr marL="514273" indent="-514273">
              <a:lnSpc>
                <a:spcPct val="120000"/>
              </a:lnSpc>
              <a:buNone/>
            </a:pPr>
            <a:r>
              <a:rPr lang="en-US" sz="24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(၄)	</a:t>
            </a:r>
            <a:r>
              <a:rPr lang="en-US" sz="24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မုန</a:t>
            </a:r>
            <a:r>
              <a:rPr lang="en-US" sz="24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္႔</a:t>
            </a:r>
            <a:r>
              <a:rPr lang="en-US" sz="24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မ်ိဳးစံု</a:t>
            </a:r>
            <a:endParaRPr lang="en-US" sz="2400" dirty="0" smtClean="0">
              <a:solidFill>
                <a:schemeClr val="tx2">
                  <a:lumMod val="90000"/>
                </a:schemeClr>
              </a:solidFill>
              <a:effectLst/>
              <a:latin typeface="Zawgyi-One" pitchFamily="34" charset="0"/>
              <a:cs typeface="Zawgyi-One" pitchFamily="34" charset="0"/>
            </a:endParaRPr>
          </a:p>
          <a:p>
            <a:pPr marL="514273" indent="-514273">
              <a:lnSpc>
                <a:spcPct val="120000"/>
              </a:lnSpc>
              <a:buNone/>
            </a:pPr>
            <a:r>
              <a:rPr lang="en-US" sz="24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(၅)	Fast Food</a:t>
            </a:r>
          </a:p>
          <a:p>
            <a:pPr marL="514273" indent="-514273">
              <a:lnSpc>
                <a:spcPct val="120000"/>
              </a:lnSpc>
              <a:buNone/>
            </a:pPr>
            <a:r>
              <a:rPr lang="en-US" sz="24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(၆)	Cold Drink and Tea</a:t>
            </a:r>
          </a:p>
          <a:p>
            <a:pPr marL="514273" indent="-514273">
              <a:lnSpc>
                <a:spcPct val="120000"/>
              </a:lnSpc>
              <a:buNone/>
            </a:pPr>
            <a:r>
              <a:rPr lang="en-US" sz="24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(၇)	</a:t>
            </a:r>
            <a:r>
              <a:rPr lang="en-US" sz="24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ရိုးရာ</a:t>
            </a:r>
            <a:r>
              <a:rPr lang="en-US" sz="24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ႏွင့္ </a:t>
            </a:r>
            <a:r>
              <a:rPr lang="en-US" sz="24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ေဒသအစားအစာ</a:t>
            </a:r>
            <a:endParaRPr lang="en-US" sz="2400" dirty="0" smtClean="0">
              <a:solidFill>
                <a:schemeClr val="tx2">
                  <a:lumMod val="90000"/>
                </a:schemeClr>
              </a:solidFill>
              <a:effectLst/>
              <a:latin typeface="Zawgyi-One" pitchFamily="34" charset="0"/>
              <a:cs typeface="Zawgyi-One" pitchFamily="34" charset="0"/>
            </a:endParaRPr>
          </a:p>
          <a:p>
            <a:pPr marL="514273" indent="-514273">
              <a:lnSpc>
                <a:spcPct val="120000"/>
              </a:lnSpc>
              <a:buNone/>
            </a:pPr>
            <a:r>
              <a:rPr lang="en-US" sz="24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(၈)	</a:t>
            </a:r>
            <a:r>
              <a:rPr lang="en-US" sz="24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အရက</a:t>
            </a:r>
            <a:r>
              <a:rPr lang="en-US" sz="24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္ႏွင့္ </a:t>
            </a:r>
            <a:r>
              <a:rPr lang="en-US" sz="24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ဘီယာတြဲဖက</a:t>
            </a:r>
            <a:r>
              <a:rPr lang="en-US" sz="24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</a:t>
            </a:r>
          </a:p>
          <a:p>
            <a:pPr marL="514273" indent="-514273">
              <a:lnSpc>
                <a:spcPct val="120000"/>
              </a:lnSpc>
              <a:buNone/>
            </a:pPr>
            <a:r>
              <a:rPr lang="en-US" sz="2400" dirty="0" smtClean="0">
                <a:solidFill>
                  <a:schemeClr val="tx2">
                    <a:lumMod val="90000"/>
                  </a:schemeClr>
                </a:solidFill>
                <a:effectLst/>
                <a:latin typeface="Win Innwa" pitchFamily="2" charset="0"/>
                <a:cs typeface="Zawgyi-One" pitchFamily="34" charset="0"/>
              </a:rPr>
              <a:t>(၉)	</a:t>
            </a:r>
            <a:r>
              <a:rPr lang="en-US" sz="24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Win Innwa" pitchFamily="2" charset="0"/>
                <a:cs typeface="Zawgyi-One" pitchFamily="34" charset="0"/>
              </a:rPr>
              <a:t>အျခားဆိုင္ငယ္မ်ား</a:t>
            </a:r>
            <a:endParaRPr lang="en-US" sz="3600" dirty="0"/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err="1" smtClean="0">
                <a:effectLst/>
                <a:latin typeface="Zawgyi-One" pitchFamily="34" charset="0"/>
                <a:cs typeface="Zawgyi-One" pitchFamily="34" charset="0"/>
              </a:rPr>
              <a:t>လိုင္စင</a:t>
            </a:r>
            <a:r>
              <a:rPr lang="en-US" sz="3200" dirty="0" smtClean="0">
                <a:effectLst/>
                <a:latin typeface="Zawgyi-One" pitchFamily="34" charset="0"/>
                <a:cs typeface="Zawgyi-One" pitchFamily="34" charset="0"/>
              </a:rPr>
              <a:t>္ႏႈ</a:t>
            </a:r>
            <a:r>
              <a:rPr lang="en-US" sz="3200" dirty="0" err="1" smtClean="0">
                <a:effectLst/>
                <a:latin typeface="Zawgyi-One" pitchFamily="34" charset="0"/>
                <a:cs typeface="Zawgyi-One" pitchFamily="34" charset="0"/>
              </a:rPr>
              <a:t>န္းထားေကာက္ခံမ</a:t>
            </a:r>
            <a:r>
              <a:rPr lang="en-US" sz="3200" dirty="0" smtClean="0">
                <a:effectLst/>
                <a:latin typeface="Zawgyi-One" pitchFamily="34" charset="0"/>
                <a:cs typeface="Zawgyi-One" pitchFamily="34" charset="0"/>
              </a:rPr>
              <a:t>ႈ</a:t>
            </a:r>
            <a:endParaRPr lang="en-US" sz="3200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001000" cy="4191000"/>
          </a:xfrm>
        </p:spPr>
        <p:txBody>
          <a:bodyPr/>
          <a:lstStyle/>
          <a:p>
            <a:pPr marL="514273" indent="-514273">
              <a:buNone/>
            </a:pPr>
            <a:r>
              <a:rPr lang="en-US" sz="24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လုပ္ငန္းရင္း</a:t>
            </a:r>
            <a:r>
              <a:rPr lang="en-US" sz="24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ႏွ</a:t>
            </a:r>
            <a:r>
              <a:rPr lang="en-US" sz="24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ီးျမ</a:t>
            </a:r>
            <a:r>
              <a:rPr lang="en-US" sz="24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ွဳပ္ႏွ</a:t>
            </a:r>
            <a:r>
              <a:rPr lang="en-US" sz="24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ံေင</a:t>
            </a:r>
            <a:r>
              <a:rPr lang="en-US" sz="24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ြ </a:t>
            </a:r>
            <a:r>
              <a:rPr lang="en-US" sz="24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ပမာဏေပ</a:t>
            </a:r>
            <a:r>
              <a:rPr lang="en-US" sz="24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ၚ </a:t>
            </a:r>
            <a:r>
              <a:rPr lang="en-US" sz="24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မူတည</a:t>
            </a:r>
            <a:r>
              <a:rPr lang="en-US" sz="24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္ၿ</a:t>
            </a:r>
            <a:r>
              <a:rPr lang="en-US" sz="24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ပီး</a:t>
            </a:r>
            <a:r>
              <a:rPr lang="en-US" sz="24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4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လိုင္စင</a:t>
            </a:r>
            <a:r>
              <a:rPr lang="en-US" sz="24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္ႏႈ</a:t>
            </a:r>
            <a:r>
              <a:rPr lang="en-US" sz="24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န္း</a:t>
            </a:r>
            <a:r>
              <a:rPr lang="en-US" sz="24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 </a:t>
            </a:r>
            <a:endParaRPr lang="en-US" sz="2400" dirty="0" smtClean="0">
              <a:solidFill>
                <a:schemeClr val="tx2">
                  <a:lumMod val="90000"/>
                </a:schemeClr>
              </a:solidFill>
              <a:effectLst/>
              <a:latin typeface="Zawgyi-One" pitchFamily="34" charset="0"/>
              <a:cs typeface="Zawgyi-One" pitchFamily="34" charset="0"/>
            </a:endParaRPr>
          </a:p>
          <a:p>
            <a:pPr marL="514273" indent="-514273">
              <a:buNone/>
            </a:pPr>
            <a:r>
              <a:rPr lang="en-US" sz="24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သတ္မွတ္ေကာက္ခံပါသည</a:t>
            </a:r>
            <a:r>
              <a:rPr lang="en-US" sz="24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</a:t>
            </a:r>
            <a:r>
              <a:rPr lang="en-US" sz="2400" dirty="0" smtClean="0">
                <a:solidFill>
                  <a:schemeClr val="tx2">
                    <a:lumMod val="90000"/>
                  </a:schemeClr>
                </a:solidFill>
                <a:effectLst/>
                <a:latin typeface="Win Innwa" pitchFamily="2" charset="0"/>
                <a:cs typeface="Zawgyi-One" pitchFamily="34" charset="0"/>
              </a:rPr>
              <a:t>။</a:t>
            </a:r>
          </a:p>
          <a:p>
            <a:pPr marL="514273" indent="-514273">
              <a:buNone/>
            </a:pPr>
            <a:endParaRPr lang="en-US" sz="2000" dirty="0" smtClean="0">
              <a:solidFill>
                <a:schemeClr val="tx2">
                  <a:lumMod val="90000"/>
                </a:schemeClr>
              </a:solidFill>
              <a:effectLst/>
              <a:latin typeface="Win Innwa" pitchFamily="2" charset="0"/>
              <a:cs typeface="Zawgyi-One" pitchFamily="34" charset="0"/>
            </a:endParaRPr>
          </a:p>
          <a:p>
            <a:pPr marL="514273" indent="-514273">
              <a:buNone/>
            </a:pPr>
            <a:r>
              <a:rPr lang="en-US" sz="2300" b="1" u="sng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Win Innwa" pitchFamily="2" charset="0"/>
                <a:cs typeface="Zawgyi-One" pitchFamily="34" charset="0"/>
              </a:rPr>
              <a:t>နမူနာလိုင္စင</a:t>
            </a:r>
            <a:r>
              <a:rPr lang="en-US" sz="2300" b="1" u="sng" dirty="0" smtClean="0">
                <a:solidFill>
                  <a:schemeClr val="tx2">
                    <a:lumMod val="90000"/>
                  </a:schemeClr>
                </a:solidFill>
                <a:effectLst/>
                <a:latin typeface="Win Innwa" pitchFamily="2" charset="0"/>
                <a:cs typeface="Zawgyi-One" pitchFamily="34" charset="0"/>
              </a:rPr>
              <a:t>္ႏႈ</a:t>
            </a:r>
            <a:r>
              <a:rPr lang="en-US" sz="2300" b="1" u="sng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Win Innwa" pitchFamily="2" charset="0"/>
                <a:cs typeface="Zawgyi-One" pitchFamily="34" charset="0"/>
              </a:rPr>
              <a:t>န္းထားေကာက္ခံမ</a:t>
            </a:r>
            <a:r>
              <a:rPr lang="en-US" sz="2300" b="1" u="sng" dirty="0" smtClean="0">
                <a:solidFill>
                  <a:schemeClr val="tx2">
                    <a:lumMod val="90000"/>
                  </a:schemeClr>
                </a:solidFill>
                <a:effectLst/>
                <a:latin typeface="Win Innwa" pitchFamily="2" charset="0"/>
                <a:cs typeface="Zawgyi-One" pitchFamily="34" charset="0"/>
              </a:rPr>
              <a:t>ွဳ</a:t>
            </a:r>
            <a:r>
              <a:rPr lang="en-US" sz="2300" b="1" dirty="0">
                <a:solidFill>
                  <a:schemeClr val="tx2">
                    <a:lumMod val="90000"/>
                  </a:schemeClr>
                </a:solidFill>
                <a:effectLst/>
                <a:latin typeface="Win Innwa" pitchFamily="2" charset="0"/>
                <a:cs typeface="Zawgyi-One" pitchFamily="34" charset="0"/>
              </a:rPr>
              <a:t>	</a:t>
            </a:r>
            <a:r>
              <a:rPr lang="en-US" sz="2300" b="1" u="sng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Win Innwa" pitchFamily="2" charset="0"/>
                <a:cs typeface="Zawgyi-One" pitchFamily="34" charset="0"/>
              </a:rPr>
              <a:t>အျခားဆိုင္ငယ</a:t>
            </a:r>
            <a:r>
              <a:rPr lang="en-US" sz="2300" b="1" u="sng" dirty="0" smtClean="0">
                <a:solidFill>
                  <a:schemeClr val="tx2">
                    <a:lumMod val="90000"/>
                  </a:schemeClr>
                </a:solidFill>
                <a:effectLst/>
                <a:latin typeface="Win Innwa" pitchFamily="2" charset="0"/>
                <a:cs typeface="Zawgyi-One" pitchFamily="34" charset="0"/>
              </a:rPr>
              <a:t>္</a:t>
            </a:r>
            <a:r>
              <a:rPr lang="en-US" sz="2300" b="1" dirty="0">
                <a:solidFill>
                  <a:schemeClr val="tx2">
                    <a:lumMod val="90000"/>
                  </a:schemeClr>
                </a:solidFill>
                <a:effectLst/>
                <a:latin typeface="Win Innwa" pitchFamily="2" charset="0"/>
                <a:cs typeface="Zawgyi-One" pitchFamily="34" charset="0"/>
              </a:rPr>
              <a:t> </a:t>
            </a:r>
            <a:r>
              <a:rPr lang="en-US" sz="2300" b="1" dirty="0" smtClean="0">
                <a:solidFill>
                  <a:schemeClr val="tx2">
                    <a:lumMod val="90000"/>
                  </a:schemeClr>
                </a:solidFill>
                <a:effectLst/>
                <a:latin typeface="Win Innwa" pitchFamily="2" charset="0"/>
                <a:cs typeface="Zawgyi-One" pitchFamily="34" charset="0"/>
              </a:rPr>
              <a:t>       </a:t>
            </a:r>
            <a:r>
              <a:rPr lang="en-US" sz="2300" b="1" u="sng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Win Innwa" pitchFamily="2" charset="0"/>
                <a:cs typeface="Zawgyi-One" pitchFamily="34" charset="0"/>
              </a:rPr>
              <a:t>မုန</a:t>
            </a:r>
            <a:r>
              <a:rPr lang="en-US" sz="2300" b="1" u="sng" dirty="0" smtClean="0">
                <a:solidFill>
                  <a:schemeClr val="tx2">
                    <a:lumMod val="90000"/>
                  </a:schemeClr>
                </a:solidFill>
                <a:effectLst/>
                <a:latin typeface="Win Innwa" pitchFamily="2" charset="0"/>
                <a:cs typeface="Zawgyi-One" pitchFamily="34" charset="0"/>
              </a:rPr>
              <a:t>္႔</a:t>
            </a:r>
            <a:r>
              <a:rPr lang="en-US" sz="2300" b="1" u="sng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Win Innwa" pitchFamily="2" charset="0"/>
                <a:cs typeface="Zawgyi-One" pitchFamily="34" charset="0"/>
              </a:rPr>
              <a:t>မ်ိဳးစံု</a:t>
            </a:r>
            <a:endParaRPr lang="en-US" sz="2300" b="1" u="sng" dirty="0" smtClean="0">
              <a:solidFill>
                <a:schemeClr val="tx2">
                  <a:lumMod val="90000"/>
                </a:schemeClr>
              </a:solidFill>
              <a:effectLst/>
              <a:latin typeface="Win Innwa" pitchFamily="2" charset="0"/>
              <a:cs typeface="Zawgyi-One" pitchFamily="34" charset="0"/>
            </a:endParaRPr>
          </a:p>
          <a:p>
            <a:pPr marL="514273" indent="-514273"/>
            <a:r>
              <a:rPr lang="en-US" sz="23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Win Innwa" pitchFamily="2" charset="0"/>
                <a:cs typeface="Zawgyi-One" pitchFamily="34" charset="0"/>
              </a:rPr>
              <a:t>က်ပ</a:t>
            </a:r>
            <a:r>
              <a:rPr lang="en-US" sz="2300" dirty="0" smtClean="0">
                <a:solidFill>
                  <a:schemeClr val="tx2">
                    <a:lumMod val="90000"/>
                  </a:schemeClr>
                </a:solidFill>
                <a:effectLst/>
                <a:latin typeface="Win Innwa" pitchFamily="2" charset="0"/>
                <a:cs typeface="Zawgyi-One" pitchFamily="34" charset="0"/>
              </a:rPr>
              <a:t>္ ၈ </a:t>
            </a:r>
            <a:r>
              <a:rPr lang="en-US" sz="23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Win Innwa" pitchFamily="2" charset="0"/>
                <a:cs typeface="Zawgyi-One" pitchFamily="34" charset="0"/>
              </a:rPr>
              <a:t>သိန္းေအာက</a:t>
            </a:r>
            <a:r>
              <a:rPr lang="en-US" sz="2300" dirty="0" smtClean="0">
                <a:solidFill>
                  <a:schemeClr val="tx2">
                    <a:lumMod val="90000"/>
                  </a:schemeClr>
                </a:solidFill>
                <a:effectLst/>
                <a:latin typeface="Win Innwa" pitchFamily="2" charset="0"/>
                <a:cs typeface="Zawgyi-One" pitchFamily="34" charset="0"/>
              </a:rPr>
              <a:t>္			-		-</a:t>
            </a:r>
          </a:p>
          <a:p>
            <a:pPr marL="514273" indent="-514273"/>
            <a:r>
              <a:rPr lang="en-US" sz="23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Win Innwa" pitchFamily="2" charset="0"/>
                <a:cs typeface="Zawgyi-One" pitchFamily="34" charset="0"/>
              </a:rPr>
              <a:t>က်ပ</a:t>
            </a:r>
            <a:r>
              <a:rPr lang="en-US" sz="2300" dirty="0" smtClean="0">
                <a:solidFill>
                  <a:schemeClr val="tx2">
                    <a:lumMod val="90000"/>
                  </a:schemeClr>
                </a:solidFill>
                <a:effectLst/>
                <a:latin typeface="Win Innwa" pitchFamily="2" charset="0"/>
                <a:cs typeface="Zawgyi-One" pitchFamily="34" charset="0"/>
              </a:rPr>
              <a:t>္ ၈ </a:t>
            </a:r>
            <a:r>
              <a:rPr lang="en-US" sz="23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Win Innwa" pitchFamily="2" charset="0"/>
                <a:cs typeface="Zawgyi-One" pitchFamily="34" charset="0"/>
              </a:rPr>
              <a:t>သိန္းမ</a:t>
            </a:r>
            <a:r>
              <a:rPr lang="en-US" sz="2300" dirty="0" smtClean="0">
                <a:solidFill>
                  <a:schemeClr val="tx2">
                    <a:lumMod val="90000"/>
                  </a:schemeClr>
                </a:solidFill>
                <a:effectLst/>
                <a:latin typeface="Win Innwa" pitchFamily="2" charset="0"/>
                <a:cs typeface="Zawgyi-One" pitchFamily="34" charset="0"/>
              </a:rPr>
              <a:t>ွ ၁၅ </a:t>
            </a:r>
            <a:r>
              <a:rPr lang="en-US" sz="23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Win Innwa" pitchFamily="2" charset="0"/>
                <a:cs typeface="Zawgyi-One" pitchFamily="34" charset="0"/>
              </a:rPr>
              <a:t>သိန္း</a:t>
            </a:r>
            <a:r>
              <a:rPr lang="en-US" sz="2300" dirty="0" smtClean="0">
                <a:solidFill>
                  <a:schemeClr val="tx2">
                    <a:lumMod val="90000"/>
                  </a:schemeClr>
                </a:solidFill>
                <a:effectLst/>
                <a:latin typeface="Win Innwa" pitchFamily="2" charset="0"/>
                <a:cs typeface="Zawgyi-One" pitchFamily="34" charset="0"/>
              </a:rPr>
              <a:t>		    	-		-</a:t>
            </a:r>
          </a:p>
          <a:p>
            <a:pPr marL="514273" indent="-514273"/>
            <a:r>
              <a:rPr lang="en-US" sz="23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Win Innwa" pitchFamily="2" charset="0"/>
                <a:cs typeface="Zawgyi-One" pitchFamily="34" charset="0"/>
              </a:rPr>
              <a:t>က်ပ</a:t>
            </a:r>
            <a:r>
              <a:rPr lang="en-US" sz="2300" dirty="0" smtClean="0">
                <a:solidFill>
                  <a:schemeClr val="tx2">
                    <a:lumMod val="90000"/>
                  </a:schemeClr>
                </a:solidFill>
                <a:effectLst/>
                <a:latin typeface="Win Innwa" pitchFamily="2" charset="0"/>
                <a:cs typeface="Zawgyi-One" pitchFamily="34" charset="0"/>
              </a:rPr>
              <a:t>္ ၁၆ </a:t>
            </a:r>
            <a:r>
              <a:rPr lang="en-US" sz="23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Win Innwa" pitchFamily="2" charset="0"/>
                <a:cs typeface="Zawgyi-One" pitchFamily="34" charset="0"/>
              </a:rPr>
              <a:t>သိန္းမ</a:t>
            </a:r>
            <a:r>
              <a:rPr lang="en-US" sz="2300" dirty="0" smtClean="0">
                <a:solidFill>
                  <a:schemeClr val="tx2">
                    <a:lumMod val="90000"/>
                  </a:schemeClr>
                </a:solidFill>
                <a:effectLst/>
                <a:latin typeface="Win Innwa" pitchFamily="2" charset="0"/>
                <a:cs typeface="Zawgyi-One" pitchFamily="34" charset="0"/>
              </a:rPr>
              <a:t>ွ ၄၅ </a:t>
            </a:r>
            <a:r>
              <a:rPr lang="en-US" sz="23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Win Innwa" pitchFamily="2" charset="0"/>
                <a:cs typeface="Zawgyi-One" pitchFamily="34" charset="0"/>
              </a:rPr>
              <a:t>သိန္း</a:t>
            </a:r>
            <a:r>
              <a:rPr lang="en-US" sz="2300" dirty="0" smtClean="0">
                <a:solidFill>
                  <a:schemeClr val="tx2">
                    <a:lumMod val="90000"/>
                  </a:schemeClr>
                </a:solidFill>
                <a:effectLst/>
                <a:latin typeface="Win Innwa" pitchFamily="2" charset="0"/>
                <a:cs typeface="Zawgyi-One" pitchFamily="34" charset="0"/>
              </a:rPr>
              <a:t>		 	-		-</a:t>
            </a:r>
          </a:p>
          <a:p>
            <a:pPr marL="514273" indent="-514273"/>
            <a:r>
              <a:rPr lang="en-US" sz="23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Win Innwa" pitchFamily="2" charset="0"/>
                <a:cs typeface="Zawgyi-One" pitchFamily="34" charset="0"/>
              </a:rPr>
              <a:t>က်ပ</a:t>
            </a:r>
            <a:r>
              <a:rPr lang="en-US" sz="2300" dirty="0" smtClean="0">
                <a:solidFill>
                  <a:schemeClr val="tx2">
                    <a:lumMod val="90000"/>
                  </a:schemeClr>
                </a:solidFill>
                <a:effectLst/>
                <a:latin typeface="Win Innwa" pitchFamily="2" charset="0"/>
                <a:cs typeface="Zawgyi-One" pitchFamily="34" charset="0"/>
              </a:rPr>
              <a:t>္ ၄၆ </a:t>
            </a:r>
            <a:r>
              <a:rPr lang="en-US" sz="23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Win Innwa" pitchFamily="2" charset="0"/>
                <a:cs typeface="Zawgyi-One" pitchFamily="34" charset="0"/>
              </a:rPr>
              <a:t>သိန္းမ</a:t>
            </a:r>
            <a:r>
              <a:rPr lang="en-US" sz="2300" dirty="0" smtClean="0">
                <a:solidFill>
                  <a:schemeClr val="tx2">
                    <a:lumMod val="90000"/>
                  </a:schemeClr>
                </a:solidFill>
                <a:effectLst/>
                <a:latin typeface="Win Innwa" pitchFamily="2" charset="0"/>
                <a:cs typeface="Zawgyi-One" pitchFamily="34" charset="0"/>
              </a:rPr>
              <a:t>ွ ၈၀ </a:t>
            </a:r>
            <a:r>
              <a:rPr lang="en-US" sz="23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Win Innwa" pitchFamily="2" charset="0"/>
                <a:cs typeface="Zawgyi-One" pitchFamily="34" charset="0"/>
              </a:rPr>
              <a:t>သိန္း</a:t>
            </a:r>
            <a:endParaRPr lang="en-US" sz="2300" dirty="0">
              <a:solidFill>
                <a:schemeClr val="tx2">
                  <a:lumMod val="90000"/>
                </a:schemeClr>
              </a:solidFill>
              <a:effectLst/>
              <a:latin typeface="Win Innwa" pitchFamily="2" charset="0"/>
              <a:cs typeface="Zawgyi-One" pitchFamily="34" charset="0"/>
            </a:endParaRPr>
          </a:p>
          <a:p>
            <a:pPr marL="514273" indent="-514273"/>
            <a:r>
              <a:rPr lang="en-US" sz="23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Win Innwa" pitchFamily="2" charset="0"/>
                <a:cs typeface="Zawgyi-One" pitchFamily="34" charset="0"/>
              </a:rPr>
              <a:t>က်ပ</a:t>
            </a:r>
            <a:r>
              <a:rPr lang="en-US" sz="2300" dirty="0" smtClean="0">
                <a:solidFill>
                  <a:schemeClr val="tx2">
                    <a:lumMod val="90000"/>
                  </a:schemeClr>
                </a:solidFill>
                <a:effectLst/>
                <a:latin typeface="Win Innwa" pitchFamily="2" charset="0"/>
                <a:cs typeface="Zawgyi-One" pitchFamily="34" charset="0"/>
              </a:rPr>
              <a:t>္-----   </a:t>
            </a:r>
            <a:r>
              <a:rPr lang="en-US" sz="23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Win Innwa" pitchFamily="2" charset="0"/>
                <a:cs typeface="Zawgyi-One" pitchFamily="34" charset="0"/>
              </a:rPr>
              <a:t>သိန္းမ</a:t>
            </a:r>
            <a:r>
              <a:rPr lang="en-US" sz="2300" dirty="0" smtClean="0">
                <a:solidFill>
                  <a:schemeClr val="tx2">
                    <a:lumMod val="90000"/>
                  </a:schemeClr>
                </a:solidFill>
                <a:effectLst/>
                <a:latin typeface="Win Innwa" pitchFamily="2" charset="0"/>
                <a:cs typeface="Zawgyi-One" pitchFamily="34" charset="0"/>
              </a:rPr>
              <a:t> ွ ------- </a:t>
            </a:r>
            <a:r>
              <a:rPr lang="en-US" sz="23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Win Innwa" pitchFamily="2" charset="0"/>
                <a:cs typeface="Zawgyi-One" pitchFamily="34" charset="0"/>
              </a:rPr>
              <a:t>သိန္း</a:t>
            </a:r>
            <a:r>
              <a:rPr lang="en-US" sz="2400" dirty="0" smtClean="0">
                <a:solidFill>
                  <a:schemeClr val="tx2">
                    <a:lumMod val="90000"/>
                  </a:schemeClr>
                </a:solidFill>
                <a:effectLst/>
                <a:latin typeface="Win Innwa" pitchFamily="2" charset="0"/>
                <a:cs typeface="Zawgyi-One" pitchFamily="34" charset="0"/>
              </a:rPr>
              <a:t>	</a:t>
            </a:r>
            <a:r>
              <a:rPr lang="en-US" sz="2000" dirty="0" smtClean="0">
                <a:effectLst/>
                <a:latin typeface="Win Innwa" pitchFamily="2" charset="0"/>
                <a:cs typeface="Zawgyi-One" pitchFamily="34" charset="0"/>
              </a:rPr>
              <a:t>	</a:t>
            </a:r>
            <a:endParaRPr lang="en-US" sz="2000" dirty="0">
              <a:effectLst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err="1" smtClean="0">
                <a:effectLst/>
                <a:latin typeface="Zawgyi-One" pitchFamily="34" charset="0"/>
                <a:cs typeface="Zawgyi-One" pitchFamily="34" charset="0"/>
              </a:rPr>
              <a:t>လုပ္ငန္းလိုင္စင္ရယူျခင္း</a:t>
            </a:r>
            <a:endParaRPr lang="en-US" sz="3200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US" sz="2500" b="1" u="sng" dirty="0" err="1" smtClean="0">
                <a:solidFill>
                  <a:schemeClr val="tx2">
                    <a:lumMod val="90000"/>
                  </a:schemeClr>
                </a:solidFill>
                <a:latin typeface="Win Innwa" pitchFamily="2" charset="0"/>
                <a:cs typeface="Zawgyi-One" pitchFamily="34" charset="0"/>
              </a:rPr>
              <a:t>စက္ရံုအလုပ္ရံု</a:t>
            </a:r>
            <a:endParaRPr lang="en-US" sz="2500" b="1" u="sng" dirty="0" smtClean="0">
              <a:solidFill>
                <a:schemeClr val="tx2">
                  <a:lumMod val="90000"/>
                </a:schemeClr>
              </a:solidFill>
              <a:latin typeface="Win Innwa" pitchFamily="2" charset="0"/>
              <a:cs typeface="Zawgyi-One" pitchFamily="34" charset="0"/>
            </a:endParaRPr>
          </a:p>
          <a:p>
            <a:pPr>
              <a:lnSpc>
                <a:spcPct val="150000"/>
              </a:lnSpc>
              <a:buNone/>
            </a:pPr>
            <a:r>
              <a:rPr lang="en-US" sz="25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	(၁)  </a:t>
            </a:r>
            <a:r>
              <a:rPr lang="en-US" sz="25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လုပ္ငန္းလိုင္စင္ေလ</a:t>
            </a:r>
            <a:r>
              <a:rPr lang="en-US" sz="25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်ွ</a:t>
            </a:r>
            <a:r>
              <a:rPr lang="en-US" sz="25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ာက္လႊာကို</a:t>
            </a:r>
            <a:r>
              <a:rPr lang="en-US" sz="25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5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သက္ဆိုင္ရာၿမိ</a:t>
            </a:r>
            <a:r>
              <a:rPr lang="en-US" sz="25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ဳ႔</a:t>
            </a:r>
            <a:r>
              <a:rPr lang="en-US" sz="25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နယ</a:t>
            </a:r>
            <a:r>
              <a:rPr lang="en-US" sz="25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္</a:t>
            </a:r>
          </a:p>
          <a:p>
            <a:pPr>
              <a:lnSpc>
                <a:spcPct val="150000"/>
              </a:lnSpc>
              <a:buNone/>
            </a:pPr>
            <a:r>
              <a:rPr lang="en-US" sz="2500" dirty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	</a:t>
            </a:r>
            <a:r>
              <a:rPr lang="en-US" sz="25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	</a:t>
            </a:r>
            <a:r>
              <a:rPr lang="en-US" sz="25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စည္ပင္အုပ္ခ</a:t>
            </a:r>
            <a:r>
              <a:rPr lang="en-US" sz="25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်ဳ</a:t>
            </a:r>
            <a:r>
              <a:rPr lang="en-US" sz="25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ပ္ေရးမ</a:t>
            </a:r>
            <a:r>
              <a:rPr lang="en-US" sz="25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ွဴ</a:t>
            </a:r>
            <a:r>
              <a:rPr lang="en-US" sz="25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းရံုးမ</a:t>
            </a:r>
            <a:r>
              <a:rPr lang="en-US" sz="25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ွ </a:t>
            </a:r>
            <a:r>
              <a:rPr lang="en-US" sz="25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ရယူရမည</a:t>
            </a:r>
            <a:r>
              <a:rPr lang="en-US" sz="25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္။</a:t>
            </a:r>
          </a:p>
          <a:p>
            <a:pPr>
              <a:lnSpc>
                <a:spcPct val="150000"/>
              </a:lnSpc>
              <a:buNone/>
            </a:pPr>
            <a:r>
              <a:rPr lang="en-US" sz="2500" dirty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	</a:t>
            </a:r>
            <a:r>
              <a:rPr lang="en-US" sz="25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(၂)  သက္ဆိုင္ရာ၀န္ၾ</a:t>
            </a:r>
            <a:r>
              <a:rPr lang="en-US" sz="25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ကီးဌာန</a:t>
            </a:r>
            <a:r>
              <a:rPr lang="en-US" sz="25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၏ </a:t>
            </a:r>
            <a:r>
              <a:rPr lang="en-US" sz="25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လုပ္ငန္းလိုင္စင</a:t>
            </a:r>
            <a:r>
              <a:rPr lang="en-US" sz="25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္/ 	</a:t>
            </a:r>
            <a:r>
              <a:rPr lang="en-US" sz="25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ေထာက္ခံခ်က</a:t>
            </a:r>
            <a:r>
              <a:rPr lang="en-US" sz="25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္ </a:t>
            </a:r>
            <a:r>
              <a:rPr lang="en-US" sz="25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ပူးတြဲတင</a:t>
            </a:r>
            <a:r>
              <a:rPr lang="en-US" sz="25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္ျ</a:t>
            </a:r>
            <a:r>
              <a:rPr lang="en-US" sz="25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ပရပါမည</a:t>
            </a:r>
            <a:r>
              <a:rPr lang="en-US" sz="25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္။</a:t>
            </a:r>
          </a:p>
          <a:p>
            <a:pPr>
              <a:lnSpc>
                <a:spcPct val="150000"/>
              </a:lnSpc>
              <a:buNone/>
            </a:pPr>
            <a:r>
              <a:rPr lang="en-US" sz="25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	(၃)  လုပ္ငန္းပတ္၀န္းက်င္မွ </a:t>
            </a:r>
            <a:r>
              <a:rPr lang="en-US" sz="25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အမ်ားျပည္သူ</a:t>
            </a:r>
            <a:r>
              <a:rPr lang="en-US" sz="25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 (၁၀)</a:t>
            </a:r>
            <a:r>
              <a:rPr lang="en-US" sz="25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ဦး</a:t>
            </a:r>
            <a:r>
              <a:rPr lang="en-US" sz="25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၏ 	</a:t>
            </a:r>
            <a:r>
              <a:rPr lang="en-US" sz="25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ေထာက္ခံခ်က</a:t>
            </a:r>
            <a:r>
              <a:rPr lang="en-US" sz="25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္</a:t>
            </a:r>
          </a:p>
          <a:p>
            <a:endParaRPr lang="en-US" dirty="0">
              <a:solidFill>
                <a:schemeClr val="tx2">
                  <a:lumMod val="90000"/>
                </a:schemeClr>
              </a:solidFill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6425" y="320675"/>
            <a:ext cx="5032375" cy="1431925"/>
          </a:xfrm>
        </p:spPr>
        <p:txBody>
          <a:bodyPr/>
          <a:lstStyle/>
          <a:p>
            <a:r>
              <a:rPr lang="en-US" sz="3200" dirty="0" err="1" smtClean="0">
                <a:effectLst/>
                <a:latin typeface="Zawgyi-One" pitchFamily="34" charset="0"/>
                <a:cs typeface="Zawgyi-One" pitchFamily="34" charset="0"/>
              </a:rPr>
              <a:t>လုပ္ငန္းလိုင္စင္အမ်ိဳးအစား</a:t>
            </a:r>
            <a:r>
              <a:rPr lang="en-US" sz="3200" dirty="0" smtClean="0">
                <a:effectLst/>
                <a:latin typeface="Zawgyi-One" pitchFamily="34" charset="0"/>
                <a:cs typeface="Zawgyi-One" pitchFamily="34" charset="0"/>
              </a:rPr>
              <a:t> -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buNone/>
            </a:pPr>
            <a:r>
              <a:rPr lang="en-US" sz="22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(၁) </a:t>
            </a:r>
            <a:r>
              <a:rPr lang="en-US" sz="22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လက္မ</a:t>
            </a:r>
            <a:r>
              <a:rPr lang="en-US" sz="22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ွဳ</a:t>
            </a:r>
            <a:r>
              <a:rPr lang="en-US" sz="22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လုပ္ငန္းမ်ား</a:t>
            </a:r>
            <a:r>
              <a:rPr lang="en-US" sz="22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		(၈)   </a:t>
            </a:r>
            <a:r>
              <a:rPr lang="en-US" sz="22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ေရာင္းခ</a:t>
            </a:r>
            <a:r>
              <a:rPr lang="en-US" sz="22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်ျ</a:t>
            </a:r>
            <a:r>
              <a:rPr lang="en-US" sz="22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ခင္းလုပ္ငန္းမ်ား</a:t>
            </a:r>
            <a:endParaRPr lang="en-US" sz="2200" dirty="0" smtClean="0">
              <a:solidFill>
                <a:schemeClr val="tx2">
                  <a:lumMod val="90000"/>
                </a:schemeClr>
              </a:solidFill>
              <a:effectLst/>
              <a:latin typeface="Zawgyi-One" pitchFamily="34" charset="0"/>
              <a:cs typeface="Zawgyi-One" pitchFamily="34" charset="0"/>
            </a:endParaRPr>
          </a:p>
          <a:p>
            <a:pPr>
              <a:lnSpc>
                <a:spcPct val="150000"/>
              </a:lnSpc>
              <a:buNone/>
            </a:pPr>
            <a:r>
              <a:rPr lang="en-US" sz="22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(၂) </a:t>
            </a:r>
            <a:r>
              <a:rPr lang="en-US" sz="22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စက္မ</a:t>
            </a:r>
            <a:r>
              <a:rPr lang="en-US" sz="22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ွဳ</a:t>
            </a:r>
            <a:r>
              <a:rPr lang="en-US" sz="22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လုပ္ငန္းမ်ား</a:t>
            </a:r>
            <a:r>
              <a:rPr lang="en-US" sz="22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		(၉)   </a:t>
            </a:r>
            <a:r>
              <a:rPr lang="en-US" sz="22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အိမ္တြင္းစက္မ</a:t>
            </a:r>
            <a:r>
              <a:rPr lang="en-US" sz="22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ွဳ</a:t>
            </a:r>
            <a:r>
              <a:rPr lang="en-US" sz="22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လုပ္ငန္းမ်ား</a:t>
            </a:r>
            <a:endParaRPr lang="en-US" sz="2200" dirty="0" smtClean="0">
              <a:solidFill>
                <a:schemeClr val="tx2">
                  <a:lumMod val="90000"/>
                </a:schemeClr>
              </a:solidFill>
              <a:effectLst/>
              <a:latin typeface="Zawgyi-One" pitchFamily="34" charset="0"/>
              <a:cs typeface="Zawgyi-One" pitchFamily="34" charset="0"/>
            </a:endParaRPr>
          </a:p>
          <a:p>
            <a:pPr>
              <a:lnSpc>
                <a:spcPct val="150000"/>
              </a:lnSpc>
              <a:buNone/>
            </a:pPr>
            <a:r>
              <a:rPr lang="en-US" sz="22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(၃) ျပဳျ</a:t>
            </a:r>
            <a:r>
              <a:rPr lang="en-US" sz="22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ပင</a:t>
            </a:r>
            <a:r>
              <a:rPr lang="en-US" sz="22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္ျ</a:t>
            </a:r>
            <a:r>
              <a:rPr lang="en-US" sz="22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ခင္းလုပ္ငန္းမ်ား</a:t>
            </a:r>
            <a:r>
              <a:rPr lang="en-US" sz="22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	(၁၀)   ၀န္ေဆာင္မွဳ</a:t>
            </a:r>
            <a:r>
              <a:rPr lang="en-US" sz="22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လုပ္ငန္းမ်ား</a:t>
            </a:r>
            <a:endParaRPr lang="en-US" sz="2200" dirty="0" smtClean="0">
              <a:solidFill>
                <a:schemeClr val="tx2">
                  <a:lumMod val="90000"/>
                </a:schemeClr>
              </a:solidFill>
              <a:effectLst/>
              <a:latin typeface="Zawgyi-One" pitchFamily="34" charset="0"/>
              <a:cs typeface="Zawgyi-One" pitchFamily="34" charset="0"/>
            </a:endParaRPr>
          </a:p>
          <a:p>
            <a:pPr>
              <a:lnSpc>
                <a:spcPct val="150000"/>
              </a:lnSpc>
              <a:buNone/>
            </a:pPr>
            <a:r>
              <a:rPr lang="en-US" sz="22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(၄) </a:t>
            </a:r>
            <a:r>
              <a:rPr lang="en-US" sz="22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သိုေလွာင</a:t>
            </a:r>
            <a:r>
              <a:rPr lang="en-US" sz="22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္ျ</a:t>
            </a:r>
            <a:r>
              <a:rPr lang="en-US" sz="22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ခင္းလုပ္ငန္းမ်ား</a:t>
            </a:r>
            <a:r>
              <a:rPr lang="en-US" sz="22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	(၁၁) ေဆး၀ါးကုသဆက္စပ္လုပ္ငန္း</a:t>
            </a:r>
          </a:p>
          <a:p>
            <a:pPr>
              <a:lnSpc>
                <a:spcPct val="150000"/>
              </a:lnSpc>
              <a:buNone/>
            </a:pPr>
            <a:r>
              <a:rPr lang="en-US" sz="22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(၅) ငွါ</a:t>
            </a:r>
            <a:r>
              <a:rPr lang="en-US" sz="22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းရမ္းျခင္းလုပ္ငန္းမ်ား</a:t>
            </a:r>
            <a:r>
              <a:rPr lang="en-US" sz="22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	</a:t>
            </a:r>
          </a:p>
          <a:p>
            <a:pPr>
              <a:lnSpc>
                <a:spcPct val="150000"/>
              </a:lnSpc>
              <a:buNone/>
            </a:pPr>
            <a:r>
              <a:rPr lang="en-US" sz="22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(၆) </a:t>
            </a:r>
            <a:r>
              <a:rPr lang="en-US" sz="22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အေရာင္းျပခန္းမ်ား</a:t>
            </a:r>
            <a:endParaRPr lang="en-US" sz="2200" dirty="0" smtClean="0">
              <a:solidFill>
                <a:schemeClr val="tx2">
                  <a:lumMod val="90000"/>
                </a:schemeClr>
              </a:solidFill>
              <a:effectLst/>
              <a:latin typeface="Zawgyi-One" pitchFamily="34" charset="0"/>
              <a:cs typeface="Zawgyi-One" pitchFamily="34" charset="0"/>
            </a:endParaRPr>
          </a:p>
          <a:p>
            <a:pPr>
              <a:lnSpc>
                <a:spcPct val="150000"/>
              </a:lnSpc>
              <a:buNone/>
            </a:pPr>
            <a:r>
              <a:rPr lang="en-US" sz="22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(၇) </a:t>
            </a:r>
            <a:r>
              <a:rPr lang="en-US" sz="22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သီးျခားလုပ္ငန္း</a:t>
            </a:r>
            <a:r>
              <a:rPr lang="en-US" sz="22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ႏွင့္ ့္</a:t>
            </a:r>
            <a:r>
              <a:rPr lang="en-US" sz="22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အျခားလုပ္ငန္းငယ္မ်ား</a:t>
            </a:r>
            <a:endParaRPr lang="en-US" sz="2200" dirty="0" smtClean="0">
              <a:solidFill>
                <a:schemeClr val="tx2">
                  <a:lumMod val="90000"/>
                </a:schemeClr>
              </a:solidFill>
              <a:effectLst/>
              <a:latin typeface="Zawgyi-One" pitchFamily="34" charset="0"/>
              <a:cs typeface="Zawgyi-One" pitchFamily="34" charset="0"/>
            </a:endParaRPr>
          </a:p>
          <a:p>
            <a:endParaRPr lang="en-US" sz="2200" dirty="0"/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5638800" cy="1295400"/>
          </a:xfrm>
        </p:spPr>
        <p:txBody>
          <a:bodyPr>
            <a:noAutofit/>
          </a:bodyPr>
          <a:lstStyle/>
          <a:p>
            <a:r>
              <a:rPr lang="en-US" sz="3600" b="1" dirty="0" err="1" smtClean="0">
                <a:effectLst/>
                <a:latin typeface="Zawgyi-One" pitchFamily="34" charset="0"/>
                <a:cs typeface="Zawgyi-One" pitchFamily="34" charset="0"/>
              </a:rPr>
              <a:t>တည္းခိုခန္းလိုင္စင္ရယူျခင္း</a:t>
            </a:r>
            <a:endParaRPr lang="en-GB" sz="3600" b="1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05000"/>
            <a:ext cx="8382000" cy="24130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en-US" sz="28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(၁) ျ</a:t>
            </a:r>
            <a:r>
              <a:rPr lang="en-US" sz="28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မန္မာက်ပ္ေင</a:t>
            </a:r>
            <a:r>
              <a:rPr lang="en-US" sz="28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ြျ</a:t>
            </a:r>
            <a:r>
              <a:rPr lang="en-US" sz="28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ဖင</a:t>
            </a:r>
            <a:r>
              <a:rPr lang="en-US" sz="28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့္ </a:t>
            </a:r>
            <a:r>
              <a:rPr lang="en-US" sz="28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ရယူမည</a:t>
            </a:r>
            <a:r>
              <a:rPr lang="en-US" sz="28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့္ </a:t>
            </a:r>
            <a:r>
              <a:rPr lang="en-US" sz="28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တည္းခိုခန္း</a:t>
            </a:r>
            <a:endParaRPr lang="en-US" sz="2800" dirty="0" smtClean="0">
              <a:solidFill>
                <a:schemeClr val="tx2">
                  <a:lumMod val="90000"/>
                </a:schemeClr>
              </a:solidFill>
              <a:latin typeface="Zawgyi-One" pitchFamily="34" charset="0"/>
              <a:cs typeface="Zawgyi-One" pitchFamily="34" charset="0"/>
            </a:endParaRPr>
          </a:p>
          <a:p>
            <a:pPr>
              <a:lnSpc>
                <a:spcPct val="150000"/>
              </a:lnSpc>
              <a:buNone/>
            </a:pPr>
            <a:r>
              <a:rPr lang="en-US" sz="28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(၂) ႏ</a:t>
            </a:r>
            <a:r>
              <a:rPr lang="en-US" sz="28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ိုင္ငံျခားေင</a:t>
            </a:r>
            <a:r>
              <a:rPr lang="en-US" sz="28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ြျ</a:t>
            </a:r>
            <a:r>
              <a:rPr lang="en-US" sz="28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ဖင</a:t>
            </a:r>
            <a:r>
              <a:rPr lang="en-US" sz="28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့္ </a:t>
            </a:r>
            <a:r>
              <a:rPr lang="en-US" sz="28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ရယူမည</a:t>
            </a:r>
            <a:r>
              <a:rPr lang="en-US" sz="28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့္ </a:t>
            </a:r>
            <a:r>
              <a:rPr lang="en-US" sz="28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တည္းခိုခန္း</a:t>
            </a:r>
            <a:endParaRPr lang="en-US" sz="2800" dirty="0">
              <a:solidFill>
                <a:schemeClr val="tx2">
                  <a:lumMod val="90000"/>
                </a:schemeClr>
              </a:solidFill>
              <a:latin typeface="Zawgyi-One" pitchFamily="34" charset="0"/>
              <a:cs typeface="Zawgyi-One" pitchFamily="34" charset="0"/>
            </a:endParaRPr>
          </a:p>
          <a:p>
            <a:pPr>
              <a:lnSpc>
                <a:spcPct val="150000"/>
              </a:lnSpc>
              <a:buNone/>
            </a:pPr>
            <a:endParaRPr lang="en-US" sz="1800" b="1" u="sng" dirty="0" smtClean="0">
              <a:latin typeface="Zawgyi-One" pitchFamily="34" charset="0"/>
              <a:cs typeface="Zawgyi-One" pitchFamily="34" charset="0"/>
            </a:endParaRPr>
          </a:p>
          <a:p>
            <a:pPr>
              <a:lnSpc>
                <a:spcPct val="150000"/>
              </a:lnSpc>
              <a:buNone/>
            </a:pPr>
            <a:endParaRPr lang="en-US" sz="1800" dirty="0" smtClean="0">
              <a:latin typeface="Zawgyi-One" pitchFamily="34" charset="0"/>
              <a:cs typeface="Zawgyi-One" pitchFamily="34" charset="0"/>
            </a:endParaRPr>
          </a:p>
          <a:p>
            <a:pPr>
              <a:lnSpc>
                <a:spcPct val="150000"/>
              </a:lnSpc>
              <a:buNone/>
            </a:pPr>
            <a:endParaRPr lang="en-GB" sz="1800" dirty="0"/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385175" cy="1431925"/>
          </a:xfrm>
        </p:spPr>
        <p:txBody>
          <a:bodyPr/>
          <a:lstStyle/>
          <a:p>
            <a:r>
              <a:rPr lang="en-US" sz="40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ျ</a:t>
            </a:r>
            <a:r>
              <a:rPr lang="en-US" sz="36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မန္မာက်ပ္ေင</a:t>
            </a:r>
            <a:r>
              <a:rPr lang="en-US" sz="36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ြႏွင့္ </a:t>
            </a:r>
            <a:r>
              <a:rPr lang="en-US" sz="36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ရယူမည</a:t>
            </a:r>
            <a:r>
              <a:rPr lang="en-US" sz="36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့္ </a:t>
            </a:r>
            <a:r>
              <a:rPr lang="en-US" sz="36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တည္းခိုခန္း</a:t>
            </a:r>
            <a:endParaRPr lang="en-US" sz="3600" dirty="0">
              <a:solidFill>
                <a:schemeClr val="tx2">
                  <a:lumMod val="90000"/>
                </a:schemeClr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05000"/>
            <a:ext cx="8007350" cy="46482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23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လုပ္ငန္းလိုင္စင္ေလ</a:t>
            </a:r>
            <a:r>
              <a:rPr lang="en-US" sz="23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ွ်</a:t>
            </a:r>
            <a:r>
              <a:rPr lang="en-US" sz="23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ာက္လႊာကို</a:t>
            </a:r>
            <a:r>
              <a:rPr lang="en-US" sz="23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3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သက္ဆိုင္ရာ</a:t>
            </a:r>
            <a:r>
              <a:rPr lang="en-US" sz="23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 ျ</a:t>
            </a:r>
            <a:r>
              <a:rPr lang="en-US" sz="23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မိ</a:t>
            </a:r>
            <a:r>
              <a:rPr lang="en-US" sz="23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ဳ႔</a:t>
            </a:r>
            <a:r>
              <a:rPr lang="en-US" sz="23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နယ္စည္ပင</a:t>
            </a:r>
            <a:r>
              <a:rPr lang="en-US" sz="23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 </a:t>
            </a:r>
            <a:r>
              <a:rPr lang="en-US" sz="23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အုပ္ခ</a:t>
            </a:r>
            <a:r>
              <a:rPr lang="en-US" sz="23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်ဳ</a:t>
            </a:r>
            <a:r>
              <a:rPr lang="en-US" sz="23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ပ္ေရးမ</a:t>
            </a:r>
            <a:r>
              <a:rPr lang="en-US" sz="23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ွဴး </a:t>
            </a:r>
            <a:r>
              <a:rPr lang="en-US" sz="23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ရံုးတြင</a:t>
            </a:r>
            <a:r>
              <a:rPr lang="en-US" sz="23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 </a:t>
            </a:r>
            <a:r>
              <a:rPr lang="en-US" sz="23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ရယူရပါမည</a:t>
            </a:r>
            <a:r>
              <a:rPr lang="en-US" sz="23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္။</a:t>
            </a:r>
          </a:p>
          <a:p>
            <a:pPr>
              <a:lnSpc>
                <a:spcPct val="150000"/>
              </a:lnSpc>
            </a:pPr>
            <a:r>
              <a:rPr lang="en-US" sz="23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ပူးတြဲတင</a:t>
            </a:r>
            <a:r>
              <a:rPr lang="en-US" sz="23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္ျ</a:t>
            </a:r>
            <a:r>
              <a:rPr lang="en-US" sz="23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ပရမည</a:t>
            </a:r>
            <a:r>
              <a:rPr lang="en-US" sz="23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့္ </a:t>
            </a:r>
            <a:r>
              <a:rPr lang="en-US" sz="23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အခ်က္မ်ား</a:t>
            </a:r>
            <a:endParaRPr lang="en-US" sz="2300" dirty="0" smtClean="0">
              <a:solidFill>
                <a:schemeClr val="tx2">
                  <a:lumMod val="90000"/>
                </a:schemeClr>
              </a:solidFill>
              <a:effectLst/>
              <a:latin typeface="Zawgyi-One" pitchFamily="34" charset="0"/>
              <a:cs typeface="Zawgyi-One" pitchFamily="34" charset="0"/>
            </a:endParaRPr>
          </a:p>
          <a:p>
            <a:pPr>
              <a:lnSpc>
                <a:spcPct val="150000"/>
              </a:lnSpc>
              <a:buNone/>
            </a:pPr>
            <a:r>
              <a:rPr lang="en-US" sz="23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	(၁)  ျ</a:t>
            </a:r>
            <a:r>
              <a:rPr lang="en-US" sz="23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မိ</a:t>
            </a:r>
            <a:r>
              <a:rPr lang="en-US" sz="23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ဳ႕</a:t>
            </a:r>
            <a:r>
              <a:rPr lang="en-US" sz="23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နယ</a:t>
            </a:r>
            <a:r>
              <a:rPr lang="en-US" sz="23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 ၏ </a:t>
            </a:r>
            <a:r>
              <a:rPr lang="en-US" sz="23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ေထာက္ခံခ်က</a:t>
            </a:r>
            <a:r>
              <a:rPr lang="en-US" sz="23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</a:t>
            </a:r>
          </a:p>
          <a:p>
            <a:pPr>
              <a:lnSpc>
                <a:spcPct val="150000"/>
              </a:lnSpc>
              <a:buNone/>
            </a:pPr>
            <a:r>
              <a:rPr lang="en-US" sz="23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    (၂)  ျ</a:t>
            </a:r>
            <a:r>
              <a:rPr lang="en-US" sz="23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မိ</a:t>
            </a:r>
            <a:r>
              <a:rPr lang="en-US" sz="23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ဳ႕</a:t>
            </a:r>
            <a:r>
              <a:rPr lang="en-US" sz="23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နယ္ရဲတပ္ဖြဲ</a:t>
            </a:r>
            <a:r>
              <a:rPr lang="en-US" sz="23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႕၏ </a:t>
            </a:r>
            <a:r>
              <a:rPr lang="en-US" sz="23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ေထာက္ခံခ်က</a:t>
            </a:r>
            <a:r>
              <a:rPr lang="en-US" sz="23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</a:t>
            </a:r>
          </a:p>
          <a:p>
            <a:pPr>
              <a:lnSpc>
                <a:spcPct val="150000"/>
              </a:lnSpc>
              <a:buNone/>
            </a:pPr>
            <a:r>
              <a:rPr lang="en-US" sz="23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    (၃)  </a:t>
            </a:r>
            <a:r>
              <a:rPr lang="en-US" sz="23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အေဆာက္အအံု</a:t>
            </a:r>
            <a:r>
              <a:rPr lang="en-US" sz="23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၏ </a:t>
            </a:r>
            <a:r>
              <a:rPr lang="en-US" sz="23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အထပ္လိုက္အခန္းဖြဲ႔စည္းမ</a:t>
            </a:r>
            <a:r>
              <a:rPr lang="en-US" sz="23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ွဳ </a:t>
            </a:r>
            <a:r>
              <a:rPr lang="en-US" sz="23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အေရ</a:t>
            </a:r>
            <a:r>
              <a:rPr lang="en-US" sz="23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 	</a:t>
            </a:r>
            <a:r>
              <a:rPr lang="en-US" sz="23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အတြက</a:t>
            </a:r>
            <a:r>
              <a:rPr lang="en-US" sz="23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္၊ အက်ယ္အ၀န္း </a:t>
            </a:r>
            <a:r>
              <a:rPr lang="en-US" sz="23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စသည</a:t>
            </a:r>
            <a:r>
              <a:rPr lang="en-US" sz="23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့္ </a:t>
            </a:r>
            <a:r>
              <a:rPr lang="en-US" sz="23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အေသးစိတ</a:t>
            </a:r>
            <a:r>
              <a:rPr lang="en-US" sz="23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 	</a:t>
            </a:r>
            <a:r>
              <a:rPr lang="en-US" sz="23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အခ်က္အလက္မ်ား</a:t>
            </a:r>
            <a:endParaRPr lang="en-US" sz="2300" dirty="0"/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3238"/>
            <a:ext cx="8229600" cy="715962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ႏ</a:t>
            </a:r>
            <a:r>
              <a:rPr lang="en-US" sz="2800" b="1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ိုင္ငံျခားေင</a:t>
            </a:r>
            <a:r>
              <a:rPr lang="en-US" sz="2800" b="1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ြျ</a:t>
            </a:r>
            <a:r>
              <a:rPr lang="en-US" sz="2800" b="1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ဖင</a:t>
            </a:r>
            <a:r>
              <a:rPr lang="en-US" sz="2800" b="1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့္ </a:t>
            </a:r>
            <a:r>
              <a:rPr lang="en-US" sz="2800" b="1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ရယူမည</a:t>
            </a:r>
            <a:r>
              <a:rPr lang="en-US" sz="2800" b="1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sz="2800" b="1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တည္းခိုခန္း</a:t>
            </a:r>
            <a:endParaRPr lang="en-GB" sz="2800" b="1" dirty="0">
              <a:solidFill>
                <a:schemeClr val="tx2">
                  <a:lumMod val="90000"/>
                </a:schemeClr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305800" cy="5105400"/>
          </a:xfrm>
        </p:spPr>
        <p:txBody>
          <a:bodyPr>
            <a:noAutofit/>
          </a:bodyPr>
          <a:lstStyle/>
          <a:p>
            <a:pPr>
              <a:lnSpc>
                <a:spcPct val="160000"/>
              </a:lnSpc>
            </a:pPr>
            <a:r>
              <a:rPr lang="en-US" sz="23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သက္ဆိုင္ရာစည္ပင္သာယာေရးေကာ္မတီ</a:t>
            </a:r>
            <a:r>
              <a:rPr lang="en-US" sz="23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၏ </a:t>
            </a:r>
            <a:r>
              <a:rPr lang="en-US" sz="23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ေထာက္ခံခ်က္ရယူျပီး</a:t>
            </a:r>
            <a:r>
              <a:rPr lang="en-US" sz="23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3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ဟိုတယ</a:t>
            </a:r>
            <a:r>
              <a:rPr lang="en-US" sz="23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္ႏွင့္ ခရီးသြားလာေရး၀န္ၾ</a:t>
            </a:r>
            <a:r>
              <a:rPr lang="en-US" sz="23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ကီးဌာနသို</a:t>
            </a:r>
            <a:r>
              <a:rPr lang="en-US" sz="23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႔ </a:t>
            </a:r>
            <a:r>
              <a:rPr lang="en-US" sz="23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ဟိုတယ္လုပ္ငန္းလိုင္စင</a:t>
            </a:r>
            <a:r>
              <a:rPr lang="en-US" sz="23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္ </a:t>
            </a:r>
            <a:r>
              <a:rPr lang="en-US" sz="23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ေလ</a:t>
            </a:r>
            <a:r>
              <a:rPr lang="en-US" sz="23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ွ်</a:t>
            </a:r>
            <a:r>
              <a:rPr lang="en-US" sz="23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ာက္ထားရပါမည</a:t>
            </a:r>
            <a:r>
              <a:rPr lang="en-US" sz="23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္။</a:t>
            </a:r>
          </a:p>
          <a:p>
            <a:pPr>
              <a:lnSpc>
                <a:spcPct val="160000"/>
              </a:lnSpc>
            </a:pPr>
            <a:r>
              <a:rPr lang="en-US" sz="2300" b="1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ပူးတြဲတင</a:t>
            </a:r>
            <a:r>
              <a:rPr lang="en-US" sz="2300" b="1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္ျ</a:t>
            </a:r>
            <a:r>
              <a:rPr lang="en-US" sz="2300" b="1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ပရမည</a:t>
            </a:r>
            <a:r>
              <a:rPr lang="en-US" sz="2300" b="1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့္ </a:t>
            </a:r>
            <a:r>
              <a:rPr lang="en-US" sz="2300" b="1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အခ်က္မ်ား</a:t>
            </a:r>
            <a:endParaRPr lang="en-US" sz="2300" b="1" dirty="0" smtClean="0">
              <a:solidFill>
                <a:schemeClr val="tx2">
                  <a:lumMod val="90000"/>
                </a:schemeClr>
              </a:solidFill>
              <a:effectLst/>
              <a:latin typeface="Zawgyi-One" pitchFamily="34" charset="0"/>
              <a:cs typeface="Zawgyi-One" pitchFamily="34" charset="0"/>
            </a:endParaRPr>
          </a:p>
          <a:p>
            <a:pPr>
              <a:lnSpc>
                <a:spcPct val="130000"/>
              </a:lnSpc>
              <a:buNone/>
            </a:pPr>
            <a:r>
              <a:rPr lang="en-US" sz="23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	(၁)	</a:t>
            </a:r>
            <a:r>
              <a:rPr lang="en-US" sz="23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အေဆာက္အအံုေဆာက္လုပ္မ</a:t>
            </a:r>
            <a:r>
              <a:rPr lang="en-US" sz="23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ွဳ</a:t>
            </a:r>
            <a:r>
              <a:rPr lang="en-US" sz="23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ပံုစံ</a:t>
            </a:r>
            <a:endParaRPr lang="en-US" sz="2300" dirty="0" smtClean="0">
              <a:solidFill>
                <a:schemeClr val="tx2">
                  <a:lumMod val="90000"/>
                </a:schemeClr>
              </a:solidFill>
              <a:latin typeface="Zawgyi-One" pitchFamily="34" charset="0"/>
              <a:cs typeface="Zawgyi-One" pitchFamily="34" charset="0"/>
            </a:endParaRPr>
          </a:p>
          <a:p>
            <a:pPr>
              <a:lnSpc>
                <a:spcPct val="130000"/>
              </a:lnSpc>
              <a:buNone/>
            </a:pPr>
            <a:r>
              <a:rPr lang="en-US" sz="23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	(၂)	ျ</a:t>
            </a:r>
            <a:r>
              <a:rPr lang="en-US" sz="23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မိ</a:t>
            </a:r>
            <a:r>
              <a:rPr lang="en-US" sz="23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ဳ႕</a:t>
            </a:r>
            <a:r>
              <a:rPr lang="en-US" sz="23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နယ</a:t>
            </a:r>
            <a:r>
              <a:rPr lang="en-US" sz="2300" b="1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္</a:t>
            </a:r>
            <a:r>
              <a:rPr lang="en-US" sz="23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၏ </a:t>
            </a:r>
            <a:r>
              <a:rPr lang="en-US" sz="23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ေထာက္ခံခ်က</a:t>
            </a:r>
            <a:r>
              <a:rPr lang="en-US" sz="23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္</a:t>
            </a:r>
          </a:p>
          <a:p>
            <a:pPr>
              <a:lnSpc>
                <a:spcPct val="130000"/>
              </a:lnSpc>
              <a:buNone/>
            </a:pPr>
            <a:r>
              <a:rPr lang="en-US" sz="23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	(၃)	ျ</a:t>
            </a:r>
            <a:r>
              <a:rPr lang="en-US" sz="23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မိ</a:t>
            </a:r>
            <a:r>
              <a:rPr lang="en-US" sz="23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ဳ႕</a:t>
            </a:r>
            <a:r>
              <a:rPr lang="en-US" sz="23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နယ</a:t>
            </a:r>
            <a:r>
              <a:rPr lang="en-US" sz="23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္ </a:t>
            </a:r>
            <a:r>
              <a:rPr lang="en-US" sz="23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ရဲတပ္ဖ</a:t>
            </a:r>
            <a:r>
              <a:rPr lang="en-US" sz="23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ြ႔ဲ၏ </a:t>
            </a:r>
            <a:r>
              <a:rPr lang="en-US" sz="23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ေထာက္ခံခ်က</a:t>
            </a:r>
            <a:r>
              <a:rPr lang="en-US" sz="23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္</a:t>
            </a:r>
          </a:p>
          <a:p>
            <a:pPr>
              <a:lnSpc>
                <a:spcPct val="130000"/>
              </a:lnSpc>
              <a:buNone/>
            </a:pPr>
            <a:r>
              <a:rPr lang="en-US" sz="23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	(၄)	ျ</a:t>
            </a:r>
            <a:r>
              <a:rPr lang="en-US" sz="23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မိ</a:t>
            </a:r>
            <a:r>
              <a:rPr lang="en-US" sz="23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ဳ႕</a:t>
            </a:r>
            <a:r>
              <a:rPr lang="en-US" sz="23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နယ္စည္ပင္သာယာ</a:t>
            </a:r>
            <a:r>
              <a:rPr lang="en-US" sz="23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3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အုပ္ခ</a:t>
            </a:r>
            <a:r>
              <a:rPr lang="en-US" sz="23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်ဳ</a:t>
            </a:r>
            <a:r>
              <a:rPr lang="en-US" sz="23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ပ္ေရးမ</a:t>
            </a:r>
            <a:r>
              <a:rPr lang="en-US" sz="23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ွဴ</a:t>
            </a:r>
            <a:r>
              <a:rPr lang="en-US" sz="23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းရံုး</a:t>
            </a:r>
            <a:r>
              <a:rPr lang="en-US" sz="23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၏ </a:t>
            </a:r>
            <a:r>
              <a:rPr lang="en-US" sz="23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ေထာက္ခံခ်က</a:t>
            </a:r>
            <a:r>
              <a:rPr lang="en-US" sz="23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္</a:t>
            </a:r>
          </a:p>
          <a:p>
            <a:pPr>
              <a:lnSpc>
                <a:spcPct val="130000"/>
              </a:lnSpc>
              <a:buNone/>
            </a:pPr>
            <a:r>
              <a:rPr lang="en-US" sz="23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	(၅)	ၿ</a:t>
            </a:r>
            <a:r>
              <a:rPr lang="en-US" sz="23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မိ</a:t>
            </a:r>
            <a:r>
              <a:rPr lang="en-US" sz="23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ဳ႕</a:t>
            </a:r>
            <a:r>
              <a:rPr lang="en-US" sz="23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နယ္စည္ပင္သာယာေရးေကာ္မတီ</a:t>
            </a:r>
            <a:r>
              <a:rPr lang="en-US" sz="23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3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စီမံေရးဌာန</a:t>
            </a:r>
            <a:r>
              <a:rPr lang="en-US" sz="23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၏ 	</a:t>
            </a:r>
            <a:r>
              <a:rPr lang="en-US" sz="23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ေထာက္ခံခ်က</a:t>
            </a:r>
            <a:r>
              <a:rPr lang="en-US" sz="23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္</a:t>
            </a:r>
            <a:endParaRPr lang="en-GB" sz="2300" dirty="0">
              <a:solidFill>
                <a:schemeClr val="tx2">
                  <a:lumMod val="90000"/>
                </a:schemeClr>
              </a:solidFill>
            </a:endParaRPr>
          </a:p>
          <a:p>
            <a:pPr>
              <a:lnSpc>
                <a:spcPct val="160000"/>
              </a:lnSpc>
              <a:buNone/>
            </a:pPr>
            <a:endParaRPr lang="en-GB" sz="2300" dirty="0">
              <a:latin typeface="Zawgyi-One" pitchFamily="34" charset="0"/>
              <a:cs typeface="Zawgyi-One" pitchFamily="34" charset="0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300" dirty="0" smtClean="0">
                <a:latin typeface="Arial" pitchFamily="34" charset="0"/>
              </a:rPr>
              <a:t>Laws for setting up a Business</a:t>
            </a:r>
          </a:p>
        </p:txBody>
      </p:sp>
      <p:sp>
        <p:nvSpPr>
          <p:cNvPr id="19459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838200" y="1828800"/>
            <a:ext cx="8007350" cy="3048000"/>
          </a:xfrm>
        </p:spPr>
        <p:txBody>
          <a:bodyPr/>
          <a:lstStyle/>
          <a:p>
            <a:pPr eaLnBrk="1" hangingPunct="1">
              <a:lnSpc>
                <a:spcPct val="125000"/>
              </a:lnSpc>
              <a:defRPr/>
            </a:pPr>
            <a:r>
              <a:rPr lang="en-US" dirty="0" smtClean="0">
                <a:solidFill>
                  <a:schemeClr val="tx2"/>
                </a:solidFill>
              </a:rPr>
              <a:t>The Myanmar Companies Act 1914</a:t>
            </a:r>
          </a:p>
          <a:p>
            <a:pPr eaLnBrk="1" hangingPunct="1">
              <a:lnSpc>
                <a:spcPct val="125000"/>
              </a:lnSpc>
              <a:defRPr/>
            </a:pPr>
            <a:r>
              <a:rPr lang="en-US" dirty="0" smtClean="0">
                <a:solidFill>
                  <a:schemeClr val="tx2"/>
                </a:solidFill>
              </a:rPr>
              <a:t>The Partnership Act 1932</a:t>
            </a:r>
          </a:p>
          <a:p>
            <a:pPr eaLnBrk="1" hangingPunct="1">
              <a:lnSpc>
                <a:spcPct val="125000"/>
              </a:lnSpc>
              <a:defRPr/>
            </a:pPr>
            <a:r>
              <a:rPr lang="en-US" dirty="0" smtClean="0">
                <a:solidFill>
                  <a:schemeClr val="tx2"/>
                </a:solidFill>
              </a:rPr>
              <a:t>The Co-operative Society Act</a:t>
            </a:r>
          </a:p>
          <a:p>
            <a:pPr eaLnBrk="1" hangingPunct="1">
              <a:lnSpc>
                <a:spcPct val="125000"/>
              </a:lnSpc>
              <a:defRPr/>
            </a:pPr>
            <a:r>
              <a:rPr lang="en-US" dirty="0" smtClean="0">
                <a:solidFill>
                  <a:schemeClr val="tx2"/>
                </a:solidFill>
              </a:rPr>
              <a:t>Myanmar Investment Law 2016</a:t>
            </a: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229600" cy="990600"/>
          </a:xfrm>
        </p:spPr>
        <p:txBody>
          <a:bodyPr>
            <a:noAutofit/>
          </a:bodyPr>
          <a:lstStyle/>
          <a:p>
            <a:r>
              <a:rPr lang="en-US" sz="3600" b="1" dirty="0" err="1" smtClean="0">
                <a:effectLst/>
                <a:latin typeface="Zawgyi-One" pitchFamily="34" charset="0"/>
                <a:cs typeface="Zawgyi-One" pitchFamily="34" charset="0"/>
              </a:rPr>
              <a:t>ေဘာ္ဒါေဆာင္လုပ္ငန္း</a:t>
            </a:r>
            <a:r>
              <a:rPr lang="en-US" sz="3600" b="1" dirty="0" smtClean="0">
                <a:effectLst/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3600" b="1" dirty="0" err="1" smtClean="0">
                <a:effectLst/>
                <a:latin typeface="Zawgyi-One" pitchFamily="34" charset="0"/>
                <a:cs typeface="Zawgyi-One" pitchFamily="34" charset="0"/>
              </a:rPr>
              <a:t>လိုင္စင္ရယူျခင္း</a:t>
            </a:r>
            <a:endParaRPr lang="en-GB" sz="3600" b="1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00200"/>
            <a:ext cx="8305800" cy="2895600"/>
          </a:xfrm>
        </p:spPr>
        <p:txBody>
          <a:bodyPr>
            <a:noAutofit/>
          </a:bodyPr>
          <a:lstStyle/>
          <a:p>
            <a:pPr>
              <a:lnSpc>
                <a:spcPct val="200000"/>
              </a:lnSpc>
            </a:pP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4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ေလ</a:t>
            </a:r>
            <a:r>
              <a:rPr lang="en-US" sz="24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ွ်</a:t>
            </a:r>
            <a:r>
              <a:rPr lang="en-US" sz="24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ာက္လႊာကို</a:t>
            </a:r>
            <a:r>
              <a:rPr lang="en-US" sz="24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4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သက္ဆိုင္ရာျမိ</a:t>
            </a:r>
            <a:r>
              <a:rPr lang="en-US" sz="24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ဳ႕</a:t>
            </a:r>
            <a:r>
              <a:rPr lang="en-US" sz="24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နယ</a:t>
            </a:r>
            <a:r>
              <a:rPr lang="en-US" sz="2400" u="sng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္</a:t>
            </a:r>
            <a:r>
              <a:rPr lang="en-US" sz="24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စည္ပင္သာယာ</a:t>
            </a:r>
            <a:endParaRPr lang="en-US" sz="2400" dirty="0" smtClean="0">
              <a:solidFill>
                <a:schemeClr val="tx2">
                  <a:lumMod val="90000"/>
                </a:schemeClr>
              </a:solidFill>
              <a:latin typeface="Zawgyi-One" pitchFamily="34" charset="0"/>
              <a:cs typeface="Zawgyi-One" pitchFamily="34" charset="0"/>
            </a:endParaRPr>
          </a:p>
          <a:p>
            <a:pPr marL="0" indent="0">
              <a:lnSpc>
                <a:spcPct val="200000"/>
              </a:lnSpc>
              <a:buNone/>
            </a:pPr>
            <a:r>
              <a:rPr lang="en-US" sz="2400" dirty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4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    </a:t>
            </a:r>
            <a:r>
              <a:rPr lang="en-US" sz="24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အုပ္ခ</a:t>
            </a:r>
            <a:r>
              <a:rPr lang="en-US" sz="24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်ဳ</a:t>
            </a:r>
            <a:r>
              <a:rPr lang="en-US" sz="24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ပ္ေရးမ</a:t>
            </a:r>
            <a:r>
              <a:rPr lang="en-US" sz="24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ွဴ</a:t>
            </a:r>
            <a:r>
              <a:rPr lang="en-US" sz="24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းရံုးတြင</a:t>
            </a:r>
            <a:r>
              <a:rPr lang="en-US" sz="24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္ </a:t>
            </a:r>
            <a:r>
              <a:rPr lang="en-US" sz="24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ရယူျပီး</a:t>
            </a:r>
            <a:r>
              <a:rPr lang="en-US" sz="24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4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အခ်က္အလက္မ်ားျပည</a:t>
            </a:r>
            <a:r>
              <a:rPr lang="en-US" sz="24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sz="24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စံုစြာ</a:t>
            </a:r>
            <a:endParaRPr lang="en-US" sz="2400" dirty="0">
              <a:solidFill>
                <a:schemeClr val="tx2">
                  <a:lumMod val="90000"/>
                </a:schemeClr>
              </a:solidFill>
              <a:latin typeface="Zawgyi-One" pitchFamily="34" charset="0"/>
              <a:cs typeface="Zawgyi-One" pitchFamily="34" charset="0"/>
            </a:endParaRPr>
          </a:p>
          <a:p>
            <a:pPr marL="0" indent="0">
              <a:lnSpc>
                <a:spcPct val="200000"/>
              </a:lnSpc>
              <a:buNone/>
            </a:pPr>
            <a:r>
              <a:rPr lang="en-US" sz="24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     ျ</a:t>
            </a:r>
            <a:r>
              <a:rPr lang="en-US" sz="24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ဖည</a:t>
            </a:r>
            <a:r>
              <a:rPr lang="en-US" sz="24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sz="24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စြက</a:t>
            </a:r>
            <a:r>
              <a:rPr lang="en-US" sz="24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္</a:t>
            </a:r>
            <a:r>
              <a:rPr lang="my-MM" sz="2400" dirty="0" smtClean="0">
                <a:solidFill>
                  <a:schemeClr val="tx2">
                    <a:lumMod val="90000"/>
                  </a:schemeClr>
                </a:solidFill>
                <a:latin typeface="Zawgyi-One"/>
                <a:cs typeface="Zawgyi-One" pitchFamily="34" charset="0"/>
              </a:rPr>
              <a:t>၍</a:t>
            </a:r>
            <a:r>
              <a:rPr lang="en-US" sz="2400" dirty="0" smtClean="0">
                <a:solidFill>
                  <a:schemeClr val="tx2">
                    <a:lumMod val="90000"/>
                  </a:schemeClr>
                </a:solidFill>
                <a:latin typeface="Zawgyi-One"/>
                <a:cs typeface="Zawgyi-One" pitchFamily="34" charset="0"/>
              </a:rPr>
              <a:t> </a:t>
            </a:r>
            <a:r>
              <a:rPr lang="en-US" sz="24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ျ</a:t>
            </a:r>
            <a:r>
              <a:rPr lang="en-US" sz="24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မိ</a:t>
            </a:r>
            <a:r>
              <a:rPr lang="en-US" sz="24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ဳ႕</a:t>
            </a:r>
            <a:r>
              <a:rPr lang="en-US" sz="24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နယ္စည္ပင္သာယာအုပ္ခ</a:t>
            </a:r>
            <a:r>
              <a:rPr lang="en-US" sz="24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်ဳ</a:t>
            </a:r>
            <a:r>
              <a:rPr lang="en-US" sz="24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ပ္ေရးမ</a:t>
            </a:r>
            <a:r>
              <a:rPr lang="en-US" sz="24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ွဴ</a:t>
            </a:r>
            <a:r>
              <a:rPr lang="en-US" sz="24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းရံုးမွတဆင</a:t>
            </a:r>
            <a:r>
              <a:rPr lang="en-US" sz="24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့္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sz="2400" dirty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4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    </a:t>
            </a:r>
            <a:r>
              <a:rPr lang="en-US" sz="24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သက္ဆိုင္ရာၿမိ</a:t>
            </a:r>
            <a:r>
              <a:rPr lang="en-US" sz="24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ဳ႕</a:t>
            </a:r>
            <a:r>
              <a:rPr lang="en-US" sz="24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နယ္စည္ပင္သာယာေရးေကာ္မတီ</a:t>
            </a:r>
            <a:r>
              <a:rPr lang="en-US" sz="24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4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စီမံေရးရာ</a:t>
            </a:r>
            <a:endParaRPr lang="en-US" sz="2400" dirty="0">
              <a:solidFill>
                <a:schemeClr val="tx2">
                  <a:lumMod val="90000"/>
                </a:schemeClr>
              </a:solidFill>
              <a:latin typeface="Zawgyi-One" pitchFamily="34" charset="0"/>
              <a:cs typeface="Zawgyi-One" pitchFamily="34" charset="0"/>
            </a:endParaRPr>
          </a:p>
          <a:p>
            <a:pPr marL="0" indent="0">
              <a:lnSpc>
                <a:spcPct val="200000"/>
              </a:lnSpc>
              <a:buNone/>
            </a:pPr>
            <a:r>
              <a:rPr lang="en-US" sz="24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     </a:t>
            </a:r>
            <a:r>
              <a:rPr lang="en-US" sz="24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ဌာနသို</a:t>
            </a:r>
            <a:r>
              <a:rPr lang="en-US" sz="24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႔ </a:t>
            </a:r>
            <a:r>
              <a:rPr lang="en-US" sz="24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တင</a:t>
            </a:r>
            <a:r>
              <a:rPr lang="en-US" sz="24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္ျ</a:t>
            </a:r>
            <a:r>
              <a:rPr lang="en-US" sz="24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ပျပီး</a:t>
            </a:r>
            <a:r>
              <a:rPr lang="en-US" sz="24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4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လုပ္ငန္းလိုင္စင</a:t>
            </a:r>
            <a:r>
              <a:rPr lang="en-US" sz="24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္ </a:t>
            </a:r>
            <a:r>
              <a:rPr lang="en-US" sz="24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ရယူရပါမည</a:t>
            </a:r>
            <a:r>
              <a:rPr lang="en-US" sz="24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္။</a:t>
            </a:r>
          </a:p>
          <a:p>
            <a:pPr algn="ctr">
              <a:lnSpc>
                <a:spcPct val="200000"/>
              </a:lnSpc>
              <a:buNone/>
            </a:pPr>
            <a:r>
              <a:rPr lang="en-US" b="1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	</a:t>
            </a:r>
            <a:endParaRPr lang="en-US" b="1" u="sng" dirty="0" smtClean="0">
              <a:solidFill>
                <a:schemeClr val="tx2">
                  <a:lumMod val="90000"/>
                </a:schemeClr>
              </a:solidFill>
              <a:latin typeface="Zawgyi-One" pitchFamily="34" charset="0"/>
              <a:cs typeface="Zawgyi-One" pitchFamily="34" charset="0"/>
            </a:endParaRPr>
          </a:p>
          <a:p>
            <a:pPr>
              <a:lnSpc>
                <a:spcPct val="200000"/>
              </a:lnSpc>
              <a:buNone/>
            </a:pP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	</a:t>
            </a:r>
          </a:p>
          <a:p>
            <a:pPr>
              <a:lnSpc>
                <a:spcPct val="200000"/>
              </a:lnSpc>
            </a:pPr>
            <a:endParaRPr lang="en-GB" sz="2000" dirty="0"/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4909" y="533400"/>
            <a:ext cx="6927273" cy="56388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buNone/>
            </a:pPr>
            <a:r>
              <a:rPr lang="en-US" sz="2800" b="1" u="sng" spc="263" dirty="0" err="1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အေျခခံစည္းကမ္းခ်က္မ်ား</a:t>
            </a:r>
            <a:endParaRPr lang="en-US" sz="2800" b="1" u="sng" spc="263" dirty="0">
              <a:solidFill>
                <a:schemeClr val="tx2">
                  <a:lumMod val="90000"/>
                </a:schemeClr>
              </a:solidFill>
              <a:latin typeface="Zawgyi-One" pitchFamily="34" charset="0"/>
              <a:cs typeface="Zawgyi-One" pitchFamily="34" charset="0"/>
            </a:endParaRPr>
          </a:p>
          <a:p>
            <a:pPr>
              <a:lnSpc>
                <a:spcPct val="250000"/>
              </a:lnSpc>
              <a:buNone/>
            </a:pPr>
            <a:r>
              <a:rPr lang="en-US" sz="23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	၁</a:t>
            </a:r>
            <a:r>
              <a:rPr lang="en-US" sz="2300" dirty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။ </a:t>
            </a:r>
            <a:r>
              <a:rPr lang="en-US" sz="2300" dirty="0" err="1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လုပ္ငန္းဆိုင္ရာ</a:t>
            </a:r>
            <a:r>
              <a:rPr lang="en-US" sz="2300" dirty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300" dirty="0" err="1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အေျခခံစည္းကမ္းခ်က္မ်ား</a:t>
            </a:r>
            <a:endParaRPr lang="en-US" sz="2300" dirty="0">
              <a:solidFill>
                <a:schemeClr val="tx2">
                  <a:lumMod val="90000"/>
                </a:schemeClr>
              </a:solidFill>
              <a:latin typeface="Zawgyi-One" pitchFamily="34" charset="0"/>
              <a:cs typeface="Zawgyi-One" pitchFamily="34" charset="0"/>
            </a:endParaRPr>
          </a:p>
          <a:p>
            <a:pPr>
              <a:lnSpc>
                <a:spcPct val="250000"/>
              </a:lnSpc>
              <a:buNone/>
            </a:pPr>
            <a:r>
              <a:rPr lang="en-US" sz="23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	၂</a:t>
            </a:r>
            <a:r>
              <a:rPr lang="en-US" sz="2300" dirty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။ </a:t>
            </a:r>
            <a:r>
              <a:rPr lang="en-US" sz="2300" dirty="0" err="1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အစားအေသာက္လုပ္ငန္းဆိုင္ရာ</a:t>
            </a:r>
            <a:r>
              <a:rPr lang="en-US" sz="2300" dirty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300" dirty="0" err="1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စည္းကမ္းခ်က္မ်ား</a:t>
            </a:r>
            <a:endParaRPr lang="en-US" sz="2300" dirty="0">
              <a:solidFill>
                <a:schemeClr val="tx2">
                  <a:lumMod val="90000"/>
                </a:schemeClr>
              </a:solidFill>
              <a:latin typeface="Zawgyi-One" pitchFamily="34" charset="0"/>
              <a:cs typeface="Zawgyi-One" pitchFamily="34" charset="0"/>
            </a:endParaRPr>
          </a:p>
          <a:p>
            <a:pPr>
              <a:lnSpc>
                <a:spcPct val="250000"/>
              </a:lnSpc>
              <a:buNone/>
            </a:pPr>
            <a:r>
              <a:rPr lang="en-US" sz="23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	၃</a:t>
            </a:r>
            <a:r>
              <a:rPr lang="en-US" sz="2300" dirty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။ </a:t>
            </a:r>
            <a:r>
              <a:rPr lang="en-US" sz="2300" dirty="0" err="1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ေဘးအ</a:t>
            </a:r>
            <a:r>
              <a:rPr lang="en-US" sz="2300" dirty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ႏ</a:t>
            </a:r>
            <a:r>
              <a:rPr lang="my-MM" sz="2300" dirty="0">
                <a:solidFill>
                  <a:schemeClr val="tx2">
                    <a:lumMod val="90000"/>
                  </a:schemeClr>
                </a:solidFill>
                <a:latin typeface="Zawgyi-One"/>
                <a:cs typeface="Zawgyi-One" pitchFamily="34" charset="0"/>
              </a:rPr>
              <a:t>ၲ</a:t>
            </a:r>
            <a:r>
              <a:rPr lang="en-US" sz="2300" dirty="0" err="1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ရာယ္လုပ္ငန္းဆိုင္ရာ</a:t>
            </a:r>
            <a:r>
              <a:rPr lang="en-US" sz="2300" dirty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300" dirty="0" err="1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စည္းကမ္းခ်က္မ်ား</a:t>
            </a:r>
            <a:endParaRPr lang="en-US" sz="2300" dirty="0">
              <a:solidFill>
                <a:schemeClr val="tx2">
                  <a:lumMod val="90000"/>
                </a:schemeClr>
              </a:solidFill>
              <a:latin typeface="Zawgyi-One" pitchFamily="34" charset="0"/>
              <a:cs typeface="Zawgyi-One" pitchFamily="34" charset="0"/>
            </a:endParaRPr>
          </a:p>
          <a:p>
            <a:pPr>
              <a:lnSpc>
                <a:spcPct val="250000"/>
              </a:lnSpc>
              <a:buNone/>
            </a:pPr>
            <a:r>
              <a:rPr lang="en-US" sz="23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	၄</a:t>
            </a:r>
            <a:r>
              <a:rPr lang="en-US" sz="2300" dirty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။ </a:t>
            </a:r>
            <a:r>
              <a:rPr lang="en-US" sz="2300" dirty="0" err="1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တည္းခိုခန္း</a:t>
            </a:r>
            <a:r>
              <a:rPr lang="en-US" sz="2300" dirty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ႏွင့္ </a:t>
            </a:r>
            <a:r>
              <a:rPr lang="en-US" sz="2300" dirty="0" err="1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ေဘာ္ဒါေဆာင္လုပ္ငန္းဆိုင္</a:t>
            </a:r>
            <a:r>
              <a:rPr lang="en-US" sz="23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ရာ</a:t>
            </a:r>
            <a:endParaRPr lang="en-US" sz="2300" dirty="0">
              <a:solidFill>
                <a:schemeClr val="tx2">
                  <a:lumMod val="90000"/>
                </a:schemeClr>
              </a:solidFill>
              <a:latin typeface="Zawgyi-One" pitchFamily="34" charset="0"/>
              <a:cs typeface="Zawgyi-One" pitchFamily="34" charset="0"/>
            </a:endParaRPr>
          </a:p>
          <a:p>
            <a:pPr>
              <a:lnSpc>
                <a:spcPct val="120000"/>
              </a:lnSpc>
              <a:buNone/>
            </a:pPr>
            <a:r>
              <a:rPr lang="en-US" sz="23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	    </a:t>
            </a:r>
            <a:r>
              <a:rPr lang="en-US" sz="23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စည</a:t>
            </a:r>
            <a:r>
              <a:rPr lang="en-US" sz="2300" dirty="0" err="1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္းကမ္းခ်က္မ်ား</a:t>
            </a:r>
            <a:endParaRPr lang="en-US" sz="2300" dirty="0">
              <a:solidFill>
                <a:schemeClr val="tx2">
                  <a:lumMod val="90000"/>
                </a:schemeClr>
              </a:solidFill>
              <a:latin typeface="Zawgyi-One" pitchFamily="34" charset="0"/>
              <a:cs typeface="Zawgyi-One" pitchFamily="34" charset="0"/>
            </a:endParaRPr>
          </a:p>
          <a:p>
            <a:pPr>
              <a:lnSpc>
                <a:spcPct val="150000"/>
              </a:lnSpc>
              <a:buNone/>
            </a:pPr>
            <a:endParaRPr lang="en-GB" sz="2300" dirty="0" smtClean="0"/>
          </a:p>
          <a:p>
            <a:endParaRPr lang="en-GB" sz="2300" dirty="0"/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5691" y="457200"/>
            <a:ext cx="7342909" cy="533400"/>
          </a:xfrm>
        </p:spPr>
        <p:txBody>
          <a:bodyPr>
            <a:normAutofit/>
          </a:bodyPr>
          <a:lstStyle/>
          <a:p>
            <a:r>
              <a:rPr lang="en-US" sz="2800" u="sng" dirty="0" err="1">
                <a:latin typeface="Zawgyi-One" pitchFamily="34" charset="0"/>
                <a:cs typeface="Zawgyi-One" pitchFamily="34" charset="0"/>
              </a:rPr>
              <a:t>လုပ္ငန္းလိုင္စင္ဆိုင္ရာ</a:t>
            </a:r>
            <a:r>
              <a:rPr lang="en-US" sz="2800" u="sng" dirty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800" u="sng" dirty="0" err="1">
                <a:latin typeface="Zawgyi-One" pitchFamily="34" charset="0"/>
                <a:cs typeface="Zawgyi-One" pitchFamily="34" charset="0"/>
              </a:rPr>
              <a:t>အေျခခံစည္းကမ္းခ်က္မ်ား</a:t>
            </a:r>
            <a:endParaRPr lang="en-GB" sz="28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219200"/>
            <a:ext cx="8153400" cy="56388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buNone/>
            </a:pPr>
            <a:r>
              <a:rPr lang="en-US" sz="19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(၁) </a:t>
            </a:r>
            <a:r>
              <a:rPr lang="en-US" sz="19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လုပ္ငန္းလိုင္စင္သက္တမ္းမွာ</a:t>
            </a:r>
            <a:r>
              <a:rPr lang="en-US" sz="19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19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သက္ဆိုင္ရာဘ</a:t>
            </a:r>
            <a:r>
              <a:rPr lang="my-MM" sz="1900" dirty="0">
                <a:solidFill>
                  <a:schemeClr val="tx2">
                    <a:lumMod val="90000"/>
                  </a:schemeClr>
                </a:solidFill>
                <a:effectLst/>
                <a:latin typeface="Zawgyi-One"/>
                <a:cs typeface="Zawgyi-One" pitchFamily="34" charset="0"/>
              </a:rPr>
              <a:t>႑</a:t>
            </a:r>
            <a:r>
              <a:rPr lang="en-US" sz="19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/>
                <a:cs typeface="Zawgyi-One" pitchFamily="34" charset="0"/>
              </a:rPr>
              <a:t>ာ</a:t>
            </a:r>
            <a:r>
              <a:rPr lang="en-US" sz="19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ေရးနွစ</a:t>
            </a:r>
            <a:r>
              <a:rPr lang="en-US" sz="19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 </a:t>
            </a:r>
            <a:r>
              <a:rPr lang="en-US" sz="19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ဧျပီလ</a:t>
            </a:r>
            <a:r>
              <a:rPr lang="en-US" sz="19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 (၁) မွ </a:t>
            </a:r>
            <a:r>
              <a:rPr lang="en-US" sz="19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မတ္လ</a:t>
            </a:r>
            <a:r>
              <a:rPr lang="en-US" sz="19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(၃၁) </a:t>
            </a:r>
            <a:r>
              <a:rPr lang="en-US" sz="19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ရက္ေန႔ထိ</a:t>
            </a:r>
            <a:r>
              <a:rPr lang="en-US" sz="19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 ျ</a:t>
            </a:r>
            <a:r>
              <a:rPr lang="en-US" sz="19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ဖစ္သည</a:t>
            </a:r>
            <a:r>
              <a:rPr lang="en-US" sz="19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္။</a:t>
            </a:r>
          </a:p>
          <a:p>
            <a:pPr>
              <a:lnSpc>
                <a:spcPct val="150000"/>
              </a:lnSpc>
              <a:buNone/>
            </a:pPr>
            <a:r>
              <a:rPr lang="en-US" sz="19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(၂) </a:t>
            </a:r>
            <a:r>
              <a:rPr lang="en-US" sz="19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လိုင္စင္သက္တမ္း</a:t>
            </a:r>
            <a:r>
              <a:rPr lang="en-US" sz="19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 (၁) ႏွ</a:t>
            </a:r>
            <a:r>
              <a:rPr lang="en-US" sz="19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စ္အတြက</a:t>
            </a:r>
            <a:r>
              <a:rPr lang="en-US" sz="19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 </a:t>
            </a:r>
            <a:r>
              <a:rPr lang="en-US" sz="19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သတ္မွတ္ထားေသာ</a:t>
            </a:r>
            <a:r>
              <a:rPr lang="en-US" sz="19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19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လုိင္စင</a:t>
            </a:r>
            <a:r>
              <a:rPr lang="en-US" sz="19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္၏နွဳ</a:t>
            </a:r>
            <a:r>
              <a:rPr lang="en-US" sz="19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န္းထားအား</a:t>
            </a:r>
            <a:r>
              <a:rPr lang="en-US" sz="19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19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ေပးေဆာင္ရမည</a:t>
            </a:r>
            <a:r>
              <a:rPr lang="en-US" sz="19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</a:t>
            </a:r>
          </a:p>
          <a:p>
            <a:pPr>
              <a:lnSpc>
                <a:spcPct val="150000"/>
              </a:lnSpc>
              <a:buNone/>
            </a:pPr>
            <a:r>
              <a:rPr lang="en-US" sz="19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(၃) </a:t>
            </a:r>
            <a:r>
              <a:rPr lang="en-US" sz="19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လုပ္ငန္းလိုင္စင္အား</a:t>
            </a:r>
            <a:r>
              <a:rPr lang="en-US" sz="19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19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မွန္ေဘာင္သြင္း</a:t>
            </a:r>
            <a:r>
              <a:rPr lang="my-MM" sz="1900" dirty="0">
                <a:solidFill>
                  <a:schemeClr val="tx2">
                    <a:lumMod val="90000"/>
                  </a:schemeClr>
                </a:solidFill>
                <a:effectLst/>
                <a:latin typeface="Zawgyi-One"/>
                <a:cs typeface="Zawgyi-One" pitchFamily="34" charset="0"/>
              </a:rPr>
              <a:t>၍</a:t>
            </a:r>
            <a:r>
              <a:rPr lang="en-US" sz="19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 ျ</a:t>
            </a:r>
            <a:r>
              <a:rPr lang="en-US" sz="19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မင္သာေသာေနရာတြင</a:t>
            </a:r>
            <a:r>
              <a:rPr lang="en-US" sz="19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 </a:t>
            </a:r>
            <a:r>
              <a:rPr lang="en-US" sz="19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ခ်ိတ္ထားရမည</a:t>
            </a:r>
            <a:r>
              <a:rPr lang="en-US" sz="19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္။</a:t>
            </a:r>
          </a:p>
          <a:p>
            <a:pPr>
              <a:lnSpc>
                <a:spcPct val="150000"/>
              </a:lnSpc>
              <a:buNone/>
            </a:pPr>
            <a:r>
              <a:rPr lang="en-US" sz="19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(၄) ပတ္၀န္းက်င္မွ </a:t>
            </a:r>
            <a:r>
              <a:rPr lang="en-US" sz="19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ကန</a:t>
            </a:r>
            <a:r>
              <a:rPr lang="en-US" sz="19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္႔</a:t>
            </a:r>
            <a:r>
              <a:rPr lang="en-US" sz="19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ကြက္တိုင</a:t>
            </a:r>
            <a:r>
              <a:rPr lang="en-US" sz="19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္ၾ</a:t>
            </a:r>
            <a:r>
              <a:rPr lang="en-US" sz="19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ကားမ</a:t>
            </a:r>
            <a:r>
              <a:rPr lang="en-US" sz="19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ွဳ ျ</a:t>
            </a:r>
            <a:r>
              <a:rPr lang="en-US" sz="19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ဖစ္ေပၚလာပါက</a:t>
            </a:r>
            <a:r>
              <a:rPr lang="en-US" sz="19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19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ကြင္းဆင္းစစ္ေဆးျခင္း</a:t>
            </a:r>
            <a:r>
              <a:rPr lang="en-US" sz="19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၊ </a:t>
            </a:r>
            <a:r>
              <a:rPr lang="en-US" sz="19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သင</a:t>
            </a:r>
            <a:r>
              <a:rPr lang="en-US" sz="19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sz="19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ေလ်ာ္ေသာျပ</a:t>
            </a:r>
            <a:r>
              <a:rPr lang="en-US" sz="19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ဳျ</a:t>
            </a:r>
            <a:r>
              <a:rPr lang="en-US" sz="19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ပင</a:t>
            </a:r>
            <a:r>
              <a:rPr lang="en-US" sz="19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္ျ</a:t>
            </a:r>
            <a:r>
              <a:rPr lang="en-US" sz="19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ခင္း</a:t>
            </a:r>
            <a:r>
              <a:rPr lang="en-US" sz="19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၊ </a:t>
            </a:r>
            <a:r>
              <a:rPr lang="en-US" sz="19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ရပ္ဆိုင္းျခင္း</a:t>
            </a:r>
            <a:r>
              <a:rPr lang="en-US" sz="19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 (</a:t>
            </a:r>
            <a:r>
              <a:rPr lang="en-US" sz="19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သို</a:t>
            </a:r>
            <a:r>
              <a:rPr lang="en-US" sz="19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႔) </a:t>
            </a:r>
            <a:r>
              <a:rPr lang="en-US" sz="19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လုပ္ငန္းဆက္လက္လုပ္ကိုင္ခြင</a:t>
            </a:r>
            <a:r>
              <a:rPr lang="en-US" sz="19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့္ </a:t>
            </a:r>
            <a:r>
              <a:rPr lang="en-US" sz="19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ယာယီရပ္ဆိုင္းျခင္း</a:t>
            </a:r>
            <a:r>
              <a:rPr lang="en-US" sz="19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၊ </a:t>
            </a:r>
            <a:r>
              <a:rPr lang="en-US" sz="19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အျပီးပိတ္သိမ္းျခင္း</a:t>
            </a:r>
            <a:r>
              <a:rPr lang="en-US" sz="19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19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ခံရပါမည</a:t>
            </a:r>
            <a:r>
              <a:rPr lang="en-US" sz="19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္။</a:t>
            </a:r>
          </a:p>
          <a:p>
            <a:pPr>
              <a:lnSpc>
                <a:spcPct val="150000"/>
              </a:lnSpc>
              <a:buNone/>
            </a:pPr>
            <a:r>
              <a:rPr lang="en-US" sz="19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(၅) ျ</a:t>
            </a:r>
            <a:r>
              <a:rPr lang="en-US" sz="19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ပဌာန္းစည္းကမ္းခ်က္မ်ားအျပင</a:t>
            </a:r>
            <a:r>
              <a:rPr lang="en-US" sz="19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 </a:t>
            </a:r>
            <a:r>
              <a:rPr lang="en-US" sz="19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အခါအားေလ်ာ္စြာ</a:t>
            </a:r>
            <a:r>
              <a:rPr lang="en-US" sz="19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19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ထုတ</a:t>
            </a:r>
            <a:r>
              <a:rPr lang="en-US" sz="19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္ျ</a:t>
            </a:r>
            <a:r>
              <a:rPr lang="en-US" sz="19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ပန္သည</a:t>
            </a:r>
            <a:r>
              <a:rPr lang="en-US" sz="19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့္ </a:t>
            </a:r>
            <a:r>
              <a:rPr lang="en-US" sz="19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စည္းကမ္းခ်က</a:t>
            </a:r>
            <a:r>
              <a:rPr lang="en-US" sz="19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္မ</a:t>
            </a:r>
            <a:r>
              <a:rPr lang="en-US" sz="19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်ားအား</a:t>
            </a:r>
            <a:r>
              <a:rPr lang="en-US" sz="19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19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လိုက္နာေဆာင္ရြက္ရမည</a:t>
            </a:r>
            <a:r>
              <a:rPr lang="en-US" sz="19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္။</a:t>
            </a:r>
          </a:p>
          <a:p>
            <a:pPr>
              <a:lnSpc>
                <a:spcPct val="150000"/>
              </a:lnSpc>
              <a:buNone/>
            </a:pPr>
            <a:r>
              <a:rPr lang="en-US" sz="19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(၆) </a:t>
            </a:r>
            <a:r>
              <a:rPr lang="en-US" sz="19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သက္ဆိုင္ရာမ</a:t>
            </a:r>
            <a:r>
              <a:rPr lang="en-US" sz="19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ွ တာ၀န္ေပးအပ္ေသာ </a:t>
            </a:r>
            <a:r>
              <a:rPr lang="en-US" sz="19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အဖြဲ႔အား</a:t>
            </a:r>
            <a:r>
              <a:rPr lang="en-US" sz="19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 ၀င္ေရာက္စစ္ေဆးခြင့္ျ</a:t>
            </a:r>
            <a:r>
              <a:rPr lang="en-US" sz="19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ပဳရမည</a:t>
            </a:r>
            <a:r>
              <a:rPr lang="en-US" sz="19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္။</a:t>
            </a: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915891" cy="639762"/>
          </a:xfrm>
        </p:spPr>
        <p:txBody>
          <a:bodyPr>
            <a:normAutofit/>
          </a:bodyPr>
          <a:lstStyle/>
          <a:p>
            <a:r>
              <a:rPr lang="en-US" sz="2800" b="1" u="sng" dirty="0" err="1">
                <a:latin typeface="Zawgyi-One" pitchFamily="34" charset="0"/>
                <a:cs typeface="Zawgyi-One" pitchFamily="34" charset="0"/>
              </a:rPr>
              <a:t>ဆိုင္းဘုတ</a:t>
            </a:r>
            <a:r>
              <a:rPr lang="en-US" sz="2800" b="1" u="sng" dirty="0">
                <a:latin typeface="Zawgyi-One" pitchFamily="34" charset="0"/>
                <a:cs typeface="Zawgyi-One" pitchFamily="34" charset="0"/>
              </a:rPr>
              <a:t>္ႏွင့္ </a:t>
            </a:r>
            <a:r>
              <a:rPr lang="en-US" sz="2800" b="1" u="sng" dirty="0" err="1">
                <a:latin typeface="Zawgyi-One" pitchFamily="34" charset="0"/>
                <a:cs typeface="Zawgyi-One" pitchFamily="34" charset="0"/>
              </a:rPr>
              <a:t>ေၾကာ</a:t>
            </a:r>
            <a:r>
              <a:rPr lang="en-US" sz="2800" b="1" u="sng" dirty="0">
                <a:latin typeface="Zawgyi-One" pitchFamily="34" charset="0"/>
                <a:cs typeface="Zawgyi-One" pitchFamily="34" charset="0"/>
              </a:rPr>
              <a:t>္ျ</a:t>
            </a:r>
            <a:r>
              <a:rPr lang="en-US" sz="2800" b="1" u="sng" dirty="0" err="1">
                <a:latin typeface="Zawgyi-One" pitchFamily="34" charset="0"/>
                <a:cs typeface="Zawgyi-One" pitchFamily="34" charset="0"/>
              </a:rPr>
              <a:t>ငာမ်ား</a:t>
            </a:r>
            <a:endParaRPr lang="en-GB" sz="28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43000"/>
            <a:ext cx="8305800" cy="55626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en-US" sz="16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၁။	 </a:t>
            </a:r>
            <a:r>
              <a:rPr lang="en-US" sz="16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စည္ပင္သာယာေရးေကာ္မတီသို</a:t>
            </a:r>
            <a:r>
              <a:rPr lang="en-US" sz="16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႔ </a:t>
            </a:r>
            <a:r>
              <a:rPr lang="en-US" sz="16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တင</a:t>
            </a:r>
            <a:r>
              <a:rPr lang="en-US" sz="16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္ျ</a:t>
            </a:r>
            <a:r>
              <a:rPr lang="en-US" sz="16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ပခြင</a:t>
            </a:r>
            <a:r>
              <a:rPr lang="en-US" sz="16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့္ျ</a:t>
            </a:r>
            <a:r>
              <a:rPr lang="en-US" sz="16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ပဳခ်က္ရယူရမည</a:t>
            </a:r>
            <a:r>
              <a:rPr lang="en-US" sz="16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္။</a:t>
            </a:r>
          </a:p>
          <a:p>
            <a:pPr>
              <a:lnSpc>
                <a:spcPct val="150000"/>
              </a:lnSpc>
            </a:pPr>
            <a:r>
              <a:rPr lang="en-US" sz="1600" b="1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ပူးတြဲတင</a:t>
            </a:r>
            <a:r>
              <a:rPr lang="en-US" sz="1600" b="1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္ျ</a:t>
            </a:r>
            <a:r>
              <a:rPr lang="en-US" sz="1600" b="1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ပရမည</a:t>
            </a:r>
            <a:r>
              <a:rPr lang="en-US" sz="1600" b="1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့္ </a:t>
            </a:r>
            <a:r>
              <a:rPr lang="en-US" sz="1600" b="1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အခ်က္မ်ား</a:t>
            </a:r>
            <a:r>
              <a:rPr lang="en-US" sz="1600" b="1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--</a:t>
            </a:r>
          </a:p>
          <a:p>
            <a:pPr lvl="1">
              <a:lnSpc>
                <a:spcPct val="150000"/>
              </a:lnSpc>
            </a:pPr>
            <a:r>
              <a:rPr lang="en-US" sz="16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ေၾကာ</a:t>
            </a:r>
            <a:r>
              <a:rPr lang="en-US" sz="16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္ျ</a:t>
            </a:r>
            <a:r>
              <a:rPr lang="en-US" sz="16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ငာဆိုငး္ဘုတ</a:t>
            </a:r>
            <a:r>
              <a:rPr lang="en-US" sz="16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္(</a:t>
            </a:r>
            <a:r>
              <a:rPr lang="en-US" sz="16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သို</a:t>
            </a:r>
            <a:r>
              <a:rPr lang="en-US" sz="16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႔) </a:t>
            </a:r>
            <a:r>
              <a:rPr lang="en-US" sz="16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ေၾကာ</a:t>
            </a:r>
            <a:r>
              <a:rPr lang="en-US" sz="16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္ျ</a:t>
            </a:r>
            <a:r>
              <a:rPr lang="en-US" sz="16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ငာနမူနာပံုစံ</a:t>
            </a:r>
            <a:r>
              <a:rPr lang="en-US" sz="16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ႏွင့္ </a:t>
            </a:r>
            <a:r>
              <a:rPr lang="en-US" sz="16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အတိုင္းအတာ</a:t>
            </a:r>
            <a:endParaRPr lang="en-US" sz="1600" dirty="0">
              <a:solidFill>
                <a:schemeClr val="tx2">
                  <a:lumMod val="90000"/>
                </a:schemeClr>
              </a:solidFill>
              <a:effectLst/>
              <a:latin typeface="Zawgyi-One" pitchFamily="34" charset="0"/>
              <a:cs typeface="Zawgyi-One" pitchFamily="34" charset="0"/>
            </a:endParaRPr>
          </a:p>
          <a:p>
            <a:pPr lvl="1">
              <a:lnSpc>
                <a:spcPct val="150000"/>
              </a:lnSpc>
            </a:pPr>
            <a:r>
              <a:rPr lang="en-US" sz="16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ေၾကာ</a:t>
            </a:r>
            <a:r>
              <a:rPr lang="en-US" sz="16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္ျ</a:t>
            </a:r>
            <a:r>
              <a:rPr lang="en-US" sz="16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ငာအရြယ္အစား</a:t>
            </a:r>
            <a:endParaRPr lang="en-US" sz="1600" dirty="0">
              <a:solidFill>
                <a:schemeClr val="tx2">
                  <a:lumMod val="90000"/>
                </a:schemeClr>
              </a:solidFill>
              <a:effectLst/>
              <a:latin typeface="Zawgyi-One" pitchFamily="34" charset="0"/>
              <a:cs typeface="Zawgyi-One" pitchFamily="34" charset="0"/>
            </a:endParaRPr>
          </a:p>
          <a:p>
            <a:pPr lvl="1">
              <a:lnSpc>
                <a:spcPct val="150000"/>
              </a:lnSpc>
            </a:pPr>
            <a:r>
              <a:rPr lang="en-US" sz="16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ေၾကာ</a:t>
            </a:r>
            <a:r>
              <a:rPr lang="en-US" sz="16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္ျ</a:t>
            </a:r>
            <a:r>
              <a:rPr lang="en-US" sz="16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ငာအမည</a:t>
            </a:r>
            <a:r>
              <a:rPr lang="en-US" sz="16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</a:t>
            </a:r>
          </a:p>
          <a:p>
            <a:pPr lvl="1">
              <a:lnSpc>
                <a:spcPct val="150000"/>
              </a:lnSpc>
            </a:pPr>
            <a:r>
              <a:rPr lang="en-US" sz="16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ေၾကာ</a:t>
            </a:r>
            <a:r>
              <a:rPr lang="en-US" sz="16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္ျ</a:t>
            </a:r>
            <a:r>
              <a:rPr lang="en-US" sz="16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ငာမည</a:t>
            </a:r>
            <a:r>
              <a:rPr lang="en-US" sz="16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sz="16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ေနရာ</a:t>
            </a:r>
            <a:endParaRPr lang="en-US" sz="1600" dirty="0">
              <a:solidFill>
                <a:schemeClr val="tx2">
                  <a:lumMod val="90000"/>
                </a:schemeClr>
              </a:solidFill>
              <a:effectLst/>
              <a:latin typeface="Zawgyi-One" pitchFamily="34" charset="0"/>
              <a:cs typeface="Zawgyi-One" pitchFamily="34" charset="0"/>
            </a:endParaRPr>
          </a:p>
          <a:p>
            <a:pPr lvl="1">
              <a:lnSpc>
                <a:spcPct val="150000"/>
              </a:lnSpc>
            </a:pPr>
            <a:r>
              <a:rPr lang="en-US" sz="16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ေၾကာ</a:t>
            </a:r>
            <a:r>
              <a:rPr lang="en-US" sz="16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္ျ</a:t>
            </a:r>
            <a:r>
              <a:rPr lang="en-US" sz="16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ငာဆိုင္းဘုတ</a:t>
            </a:r>
            <a:r>
              <a:rPr lang="en-US" sz="16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 </a:t>
            </a:r>
            <a:r>
              <a:rPr lang="en-US" sz="16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စိုက္ထူျခင္း</a:t>
            </a:r>
            <a:r>
              <a:rPr lang="en-US" sz="16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16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တပ္ဆင</a:t>
            </a:r>
            <a:r>
              <a:rPr lang="en-US" sz="16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္ျ</a:t>
            </a:r>
            <a:r>
              <a:rPr lang="en-US" sz="16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ခင္း</a:t>
            </a:r>
            <a:r>
              <a:rPr lang="en-US" sz="16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၊ </a:t>
            </a:r>
            <a:r>
              <a:rPr lang="en-US" sz="16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ကပ</a:t>
            </a:r>
            <a:r>
              <a:rPr lang="en-US" sz="16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္ျ</a:t>
            </a:r>
            <a:r>
              <a:rPr lang="en-US" sz="16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ခင္း</a:t>
            </a:r>
            <a:r>
              <a:rPr lang="en-US" sz="16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၊ </a:t>
            </a:r>
            <a:r>
              <a:rPr lang="en-US" sz="16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ခ်ိတ္ဆြဲျခင္း</a:t>
            </a:r>
            <a:r>
              <a:rPr lang="en-US" sz="16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16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ေရးဆြဲျခင္း</a:t>
            </a:r>
            <a:r>
              <a:rPr lang="en-US" sz="16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 ျ</a:t>
            </a:r>
            <a:r>
              <a:rPr lang="en-US" sz="16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ပဳလုပ္မည</a:t>
            </a:r>
            <a:r>
              <a:rPr lang="en-US" sz="16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့္ </a:t>
            </a:r>
            <a:r>
              <a:rPr lang="en-US" sz="16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တည္ေနရာ</a:t>
            </a:r>
            <a:r>
              <a:rPr lang="en-US" sz="16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ႏွင့္ </a:t>
            </a:r>
            <a:r>
              <a:rPr lang="en-US" sz="16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တည္ေနရာျပဓါတ္ပံု</a:t>
            </a:r>
            <a:endParaRPr lang="en-US" sz="1600" dirty="0">
              <a:solidFill>
                <a:schemeClr val="tx2">
                  <a:lumMod val="90000"/>
                </a:schemeClr>
              </a:solidFill>
              <a:effectLst/>
              <a:latin typeface="Zawgyi-One" pitchFamily="34" charset="0"/>
              <a:cs typeface="Zawgyi-One" pitchFamily="34" charset="0"/>
            </a:endParaRPr>
          </a:p>
          <a:p>
            <a:pPr>
              <a:lnSpc>
                <a:spcPct val="150000"/>
              </a:lnSpc>
              <a:buNone/>
            </a:pPr>
            <a:r>
              <a:rPr lang="en-US" sz="16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၂။	</a:t>
            </a:r>
            <a:r>
              <a:rPr lang="en-US" sz="16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ေကာ္မတီပိုင္ေျ</a:t>
            </a:r>
            <a:r>
              <a:rPr lang="en-US" sz="16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မျ</a:t>
            </a:r>
            <a:r>
              <a:rPr lang="en-US" sz="16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ဖစ္လ</a:t>
            </a:r>
            <a:r>
              <a:rPr lang="en-US" sz="16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်ွင္ </a:t>
            </a:r>
            <a:r>
              <a:rPr lang="en-US" sz="16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အင္ဂ်င္နီယာဌာန</a:t>
            </a:r>
            <a:r>
              <a:rPr lang="en-US" sz="16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 (</a:t>
            </a:r>
            <a:r>
              <a:rPr lang="en-US" sz="16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လမ္း</a:t>
            </a:r>
            <a:r>
              <a:rPr lang="en-US" sz="16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ႏွင့္</a:t>
            </a:r>
            <a:r>
              <a:rPr lang="en-US" sz="16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တံတား</a:t>
            </a:r>
            <a:r>
              <a:rPr lang="en-US" sz="16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)၏ </a:t>
            </a:r>
            <a:r>
              <a:rPr lang="en-US" sz="16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သေဘာထားမွတ္ခ်က</a:t>
            </a:r>
            <a:r>
              <a:rPr lang="en-US" sz="16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</a:t>
            </a:r>
          </a:p>
          <a:p>
            <a:pPr>
              <a:lnSpc>
                <a:spcPct val="150000"/>
              </a:lnSpc>
              <a:buNone/>
            </a:pPr>
            <a:r>
              <a:rPr lang="en-US" sz="16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၃။ </a:t>
            </a:r>
            <a:r>
              <a:rPr lang="en-US" sz="16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အစိုးရဌာန</a:t>
            </a:r>
            <a:r>
              <a:rPr lang="en-US" sz="16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16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အဖြဲ႔အစည္းပိုင</a:t>
            </a:r>
            <a:r>
              <a:rPr lang="en-US" sz="16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္ျ</a:t>
            </a:r>
            <a:r>
              <a:rPr lang="en-US" sz="16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ဖစ္လ</a:t>
            </a:r>
            <a:r>
              <a:rPr lang="en-US" sz="16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်ွင္ </a:t>
            </a:r>
            <a:r>
              <a:rPr lang="en-US" sz="16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သက္ဆိုင္ရာအစိုးရဌာန</a:t>
            </a:r>
            <a:r>
              <a:rPr lang="en-US" sz="16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16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အဖြဲ႔အစည္း</a:t>
            </a:r>
            <a:r>
              <a:rPr lang="en-US" sz="16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၏ </a:t>
            </a:r>
            <a:r>
              <a:rPr lang="en-US" sz="16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ေထာက္ခံခ်က</a:t>
            </a:r>
            <a:r>
              <a:rPr lang="en-US" sz="16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</a:t>
            </a:r>
          </a:p>
          <a:p>
            <a:pPr>
              <a:lnSpc>
                <a:spcPct val="150000"/>
              </a:lnSpc>
              <a:buNone/>
            </a:pPr>
            <a:r>
              <a:rPr lang="en-US" sz="16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၄။ </a:t>
            </a:r>
            <a:r>
              <a:rPr lang="en-US" sz="16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ဘာသာေရး</a:t>
            </a:r>
            <a:r>
              <a:rPr lang="en-US" sz="16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16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ဆိုင္ရာေျမျဖစ္လ်င</a:t>
            </a:r>
            <a:r>
              <a:rPr lang="en-US" sz="16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 </a:t>
            </a:r>
            <a:r>
              <a:rPr lang="en-US" sz="16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ယင္းဘာသာေရးဆိုင္ရာအဖြဲ႔အစည္း</a:t>
            </a:r>
            <a:r>
              <a:rPr lang="en-US" sz="16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၏ </a:t>
            </a:r>
            <a:r>
              <a:rPr lang="en-US" sz="16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သေဘာတူညီခ်က</a:t>
            </a:r>
            <a:r>
              <a:rPr lang="en-US" sz="16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</a:t>
            </a:r>
          </a:p>
          <a:p>
            <a:pPr>
              <a:lnSpc>
                <a:spcPct val="150000"/>
              </a:lnSpc>
              <a:buNone/>
            </a:pPr>
            <a:r>
              <a:rPr lang="en-US" sz="16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၅။ </a:t>
            </a:r>
            <a:r>
              <a:rPr lang="en-US" sz="16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ပုဂ</a:t>
            </a:r>
            <a:r>
              <a:rPr lang="my-MM" sz="1600" dirty="0">
                <a:solidFill>
                  <a:schemeClr val="tx2">
                    <a:lumMod val="90000"/>
                  </a:schemeClr>
                </a:solidFill>
                <a:effectLst/>
                <a:latin typeface="Zawgyi-One"/>
                <a:cs typeface="Zawgyi-One" pitchFamily="34" charset="0"/>
              </a:rPr>
              <a:t>ၢ</a:t>
            </a:r>
            <a:r>
              <a:rPr lang="en-US" sz="16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လိက</a:t>
            </a:r>
            <a:r>
              <a:rPr lang="en-US" sz="16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16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ပိုင္ေျမျဖစ္လ်င</a:t>
            </a:r>
            <a:r>
              <a:rPr lang="en-US" sz="16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 </a:t>
            </a:r>
            <a:r>
              <a:rPr lang="en-US" sz="16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ေျမရွင</a:t>
            </a:r>
            <a:r>
              <a:rPr lang="en-US" sz="16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္၏</a:t>
            </a:r>
            <a:r>
              <a:rPr lang="en-US" sz="16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သေဘာတူညီခ်က</a:t>
            </a:r>
            <a:r>
              <a:rPr lang="en-US" sz="16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</a:t>
            </a:r>
          </a:p>
          <a:p>
            <a:pPr>
              <a:lnSpc>
                <a:spcPct val="150000"/>
              </a:lnSpc>
            </a:pPr>
            <a:endParaRPr lang="en-GB" sz="1600" dirty="0"/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effectLst/>
                <a:latin typeface="Zawgyi-One" pitchFamily="34" charset="0"/>
                <a:cs typeface="Zawgyi-One" pitchFamily="34" charset="0"/>
              </a:rPr>
              <a:t>သက္ဆိုင္ရာ၀န္ၾ</a:t>
            </a:r>
            <a:r>
              <a:rPr lang="en-US" sz="3200" dirty="0" err="1" smtClean="0">
                <a:effectLst/>
                <a:latin typeface="Zawgyi-One" pitchFamily="34" charset="0"/>
                <a:cs typeface="Zawgyi-One" pitchFamily="34" charset="0"/>
              </a:rPr>
              <a:t>ကီးဌာန</a:t>
            </a:r>
            <a:r>
              <a:rPr lang="en-US" sz="3200" dirty="0" smtClean="0">
                <a:effectLst/>
                <a:latin typeface="Zawgyi-One" pitchFamily="34" charset="0"/>
                <a:cs typeface="Zawgyi-One" pitchFamily="34" charset="0"/>
              </a:rPr>
              <a:t>၏ </a:t>
            </a:r>
            <a:r>
              <a:rPr lang="en-US" sz="3200" dirty="0" err="1" smtClean="0">
                <a:effectLst/>
                <a:latin typeface="Zawgyi-One" pitchFamily="34" charset="0"/>
                <a:cs typeface="Zawgyi-One" pitchFamily="34" charset="0"/>
              </a:rPr>
              <a:t>လုပ္ငန္းလိုင္စင္ရယူျခင္း</a:t>
            </a:r>
            <a:endParaRPr lang="en-US" sz="3200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sz="28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မိမိဖြင</a:t>
            </a:r>
            <a:r>
              <a:rPr lang="en-US" sz="28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sz="28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လွစ္လုပ္ကိုင္လိုသည</a:t>
            </a:r>
            <a:r>
              <a:rPr lang="en-US" sz="28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sz="28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လုပ္ငန္းသည</a:t>
            </a:r>
            <a:r>
              <a:rPr lang="en-US" sz="28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 ၀န္ၾ</a:t>
            </a:r>
            <a:r>
              <a:rPr lang="en-US" sz="28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ကီးဌာန</a:t>
            </a:r>
            <a:r>
              <a:rPr lang="en-US" sz="28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8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တစ္ခုခု</a:t>
            </a:r>
            <a:r>
              <a:rPr lang="en-US" sz="28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 ႏွင့္ </a:t>
            </a:r>
            <a:r>
              <a:rPr lang="en-US" sz="28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သက္ဆိုင္သည</a:t>
            </a:r>
            <a:r>
              <a:rPr lang="en-US" sz="28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့္ </a:t>
            </a:r>
            <a:r>
              <a:rPr lang="en-US" sz="28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လုပ္ငန္းျဖစ္ပါက</a:t>
            </a:r>
            <a:r>
              <a:rPr lang="en-US" sz="28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8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သက္ဆိုင္ရာ</a:t>
            </a:r>
            <a:r>
              <a:rPr lang="en-US" sz="28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 ၀န္ၾ</a:t>
            </a:r>
            <a:r>
              <a:rPr lang="en-US" sz="28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ကီးဌာန</a:t>
            </a:r>
            <a:r>
              <a:rPr lang="en-US" sz="28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၏ </a:t>
            </a:r>
            <a:r>
              <a:rPr lang="en-US" sz="28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လုပ္ငန္းလိုင္စင</a:t>
            </a:r>
            <a:r>
              <a:rPr lang="en-US" sz="28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္/ </a:t>
            </a:r>
            <a:r>
              <a:rPr lang="en-US" sz="28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ခြင</a:t>
            </a:r>
            <a:r>
              <a:rPr lang="en-US" sz="28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့္ျ</a:t>
            </a:r>
            <a:r>
              <a:rPr lang="en-US" sz="28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ပဳခ်က</a:t>
            </a:r>
            <a:r>
              <a:rPr lang="en-US" sz="28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္/ </a:t>
            </a:r>
            <a:r>
              <a:rPr lang="en-US" sz="28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ေထာက္ခံခ်က</a:t>
            </a:r>
            <a:r>
              <a:rPr lang="en-US" sz="28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 </a:t>
            </a:r>
            <a:r>
              <a:rPr lang="en-US" sz="28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လိုအပ္ပါသည</a:t>
            </a:r>
            <a:r>
              <a:rPr lang="en-US" sz="28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္။</a:t>
            </a:r>
            <a:endParaRPr lang="en-GB" sz="2800" dirty="0" smtClean="0">
              <a:solidFill>
                <a:schemeClr val="tx2">
                  <a:lumMod val="90000"/>
                </a:schemeClr>
              </a:solidFill>
              <a:effectLst/>
            </a:endParaRPr>
          </a:p>
          <a:p>
            <a:endParaRPr lang="en-US" dirty="0"/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04800"/>
            <a:ext cx="8686800" cy="1143000"/>
          </a:xfrm>
        </p:spPr>
        <p:txBody>
          <a:bodyPr>
            <a:noAutofit/>
          </a:bodyPr>
          <a:lstStyle/>
          <a:p>
            <a:r>
              <a:rPr lang="en-US" sz="2800" u="sng" dirty="0">
                <a:latin typeface="Zawgyi-One" pitchFamily="34" charset="0"/>
                <a:cs typeface="Zawgyi-One" pitchFamily="34" charset="0"/>
              </a:rPr>
              <a:t>၀န္ၾ</a:t>
            </a:r>
            <a:r>
              <a:rPr lang="en-US" sz="2800" u="sng" dirty="0" err="1">
                <a:latin typeface="Zawgyi-One" pitchFamily="34" charset="0"/>
                <a:cs typeface="Zawgyi-One" pitchFamily="34" charset="0"/>
              </a:rPr>
              <a:t>ကီးဌာနခြင</a:t>
            </a:r>
            <a:r>
              <a:rPr lang="en-US" sz="2800" u="sng" dirty="0">
                <a:latin typeface="Zawgyi-One" pitchFamily="34" charset="0"/>
                <a:cs typeface="Zawgyi-One" pitchFamily="34" charset="0"/>
              </a:rPr>
              <a:t>့္ျ</a:t>
            </a:r>
            <a:r>
              <a:rPr lang="en-US" sz="2800" u="sng" dirty="0" err="1">
                <a:latin typeface="Zawgyi-One" pitchFamily="34" charset="0"/>
                <a:cs typeface="Zawgyi-One" pitchFamily="34" charset="0"/>
              </a:rPr>
              <a:t>ပဳခ်က</a:t>
            </a:r>
            <a:r>
              <a:rPr lang="en-US" sz="2800" u="sng" dirty="0">
                <a:latin typeface="Zawgyi-One" pitchFamily="34" charset="0"/>
                <a:cs typeface="Zawgyi-One" pitchFamily="34" charset="0"/>
              </a:rPr>
              <a:t>္/</a:t>
            </a:r>
            <a:r>
              <a:rPr lang="en-US" sz="2800" u="sng" dirty="0" err="1">
                <a:latin typeface="Zawgyi-One" pitchFamily="34" charset="0"/>
                <a:cs typeface="Zawgyi-One" pitchFamily="34" charset="0"/>
              </a:rPr>
              <a:t>ေထာက္ခံခ်က</a:t>
            </a:r>
            <a:r>
              <a:rPr lang="en-US" sz="2800" u="sng" dirty="0">
                <a:latin typeface="Zawgyi-One" pitchFamily="34" charset="0"/>
                <a:cs typeface="Zawgyi-One" pitchFamily="34" charset="0"/>
              </a:rPr>
              <a:t>္ </a:t>
            </a:r>
            <a:r>
              <a:rPr lang="en-US" sz="2800" u="sng" dirty="0" err="1">
                <a:latin typeface="Zawgyi-One" pitchFamily="34" charset="0"/>
                <a:cs typeface="Zawgyi-One" pitchFamily="34" charset="0"/>
              </a:rPr>
              <a:t>လိုအပ္ေသာလုပ္ငန္းမ်ား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en-US" sz="28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(၁)  </a:t>
            </a:r>
            <a:r>
              <a:rPr lang="en-US" sz="28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စက</a:t>
            </a:r>
            <a:r>
              <a:rPr lang="en-US" sz="2800" dirty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္႐</a:t>
            </a:r>
            <a:r>
              <a:rPr lang="en-US" sz="2800" dirty="0" err="1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ုံ</a:t>
            </a:r>
            <a:r>
              <a:rPr lang="en-US" sz="2800" dirty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800" dirty="0" err="1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အလုပ</a:t>
            </a:r>
            <a:r>
              <a:rPr lang="en-US" sz="2800" dirty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္႐</a:t>
            </a:r>
            <a:r>
              <a:rPr lang="en-US" sz="2800" dirty="0" err="1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ုံ</a:t>
            </a:r>
            <a:endParaRPr lang="en-US" sz="2800" dirty="0">
              <a:solidFill>
                <a:schemeClr val="tx2">
                  <a:lumMod val="90000"/>
                </a:schemeClr>
              </a:solidFill>
              <a:latin typeface="Zawgyi-One" pitchFamily="34" charset="0"/>
              <a:cs typeface="Zawgyi-One" pitchFamily="34" charset="0"/>
            </a:endParaRPr>
          </a:p>
          <a:p>
            <a:pPr>
              <a:lnSpc>
                <a:spcPct val="120000"/>
              </a:lnSpc>
            </a:pPr>
            <a:r>
              <a:rPr lang="en-US" sz="2800" dirty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(၂)  </a:t>
            </a:r>
            <a:r>
              <a:rPr lang="en-US" sz="2800" dirty="0" err="1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အိမ္တြင္းစက္မႈလုပ္ငန္း</a:t>
            </a:r>
            <a:r>
              <a:rPr lang="en-US" sz="2800" dirty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 </a:t>
            </a:r>
          </a:p>
          <a:p>
            <a:pPr>
              <a:lnSpc>
                <a:spcPct val="120000"/>
              </a:lnSpc>
            </a:pPr>
            <a:r>
              <a:rPr lang="en-US" sz="2800" dirty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(၃)  </a:t>
            </a:r>
            <a:r>
              <a:rPr lang="en-US" sz="2800" dirty="0" err="1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ပုံ</a:t>
            </a:r>
            <a:r>
              <a:rPr lang="en-US" sz="2800" dirty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ႏွ</a:t>
            </a:r>
            <a:r>
              <a:rPr lang="en-US" sz="2800" dirty="0" err="1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ိပ္လုပ္ငန္း</a:t>
            </a:r>
            <a:r>
              <a:rPr lang="en-US" sz="2800" dirty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 </a:t>
            </a:r>
          </a:p>
          <a:p>
            <a:pPr>
              <a:lnSpc>
                <a:spcPct val="120000"/>
              </a:lnSpc>
            </a:pPr>
            <a:r>
              <a:rPr lang="en-US" sz="2800" dirty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(၄)  </a:t>
            </a:r>
            <a:r>
              <a:rPr lang="en-US" sz="2800" dirty="0" err="1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အစားအေသာက္လုပ္ငန္း</a:t>
            </a:r>
            <a:endParaRPr lang="en-US" sz="2800" dirty="0">
              <a:solidFill>
                <a:schemeClr val="tx2">
                  <a:lumMod val="90000"/>
                </a:schemeClr>
              </a:solidFill>
              <a:latin typeface="Zawgyi-One" pitchFamily="34" charset="0"/>
              <a:cs typeface="Zawgyi-One" pitchFamily="34" charset="0"/>
            </a:endParaRPr>
          </a:p>
          <a:p>
            <a:pPr>
              <a:lnSpc>
                <a:spcPct val="120000"/>
              </a:lnSpc>
            </a:pPr>
            <a:r>
              <a:rPr lang="en-US" sz="2800" dirty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(၅)  </a:t>
            </a:r>
            <a:r>
              <a:rPr lang="en-US" sz="2800" dirty="0" err="1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ေဆးအေရာင္းဆိုင</a:t>
            </a:r>
            <a:r>
              <a:rPr lang="en-US" sz="2800" dirty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္</a:t>
            </a:r>
          </a:p>
          <a:p>
            <a:pPr>
              <a:lnSpc>
                <a:spcPct val="120000"/>
              </a:lnSpc>
            </a:pPr>
            <a:r>
              <a:rPr lang="en-US" sz="2800" dirty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(၆)  Gas </a:t>
            </a:r>
            <a:r>
              <a:rPr lang="en-US" sz="2800" dirty="0" err="1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အေရာင္းဆိုင</a:t>
            </a:r>
            <a:r>
              <a:rPr lang="en-US" sz="2800" dirty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္</a:t>
            </a:r>
          </a:p>
          <a:p>
            <a:pPr>
              <a:lnSpc>
                <a:spcPct val="120000"/>
              </a:lnSpc>
            </a:pPr>
            <a:r>
              <a:rPr lang="en-US" sz="2800" dirty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(၇)  </a:t>
            </a:r>
            <a:r>
              <a:rPr lang="en-US" sz="2800" dirty="0" err="1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ေတးသံသြင္းလုပ္ငန္း</a:t>
            </a:r>
            <a:endParaRPr lang="en-US" sz="2800" dirty="0">
              <a:solidFill>
                <a:schemeClr val="tx2">
                  <a:lumMod val="90000"/>
                </a:schemeClr>
              </a:solidFill>
              <a:latin typeface="Zawgyi-One" pitchFamily="34" charset="0"/>
              <a:cs typeface="Zawgyi-One" pitchFamily="34" charset="0"/>
            </a:endParaRPr>
          </a:p>
          <a:p>
            <a:pPr>
              <a:lnSpc>
                <a:spcPct val="120000"/>
              </a:lnSpc>
            </a:pPr>
            <a:r>
              <a:rPr lang="en-US" sz="2800" dirty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(၈)  Internet Café</a:t>
            </a:r>
          </a:p>
          <a:p>
            <a:pPr>
              <a:lnSpc>
                <a:spcPct val="120000"/>
              </a:lnSpc>
            </a:pPr>
            <a:r>
              <a:rPr lang="en-US" sz="2800" dirty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(၉)  </a:t>
            </a:r>
            <a:r>
              <a:rPr lang="en-US" sz="2800" dirty="0" err="1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ေရသန</a:t>
            </a:r>
            <a:r>
              <a:rPr lang="en-US" sz="2800" dirty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္႕</a:t>
            </a:r>
            <a:r>
              <a:rPr lang="en-US" sz="2800" dirty="0" err="1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လုပ္ငန္း</a:t>
            </a:r>
            <a:endParaRPr lang="en-US" sz="2800" dirty="0">
              <a:solidFill>
                <a:schemeClr val="tx2">
                  <a:lumMod val="90000"/>
                </a:schemeClr>
              </a:solidFill>
              <a:latin typeface="Zawgyi-One" pitchFamily="34" charset="0"/>
              <a:cs typeface="Zawgyi-One" pitchFamily="34" charset="0"/>
            </a:endParaRPr>
          </a:p>
          <a:p>
            <a:pPr>
              <a:lnSpc>
                <a:spcPct val="120000"/>
              </a:lnSpc>
            </a:pPr>
            <a:r>
              <a:rPr lang="en-US" sz="2800" dirty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(၁၀) </a:t>
            </a:r>
            <a:r>
              <a:rPr lang="en-US" sz="2800" dirty="0" err="1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အစားအေသာက္ထုတ္လုပ္သည</a:t>
            </a:r>
            <a:r>
              <a:rPr lang="en-US" sz="2800" dirty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sz="2800" dirty="0" err="1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လုပ္ငန္း</a:t>
            </a:r>
            <a:r>
              <a:rPr lang="en-US" sz="2800" dirty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 (Food Processing)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0221246"/>
      </p:ext>
    </p:extLst>
  </p:cSld>
  <p:clrMapOvr>
    <a:masterClrMapping/>
  </p:clrMapOvr>
  <p:transition>
    <p:push dir="u"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455" y="228600"/>
            <a:ext cx="8229600" cy="1143000"/>
          </a:xfrm>
        </p:spPr>
        <p:txBody>
          <a:bodyPr/>
          <a:lstStyle/>
          <a:p>
            <a:r>
              <a:rPr lang="en-US" sz="4000" b="1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စက္ရံု</a:t>
            </a:r>
            <a:r>
              <a:rPr lang="en-US" sz="4000" b="1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၊ </a:t>
            </a:r>
            <a:r>
              <a:rPr lang="en-US" sz="4000" b="1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အလုပ္ရံု</a:t>
            </a:r>
            <a:endParaRPr lang="en-GB" sz="4000" b="1" dirty="0">
              <a:solidFill>
                <a:schemeClr val="tx2">
                  <a:lumMod val="90000"/>
                </a:schemeClr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05000"/>
            <a:ext cx="7696200" cy="4724400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sz="27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စက္မ</a:t>
            </a:r>
            <a:r>
              <a:rPr lang="en-US" sz="27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ွဳ</a:t>
            </a:r>
            <a:r>
              <a:rPr lang="en-US" sz="27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လုပ္ငန္းျဖစ္ပါက</a:t>
            </a:r>
            <a:r>
              <a:rPr lang="en-US" sz="27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7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အမွတ</a:t>
            </a:r>
            <a:r>
              <a:rPr lang="en-US" sz="27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္(၁)</a:t>
            </a:r>
            <a:r>
              <a:rPr lang="en-US" sz="27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စက္မ</a:t>
            </a:r>
            <a:r>
              <a:rPr lang="en-US" sz="27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ွဳ၀န</a:t>
            </a:r>
            <a:r>
              <a:rPr lang="en-US" sz="27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္ၾ</a:t>
            </a:r>
            <a:r>
              <a:rPr lang="en-US" sz="27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ကီးဌာန</a:t>
            </a:r>
            <a:r>
              <a:rPr lang="en-US" sz="27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၊ </a:t>
            </a:r>
            <a:r>
              <a:rPr lang="en-US" sz="27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7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ေ</a:t>
            </a:r>
            <a:r>
              <a:rPr lang="en-US" sz="27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ဒသ</a:t>
            </a:r>
            <a:r>
              <a:rPr lang="en-US" sz="27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ႏၱရႏွင့္ </a:t>
            </a:r>
            <a:r>
              <a:rPr lang="en-US" sz="27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စက္မႈလက္မ</a:t>
            </a:r>
            <a:r>
              <a:rPr lang="en-US" sz="27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ႈ ၫႊန္ၾ</a:t>
            </a:r>
            <a:r>
              <a:rPr lang="en-US" sz="27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ကားမႈဦးစီးဌာနတြင</a:t>
            </a:r>
            <a:r>
              <a:rPr lang="en-US" sz="27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 </a:t>
            </a:r>
            <a:r>
              <a:rPr lang="en-US" sz="27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ဆက္သြယ</a:t>
            </a:r>
            <a:r>
              <a:rPr lang="en-US" sz="27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</a:t>
            </a:r>
            <a:r>
              <a:rPr lang="my-MM" sz="2700" dirty="0">
                <a:solidFill>
                  <a:schemeClr val="tx2">
                    <a:lumMod val="90000"/>
                  </a:schemeClr>
                </a:solidFill>
                <a:effectLst/>
                <a:latin typeface="Zawgyi-One"/>
                <a:cs typeface="Zawgyi-One" pitchFamily="34" charset="0"/>
              </a:rPr>
              <a:t>၍</a:t>
            </a:r>
            <a:r>
              <a:rPr lang="en-US" sz="27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7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လုပ္ငန္းလိုင္စင</a:t>
            </a:r>
            <a:r>
              <a:rPr lang="en-US" sz="27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 </a:t>
            </a:r>
            <a:r>
              <a:rPr lang="en-US" sz="27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ေလ</a:t>
            </a:r>
            <a:r>
              <a:rPr lang="en-US" sz="27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ွ်</a:t>
            </a:r>
            <a:r>
              <a:rPr lang="en-US" sz="27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ာက္ထားရပါမည</a:t>
            </a:r>
            <a:r>
              <a:rPr lang="en-US" sz="27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္။</a:t>
            </a:r>
            <a:endParaRPr lang="en-GB" sz="2700" dirty="0">
              <a:solidFill>
                <a:schemeClr val="tx2">
                  <a:lumMod val="90000"/>
                </a:schemeClr>
              </a:solidFill>
              <a:effectLst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အိမ္တြင္းစက္မ</a:t>
            </a:r>
            <a:r>
              <a:rPr lang="en-US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ွဳ</a:t>
            </a:r>
            <a:r>
              <a:rPr lang="en-US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လုပ္ငန္း</a:t>
            </a:r>
            <a:endParaRPr lang="en-US" dirty="0">
              <a:solidFill>
                <a:schemeClr val="tx2">
                  <a:lumMod val="90000"/>
                </a:schemeClr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sz="28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သမ၀ါယမ၀န္ၾ</a:t>
            </a:r>
            <a:r>
              <a:rPr lang="en-US" sz="28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ကီးဌာန</a:t>
            </a:r>
            <a:r>
              <a:rPr lang="en-US" sz="28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၊ </a:t>
            </a:r>
            <a:r>
              <a:rPr lang="en-US" sz="28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အိမ္တြင္းစက္မ</a:t>
            </a:r>
            <a:r>
              <a:rPr lang="en-US" sz="28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ွဳ</a:t>
            </a:r>
            <a:r>
              <a:rPr lang="en-US" sz="28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လက္မ</a:t>
            </a:r>
            <a:r>
              <a:rPr lang="en-US" sz="28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ွဳ </a:t>
            </a:r>
            <a:r>
              <a:rPr lang="en-US" sz="28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လုပ္ငန္း</a:t>
            </a:r>
            <a:r>
              <a:rPr lang="en-US" sz="28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8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ဦးစီးဌာနသို</a:t>
            </a:r>
            <a:r>
              <a:rPr lang="en-US" sz="28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႔ </a:t>
            </a:r>
            <a:r>
              <a:rPr lang="en-US" sz="28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ဆက္သြယ</a:t>
            </a:r>
            <a:r>
              <a:rPr lang="en-US" sz="28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</a:t>
            </a:r>
            <a:r>
              <a:rPr lang="my-MM" sz="28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/>
                <a:cs typeface="Zawgyi-One" pitchFamily="34" charset="0"/>
              </a:rPr>
              <a:t>၍</a:t>
            </a:r>
            <a:r>
              <a:rPr lang="en-US" sz="28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/>
                <a:cs typeface="Zawgyi-One" pitchFamily="34" charset="0"/>
              </a:rPr>
              <a:t> </a:t>
            </a:r>
            <a:r>
              <a:rPr lang="en-US" sz="28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/>
                <a:cs typeface="Zawgyi-One" pitchFamily="34" charset="0"/>
              </a:rPr>
              <a:t>လိုင္စင</a:t>
            </a:r>
            <a:r>
              <a:rPr lang="en-US" sz="28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/>
                <a:cs typeface="Zawgyi-One" pitchFamily="34" charset="0"/>
              </a:rPr>
              <a:t>္ </a:t>
            </a:r>
            <a:r>
              <a:rPr lang="en-US" sz="28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/>
                <a:cs typeface="Zawgyi-One" pitchFamily="34" charset="0"/>
              </a:rPr>
              <a:t>ေလ</a:t>
            </a:r>
            <a:r>
              <a:rPr lang="en-US" sz="28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/>
                <a:cs typeface="Zawgyi-One" pitchFamily="34" charset="0"/>
              </a:rPr>
              <a:t>ွ်</a:t>
            </a:r>
            <a:r>
              <a:rPr lang="en-US" sz="28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/>
                <a:cs typeface="Zawgyi-One" pitchFamily="34" charset="0"/>
              </a:rPr>
              <a:t>ာက္ထားရပါမည</a:t>
            </a:r>
            <a:r>
              <a:rPr lang="en-US" sz="28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/>
                <a:cs typeface="Zawgyi-One" pitchFamily="34" charset="0"/>
              </a:rPr>
              <a:t>္။</a:t>
            </a:r>
            <a:endParaRPr lang="en-GB" sz="2800" dirty="0" smtClean="0">
              <a:solidFill>
                <a:schemeClr val="tx2">
                  <a:lumMod val="90000"/>
                </a:schemeClr>
              </a:solidFill>
              <a:effectLst/>
            </a:endParaRPr>
          </a:p>
          <a:p>
            <a:pPr>
              <a:lnSpc>
                <a:spcPct val="150000"/>
              </a:lnSpc>
              <a:buNone/>
            </a:pPr>
            <a:r>
              <a:rPr lang="en-US" b="1" dirty="0" smtClean="0">
                <a:solidFill>
                  <a:schemeClr val="tx2">
                    <a:lumMod val="90000"/>
                  </a:schemeClr>
                </a:solidFill>
                <a:effectLst/>
              </a:rPr>
              <a:t>   </a:t>
            </a:r>
            <a:r>
              <a:rPr lang="en-US" sz="2800" b="1" dirty="0" smtClean="0">
                <a:solidFill>
                  <a:schemeClr val="tx2">
                    <a:lumMod val="90000"/>
                  </a:schemeClr>
                </a:solidFill>
                <a:effectLst/>
              </a:rPr>
              <a:t>(Cottage Industry, Ministry of Cooperatives)</a:t>
            </a:r>
          </a:p>
          <a:p>
            <a:endParaRPr lang="en-US" dirty="0"/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609600"/>
            <a:ext cx="6123709" cy="1143000"/>
          </a:xfrm>
        </p:spPr>
        <p:txBody>
          <a:bodyPr/>
          <a:lstStyle/>
          <a:p>
            <a:r>
              <a:rPr lang="en-US" b="1" dirty="0" err="1" smtClean="0">
                <a:effectLst/>
                <a:latin typeface="Zawgyi-One" pitchFamily="34" charset="0"/>
                <a:cs typeface="Zawgyi-One" pitchFamily="34" charset="0"/>
              </a:rPr>
              <a:t>ပံု</a:t>
            </a:r>
            <a:r>
              <a:rPr lang="en-US" b="1" dirty="0" smtClean="0">
                <a:effectLst/>
                <a:latin typeface="Zawgyi-One" pitchFamily="34" charset="0"/>
                <a:cs typeface="Zawgyi-One" pitchFamily="34" charset="0"/>
              </a:rPr>
              <a:t>ႏွ</a:t>
            </a:r>
            <a:r>
              <a:rPr lang="en-US" b="1" dirty="0" err="1" smtClean="0">
                <a:effectLst/>
                <a:latin typeface="Zawgyi-One" pitchFamily="34" charset="0"/>
                <a:cs typeface="Zawgyi-One" pitchFamily="34" charset="0"/>
              </a:rPr>
              <a:t>ိပ္လုပ္ငန္း</a:t>
            </a:r>
            <a:endParaRPr lang="en-GB" b="1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2782" y="2133600"/>
            <a:ext cx="8361218" cy="38862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8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ျ</a:t>
            </a:r>
            <a:r>
              <a:rPr lang="en-US" sz="28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ပန</a:t>
            </a:r>
            <a:r>
              <a:rPr lang="en-US" sz="28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္ၾကားေရး၀န္ၾ</a:t>
            </a:r>
            <a:r>
              <a:rPr lang="en-US" sz="28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ကီးဌာန</a:t>
            </a:r>
            <a:r>
              <a:rPr lang="en-US" sz="28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၊ </a:t>
            </a:r>
            <a:r>
              <a:rPr lang="en-US" sz="28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စာေပစီစစ္ေရး</a:t>
            </a:r>
            <a:r>
              <a:rPr lang="en-US" sz="28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ႏွင့္ ၾ</a:t>
            </a:r>
            <a:r>
              <a:rPr lang="en-US" sz="28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ကီးၾကပ္မ</a:t>
            </a:r>
            <a:r>
              <a:rPr lang="en-US" sz="28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ွဳ </a:t>
            </a:r>
            <a:r>
              <a:rPr lang="en-US" sz="28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ေကာ္မတီ</a:t>
            </a:r>
            <a:r>
              <a:rPr lang="en-US" sz="28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၏ </a:t>
            </a:r>
            <a:r>
              <a:rPr lang="en-US" sz="28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လိုင္စင္ကို</a:t>
            </a:r>
            <a:r>
              <a:rPr lang="en-US" sz="28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8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ေလ</a:t>
            </a:r>
            <a:r>
              <a:rPr lang="en-US" sz="28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ွ်</a:t>
            </a:r>
            <a:r>
              <a:rPr lang="en-US" sz="28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ာက္ထား</a:t>
            </a:r>
            <a:r>
              <a:rPr lang="en-US" sz="28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8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ရပါမည</a:t>
            </a:r>
            <a:r>
              <a:rPr lang="en-US" sz="28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္။</a:t>
            </a:r>
          </a:p>
          <a:p>
            <a:pPr>
              <a:lnSpc>
                <a:spcPct val="150000"/>
              </a:lnSpc>
            </a:pPr>
            <a:endParaRPr lang="en-US" sz="3000" b="1" dirty="0" smtClean="0">
              <a:solidFill>
                <a:srgbClr val="FF0000"/>
              </a:solidFill>
              <a:latin typeface="Zawgyi-One" pitchFamily="34" charset="0"/>
              <a:cs typeface="Zawgyi-One" pitchFamily="34" charset="0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8300"/>
            <a:ext cx="7467600" cy="1384300"/>
          </a:xfrm>
        </p:spPr>
        <p:txBody>
          <a:bodyPr anchor="ctr"/>
          <a:lstStyle/>
          <a:p>
            <a:r>
              <a:rPr lang="en-US" dirty="0" err="1" smtClean="0">
                <a:effectLst/>
                <a:latin typeface="Zawgyi-One" pitchFamily="34" charset="0"/>
                <a:cs typeface="Zawgyi-One" pitchFamily="34" charset="0"/>
              </a:rPr>
              <a:t>အစားအေသာက္လုပ္ငန္း</a:t>
            </a:r>
            <a:endParaRPr lang="en-GB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8800"/>
            <a:ext cx="8077200" cy="31242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30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အရက္ကိုပ</a:t>
            </a:r>
            <a:r>
              <a:rPr lang="en-US" sz="30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ါ </a:t>
            </a:r>
            <a:r>
              <a:rPr lang="en-US" sz="30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တြဲဖက္ေရာင္းခ်ပါက</a:t>
            </a:r>
            <a:r>
              <a:rPr lang="en-US" sz="30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 ျ</a:t>
            </a:r>
            <a:r>
              <a:rPr lang="en-US" sz="30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ပည္ထဲေရး</a:t>
            </a:r>
            <a:r>
              <a:rPr lang="en-US" sz="30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 ၀န္ၾ</a:t>
            </a:r>
            <a:r>
              <a:rPr lang="en-US" sz="30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ကီးဌာန</a:t>
            </a:r>
            <a:r>
              <a:rPr lang="en-US" sz="30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၊ </a:t>
            </a:r>
            <a:r>
              <a:rPr lang="en-US" sz="30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အေထြေထြအုပ္ခ</a:t>
            </a:r>
            <a:r>
              <a:rPr lang="en-US" sz="30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်ဳ</a:t>
            </a:r>
            <a:r>
              <a:rPr lang="en-US" sz="30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ပ္ေရး</a:t>
            </a:r>
            <a:r>
              <a:rPr lang="en-US" sz="30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30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ဦးစီးဌာန</a:t>
            </a:r>
            <a:r>
              <a:rPr lang="en-US" sz="30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၏  </a:t>
            </a:r>
            <a:r>
              <a:rPr lang="en-US" sz="30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ယစ္မ်ိဳးလိုင္စင</a:t>
            </a:r>
            <a:r>
              <a:rPr lang="en-US" sz="30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 </a:t>
            </a:r>
            <a:r>
              <a:rPr lang="en-US" sz="30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လိုအပ္ပါမည</a:t>
            </a:r>
            <a:r>
              <a:rPr lang="en-US" sz="30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္။</a:t>
            </a:r>
            <a:endParaRPr lang="en-GB" sz="3000" dirty="0">
              <a:solidFill>
                <a:schemeClr val="tx2">
                  <a:lumMod val="90000"/>
                </a:schemeClr>
              </a:solidFill>
              <a:effectLst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758825" y="244475"/>
            <a:ext cx="8385175" cy="1431925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4000" dirty="0" smtClean="0">
                <a:latin typeface="Arial "/>
              </a:rPr>
              <a:t>Types of Business Organizations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4294967295"/>
          </p:nvPr>
        </p:nvSpPr>
        <p:spPr>
          <a:xfrm>
            <a:off x="609600" y="1905000"/>
            <a:ext cx="8534400" cy="2971800"/>
          </a:xfrm>
        </p:spPr>
        <p:txBody>
          <a:bodyPr/>
          <a:lstStyle/>
          <a:p>
            <a:pPr eaLnBrk="1" hangingPunct="1">
              <a:lnSpc>
                <a:spcPct val="125000"/>
              </a:lnSpc>
              <a:defRPr/>
            </a:pPr>
            <a:r>
              <a:rPr lang="en-US" sz="3000" dirty="0" smtClean="0">
                <a:solidFill>
                  <a:schemeClr val="tx2"/>
                </a:solidFill>
              </a:rPr>
              <a:t>Sole </a:t>
            </a:r>
            <a:r>
              <a:rPr lang="en-US" sz="3000" dirty="0" smtClean="0">
                <a:solidFill>
                  <a:schemeClr val="tx2">
                    <a:lumMod val="90000"/>
                  </a:schemeClr>
                </a:solidFill>
              </a:rPr>
              <a:t>Proprietorship (</a:t>
            </a:r>
            <a:r>
              <a:rPr lang="en-US" sz="30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တစ္ဦးတည္းပုိင္လုပ္ငန္း</a:t>
            </a:r>
            <a:r>
              <a:rPr lang="en-US" sz="30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)</a:t>
            </a:r>
            <a:endParaRPr lang="en-US" sz="3000" dirty="0" smtClean="0">
              <a:solidFill>
                <a:schemeClr val="tx2">
                  <a:lumMod val="90000"/>
                </a:schemeClr>
              </a:solidFill>
            </a:endParaRPr>
          </a:p>
          <a:p>
            <a:pPr eaLnBrk="1" hangingPunct="1">
              <a:lnSpc>
                <a:spcPct val="125000"/>
              </a:lnSpc>
              <a:defRPr/>
            </a:pPr>
            <a:r>
              <a:rPr lang="en-US" sz="3000" dirty="0" smtClean="0">
                <a:solidFill>
                  <a:schemeClr val="tx2">
                    <a:lumMod val="90000"/>
                  </a:schemeClr>
                </a:solidFill>
              </a:rPr>
              <a:t>Partnership (</a:t>
            </a:r>
            <a:r>
              <a:rPr lang="en-US" sz="30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အစုစပ္လုပ္ငန္း</a:t>
            </a:r>
            <a:r>
              <a:rPr lang="en-US" sz="30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)</a:t>
            </a:r>
            <a:endParaRPr lang="en-US" sz="3000" dirty="0" smtClean="0">
              <a:solidFill>
                <a:schemeClr val="tx2">
                  <a:lumMod val="90000"/>
                </a:schemeClr>
              </a:solidFill>
            </a:endParaRPr>
          </a:p>
          <a:p>
            <a:pPr eaLnBrk="1" hangingPunct="1">
              <a:lnSpc>
                <a:spcPct val="125000"/>
              </a:lnSpc>
              <a:defRPr/>
            </a:pPr>
            <a:r>
              <a:rPr lang="en-US" sz="3000" dirty="0" smtClean="0">
                <a:solidFill>
                  <a:schemeClr val="tx2">
                    <a:lumMod val="90000"/>
                  </a:schemeClr>
                </a:solidFill>
              </a:rPr>
              <a:t>Company limited by shares (</a:t>
            </a:r>
            <a:r>
              <a:rPr lang="en-US" sz="30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ကုမၸဏီဖြဲ႕စည္းျခင္း</a:t>
            </a:r>
            <a:r>
              <a:rPr lang="en-US" sz="30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)</a:t>
            </a:r>
            <a:endParaRPr lang="en-US" sz="3000" dirty="0" smtClean="0">
              <a:solidFill>
                <a:schemeClr val="tx2">
                  <a:lumMod val="90000"/>
                </a:schemeClr>
              </a:solidFill>
            </a:endParaRPr>
          </a:p>
          <a:p>
            <a:pPr eaLnBrk="1" hangingPunct="1">
              <a:lnSpc>
                <a:spcPct val="125000"/>
              </a:lnSpc>
              <a:defRPr/>
            </a:pPr>
            <a:r>
              <a:rPr lang="en-US" sz="3000" dirty="0" smtClean="0">
                <a:solidFill>
                  <a:schemeClr val="tx2">
                    <a:lumMod val="90000"/>
                  </a:schemeClr>
                </a:solidFill>
              </a:rPr>
              <a:t>Cooperative Society (</a:t>
            </a:r>
            <a:r>
              <a:rPr lang="en-US" sz="30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သမ၀ါယမ </a:t>
            </a:r>
            <a:r>
              <a:rPr lang="en-US" sz="30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ဖြဲ႕စည္းျခင္း</a:t>
            </a:r>
            <a:r>
              <a:rPr lang="en-US" sz="30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)</a:t>
            </a:r>
            <a:endParaRPr lang="en-US" sz="3000" dirty="0" smtClean="0">
              <a:solidFill>
                <a:schemeClr val="tx2">
                  <a:lumMod val="90000"/>
                </a:schemeClr>
              </a:solidFill>
            </a:endParaRPr>
          </a:p>
          <a:p>
            <a:pPr eaLnBrk="1" hangingPunct="1">
              <a:defRPr/>
            </a:pPr>
            <a:endParaRPr lang="en-US" sz="3000" dirty="0" smtClean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fld id="{D0528BC4-6C88-41B4-AF1F-BCC047BA306B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</a:rPr>
              <a:pPr algn="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4</a:t>
            </a:fld>
            <a:endParaRPr lang="en-US" sz="1200" dirty="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8229600" cy="1143000"/>
          </a:xfrm>
        </p:spPr>
        <p:txBody>
          <a:bodyPr anchor="ctr">
            <a:normAutofit/>
          </a:bodyPr>
          <a:lstStyle/>
          <a:p>
            <a:r>
              <a:rPr lang="en-US" sz="4800" dirty="0" err="1">
                <a:latin typeface="Zawgyi-One" pitchFamily="34" charset="0"/>
                <a:cs typeface="Zawgyi-One" pitchFamily="34" charset="0"/>
              </a:rPr>
              <a:t>ေဆးအေရာင္းဆိုင</a:t>
            </a:r>
            <a:r>
              <a:rPr lang="en-US" sz="4800" dirty="0">
                <a:latin typeface="Zawgyi-One" pitchFamily="34" charset="0"/>
                <a:cs typeface="Zawgyi-One" pitchFamily="34" charset="0"/>
              </a:rPr>
              <a:t>္</a:t>
            </a:r>
            <a:endParaRPr lang="en-GB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8800"/>
            <a:ext cx="7890164" cy="4373565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sz="28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ေဆး၀ါးကၽြ</a:t>
            </a:r>
            <a:r>
              <a:rPr lang="en-US" sz="28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မ္းက်င္မ</a:t>
            </a:r>
            <a:r>
              <a:rPr lang="en-US" sz="28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ွဳ</a:t>
            </a:r>
            <a:r>
              <a:rPr lang="en-US" sz="28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သင္တန္းဆင္းလက္မွတ</a:t>
            </a:r>
            <a:r>
              <a:rPr lang="en-US" sz="28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</a:t>
            </a:r>
          </a:p>
          <a:p>
            <a:pPr>
              <a:spcBef>
                <a:spcPts val="1800"/>
              </a:spcBef>
            </a:pPr>
            <a:r>
              <a:rPr lang="en-US" sz="28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က်န္းမာေရး၀န္ၾ</a:t>
            </a:r>
            <a:r>
              <a:rPr lang="en-US" sz="28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ကီးဌာန</a:t>
            </a:r>
            <a:r>
              <a:rPr lang="en-US" sz="28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၊ ျ</a:t>
            </a:r>
            <a:r>
              <a:rPr lang="en-US" sz="28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မိ</a:t>
            </a:r>
            <a:r>
              <a:rPr lang="en-US" sz="28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ဳ႔</a:t>
            </a:r>
            <a:r>
              <a:rPr lang="en-US" sz="28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နယ္က်န္းမာေရး</a:t>
            </a:r>
            <a:r>
              <a:rPr lang="en-US" sz="28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8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ဦးစီးဌာန</a:t>
            </a:r>
            <a:r>
              <a:rPr lang="en-US" sz="28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ႏွင့္ </a:t>
            </a:r>
            <a:r>
              <a:rPr lang="en-US" sz="28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ဆက္သြယ္ရပါမည</a:t>
            </a:r>
            <a:r>
              <a:rPr lang="en-US" sz="28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္။</a:t>
            </a:r>
            <a:endParaRPr lang="en-GB" sz="2800" dirty="0">
              <a:solidFill>
                <a:schemeClr val="tx2">
                  <a:lumMod val="90000"/>
                </a:schemeClr>
              </a:solidFill>
              <a:effectLst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44500"/>
            <a:ext cx="7266709" cy="1143000"/>
          </a:xfrm>
        </p:spPr>
        <p:txBody>
          <a:bodyPr anchor="ctr">
            <a:normAutofit/>
          </a:bodyPr>
          <a:lstStyle/>
          <a:p>
            <a:r>
              <a:rPr lang="en-US" sz="4800" b="1" dirty="0">
                <a:latin typeface="Zawgyi-One" pitchFamily="34" charset="0"/>
                <a:cs typeface="Zawgyi-One" pitchFamily="34" charset="0"/>
              </a:rPr>
              <a:t>Gas </a:t>
            </a:r>
            <a:r>
              <a:rPr lang="en-US" sz="4800" b="1" dirty="0" err="1">
                <a:latin typeface="Zawgyi-One" pitchFamily="34" charset="0"/>
                <a:cs typeface="Zawgyi-One" pitchFamily="34" charset="0"/>
              </a:rPr>
              <a:t>အေရာင္းဆိုင</a:t>
            </a:r>
            <a:r>
              <a:rPr lang="en-US" sz="4800" b="1" dirty="0">
                <a:latin typeface="Zawgyi-One" pitchFamily="34" charset="0"/>
                <a:cs typeface="Zawgyi-One" pitchFamily="34" charset="0"/>
              </a:rPr>
              <a:t>္</a:t>
            </a:r>
            <a:endParaRPr lang="en-GB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2095500"/>
            <a:ext cx="8153400" cy="4191000"/>
          </a:xfrm>
        </p:spPr>
        <p:txBody>
          <a:bodyPr>
            <a:noAutofit/>
          </a:bodyPr>
          <a:lstStyle/>
          <a:p>
            <a:pPr lvl="1">
              <a:lnSpc>
                <a:spcPct val="150000"/>
              </a:lnSpc>
            </a:pPr>
            <a:r>
              <a:rPr lang="en-US" sz="30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လူမ</a:t>
            </a:r>
            <a:r>
              <a:rPr lang="en-US" sz="30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ွဳ၀န္ထမ္း၊ </a:t>
            </a:r>
            <a:r>
              <a:rPr lang="en-US" sz="30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ကယ္ဆယ္ေရး</a:t>
            </a:r>
            <a:r>
              <a:rPr lang="en-US" sz="30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ႏွင့္ ျ</a:t>
            </a:r>
            <a:r>
              <a:rPr lang="en-US" sz="30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ပန္လည</a:t>
            </a:r>
            <a:r>
              <a:rPr lang="en-US" sz="30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 ေနရာခ်ထားေရး၀န္ၾ</a:t>
            </a:r>
            <a:r>
              <a:rPr lang="en-US" sz="30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ကီးဌာန</a:t>
            </a:r>
            <a:r>
              <a:rPr lang="en-US" sz="30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၊ ျ</a:t>
            </a:r>
            <a:r>
              <a:rPr lang="en-US" sz="30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မိ</a:t>
            </a:r>
            <a:r>
              <a:rPr lang="en-US" sz="30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ဳ႔</a:t>
            </a:r>
            <a:r>
              <a:rPr lang="en-US" sz="30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နယ္မီးသတ</a:t>
            </a:r>
            <a:r>
              <a:rPr lang="en-US" sz="30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 </a:t>
            </a:r>
            <a:r>
              <a:rPr lang="en-US" sz="30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တပ္ဖြဲ</a:t>
            </a:r>
            <a:r>
              <a:rPr lang="en-US" sz="30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႔၏ Gas </a:t>
            </a:r>
            <a:r>
              <a:rPr lang="en-US" sz="30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သိုေလွာင</a:t>
            </a:r>
            <a:r>
              <a:rPr lang="en-US" sz="30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 </a:t>
            </a:r>
            <a:r>
              <a:rPr lang="en-US" sz="30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ေရာင္းခ်ခြင</a:t>
            </a:r>
            <a:r>
              <a:rPr lang="en-US" sz="30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sz="30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လုိင္စင</a:t>
            </a:r>
            <a:r>
              <a:rPr lang="en-US" sz="30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 </a:t>
            </a:r>
            <a:r>
              <a:rPr lang="en-US" sz="30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လိုအပ္ပါသည</a:t>
            </a:r>
            <a:r>
              <a:rPr lang="en-US" sz="30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္။</a:t>
            </a:r>
            <a:endParaRPr lang="en-GB" sz="3000" dirty="0">
              <a:solidFill>
                <a:schemeClr val="tx2">
                  <a:lumMod val="90000"/>
                </a:schemeClr>
              </a:solidFill>
              <a:effectLst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 err="1">
                <a:latin typeface="Zawgyi-One" pitchFamily="34" charset="0"/>
                <a:cs typeface="Zawgyi-One" pitchFamily="34" charset="0"/>
              </a:rPr>
              <a:t>ေတးသံသြင္းလုပ္ငန္း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92680"/>
            <a:ext cx="8229600" cy="4389120"/>
          </a:xfrm>
        </p:spPr>
        <p:txBody>
          <a:bodyPr/>
          <a:lstStyle/>
          <a:p>
            <a:pPr marL="274320" lvl="1" indent="-274320">
              <a:buClr>
                <a:schemeClr val="accent3"/>
              </a:buClr>
              <a:buSzPct val="95000"/>
            </a:pPr>
            <a:r>
              <a:rPr lang="en-US" sz="3000" dirty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ၿ</a:t>
            </a:r>
            <a:r>
              <a:rPr lang="en-US" sz="3000" dirty="0" err="1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မိ</a:t>
            </a:r>
            <a:r>
              <a:rPr lang="en-US" sz="3000" dirty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ဳ႔</a:t>
            </a:r>
            <a:r>
              <a:rPr lang="en-US" sz="3000" dirty="0" err="1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နယ</a:t>
            </a:r>
            <a:r>
              <a:rPr lang="en-US" sz="3000" dirty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္/</a:t>
            </a:r>
            <a:r>
              <a:rPr lang="en-US" sz="3000" dirty="0" err="1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တိုင္း</a:t>
            </a:r>
            <a:r>
              <a:rPr lang="en-US" sz="3000" dirty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3000" dirty="0" err="1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အေထြေထြအုပ္ခ</a:t>
            </a:r>
            <a:r>
              <a:rPr lang="en-US" sz="3000" dirty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်ဳ</a:t>
            </a:r>
            <a:r>
              <a:rPr lang="en-US" sz="3000" dirty="0" err="1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ပ္ေရး</a:t>
            </a:r>
            <a:r>
              <a:rPr lang="en-US" sz="3000" dirty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3000" dirty="0" err="1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ဦးစီးဌာန</a:t>
            </a:r>
            <a:r>
              <a:rPr lang="en-US" sz="3000" dirty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၏ </a:t>
            </a:r>
            <a:r>
              <a:rPr lang="en-US" sz="3000" dirty="0" err="1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လိုင္စင္ရယူရပါမည</a:t>
            </a:r>
            <a:r>
              <a:rPr lang="en-US" sz="3000" dirty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္။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7127015"/>
      </p:ext>
    </p:extLst>
  </p:cSld>
  <p:clrMapOvr>
    <a:masterClrMapping/>
  </p:clrMapOvr>
  <p:transition>
    <p:push dir="u"/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>
                <a:latin typeface="Zawgyi-One" pitchFamily="34" charset="0"/>
                <a:cs typeface="Zawgyi-One" pitchFamily="34" charset="0"/>
              </a:rPr>
              <a:t>Internet Cafe </a:t>
            </a:r>
            <a:r>
              <a:rPr lang="en-US" sz="5400" dirty="0" err="1">
                <a:latin typeface="Zawgyi-One" pitchFamily="34" charset="0"/>
                <a:cs typeface="Zawgyi-One" pitchFamily="34" charset="0"/>
              </a:rPr>
              <a:t>လုိင္စင</a:t>
            </a:r>
            <a:r>
              <a:rPr lang="en-US" sz="5400" dirty="0">
                <a:latin typeface="Zawgyi-One" pitchFamily="34" charset="0"/>
                <a:cs typeface="Zawgyi-One" pitchFamily="34" charset="0"/>
              </a:rPr>
              <a:t>္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342900" indent="-342900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§"/>
            </a:pPr>
            <a:r>
              <a:rPr lang="en-US" sz="2800" dirty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ဆက္သြယ္ေရး၀န္ၾ</a:t>
            </a:r>
            <a:r>
              <a:rPr lang="en-US" sz="2800" dirty="0" err="1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ကီးဌာန</a:t>
            </a:r>
            <a:r>
              <a:rPr lang="en-US" sz="2800" dirty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၊ </a:t>
            </a:r>
            <a:r>
              <a:rPr lang="en-US" sz="2800" dirty="0" err="1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ဆက္သြယ္ေရး</a:t>
            </a:r>
            <a:r>
              <a:rPr lang="en-US" sz="2800" dirty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800" dirty="0" err="1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ညႊန</a:t>
            </a:r>
            <a:r>
              <a:rPr lang="en-US" sz="2800" dirty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္ၾ</a:t>
            </a:r>
            <a:r>
              <a:rPr lang="en-US" sz="2800" dirty="0" err="1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ကားေရးဦးစီး</a:t>
            </a:r>
            <a:r>
              <a:rPr lang="en-US" sz="2800" dirty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800" dirty="0" err="1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ဌာန</a:t>
            </a:r>
            <a:r>
              <a:rPr lang="en-US" sz="2800" dirty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၏  </a:t>
            </a:r>
            <a:r>
              <a:rPr lang="en-US" sz="2800" dirty="0" err="1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လိုင္စင္လိုအပ္ပါသည</a:t>
            </a:r>
            <a:r>
              <a:rPr lang="en-US" sz="2800" dirty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္။</a:t>
            </a:r>
          </a:p>
          <a:p>
            <a:pPr marL="342900" indent="-342900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§"/>
            </a:pPr>
            <a:r>
              <a:rPr lang="en-US" sz="2800" dirty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Myanmar Info Tech မွ </a:t>
            </a:r>
            <a:r>
              <a:rPr lang="en-US" sz="2800" dirty="0" err="1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အသိအမွတ</a:t>
            </a:r>
            <a:r>
              <a:rPr lang="en-US" sz="2800" dirty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္ျ</a:t>
            </a:r>
            <a:r>
              <a:rPr lang="en-US" sz="2800" dirty="0" err="1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ပဳလက္မွတ</a:t>
            </a:r>
            <a:r>
              <a:rPr lang="en-US" sz="2800" dirty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္ </a:t>
            </a:r>
            <a:r>
              <a:rPr lang="en-US" sz="2800" dirty="0" err="1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လိုအပ္ပါသည</a:t>
            </a:r>
            <a:r>
              <a:rPr lang="en-US" sz="2800" dirty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္။</a:t>
            </a:r>
          </a:p>
          <a:p>
            <a:pPr marL="342900" indent="-342900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§"/>
            </a:pPr>
            <a:r>
              <a:rPr lang="en-US" sz="2800" dirty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MPT </a:t>
            </a:r>
            <a:r>
              <a:rPr lang="en-US" sz="2800" dirty="0" err="1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သို႕မဟုတ</a:t>
            </a:r>
            <a:r>
              <a:rPr lang="en-US" sz="2800" dirty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္ Myanmar Net မွ modem </a:t>
            </a:r>
            <a:r>
              <a:rPr lang="en-US" sz="2800" dirty="0" err="1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ခ်ေပးရန္လိုအပ္ပါသည</a:t>
            </a:r>
            <a:r>
              <a:rPr lang="en-US" sz="2800" dirty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္။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409450"/>
      </p:ext>
    </p:extLst>
  </p:cSld>
  <p:clrMapOvr>
    <a:masterClrMapping/>
  </p:clrMapOvr>
  <p:transition>
    <p:push dir="u"/>
  </p:transition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pPr indent="231775"/>
            <a:r>
              <a:rPr lang="en-US" sz="5400" dirty="0" err="1">
                <a:latin typeface="Zawgyi-One" pitchFamily="34" charset="0"/>
                <a:cs typeface="Zawgyi-One" pitchFamily="34" charset="0"/>
              </a:rPr>
              <a:t>ေရသန</a:t>
            </a:r>
            <a:r>
              <a:rPr lang="en-US" sz="5400" dirty="0">
                <a:latin typeface="Zawgyi-One" pitchFamily="34" charset="0"/>
                <a:cs typeface="Zawgyi-One" pitchFamily="34" charset="0"/>
              </a:rPr>
              <a:t>္႕</a:t>
            </a:r>
            <a:r>
              <a:rPr lang="en-US" sz="5400" dirty="0" err="1">
                <a:latin typeface="Zawgyi-One" pitchFamily="34" charset="0"/>
                <a:cs typeface="Zawgyi-One" pitchFamily="34" charset="0"/>
              </a:rPr>
              <a:t>လုပ္ငန္း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935480"/>
            <a:ext cx="8382000" cy="4389120"/>
          </a:xfrm>
        </p:spPr>
        <p:txBody>
          <a:bodyPr/>
          <a:lstStyle/>
          <a:p>
            <a:pPr marL="566738" indent="-334963" algn="just">
              <a:lnSpc>
                <a:spcPct val="150000"/>
              </a:lnSpc>
            </a:pPr>
            <a:r>
              <a:rPr lang="en-US" sz="2800" dirty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က်န္းမာေရး၀န္ၾ</a:t>
            </a:r>
            <a:r>
              <a:rPr lang="en-US" sz="2800" dirty="0" err="1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ကီးဌာန</a:t>
            </a:r>
            <a:r>
              <a:rPr lang="en-US" sz="2800" dirty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၊ </a:t>
            </a:r>
            <a:r>
              <a:rPr lang="en-US" sz="2800" dirty="0" err="1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က်န္းမာေရးဦးစီးဌာန</a:t>
            </a:r>
            <a:r>
              <a:rPr lang="en-US" sz="2800" dirty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၊ </a:t>
            </a:r>
            <a:r>
              <a:rPr lang="en-US" sz="2800" dirty="0" err="1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အစ</a:t>
            </a:r>
            <a:r>
              <a:rPr lang="en-US" sz="28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ား</a:t>
            </a:r>
            <a:r>
              <a:rPr lang="en-US" sz="28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8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အ</a:t>
            </a:r>
            <a:r>
              <a:rPr lang="en-US" sz="2800" dirty="0" err="1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ေသာ</a:t>
            </a:r>
            <a:r>
              <a:rPr lang="en-US" sz="28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က</a:t>
            </a:r>
            <a:r>
              <a:rPr lang="en-US" sz="28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္ ႏွ</a:t>
            </a:r>
            <a:r>
              <a:rPr lang="en-US" sz="2800" dirty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င့္ ေဆး၀ါးကြပ္ကဲေရးဌာနသို</a:t>
            </a:r>
            <a:r>
              <a:rPr lang="en-US" sz="28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႔ </a:t>
            </a:r>
            <a:r>
              <a:rPr lang="en-US" sz="28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ဆက</a:t>
            </a:r>
            <a:r>
              <a:rPr lang="en-US" sz="2800" dirty="0" err="1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္သြ</a:t>
            </a:r>
            <a:r>
              <a:rPr lang="en-US" sz="28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ယ</a:t>
            </a:r>
            <a:r>
              <a:rPr lang="en-US" sz="28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္ </a:t>
            </a:r>
            <a:r>
              <a:rPr lang="en-US" sz="28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ရမည</a:t>
            </a:r>
            <a:r>
              <a:rPr lang="en-US" sz="2800" dirty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္။ </a:t>
            </a:r>
            <a:r>
              <a:rPr lang="en-US" sz="28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( </a:t>
            </a:r>
            <a:r>
              <a:rPr lang="en-US" sz="2800" dirty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FDA 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185445"/>
      </p:ext>
    </p:extLst>
  </p:cSld>
  <p:clrMapOvr>
    <a:masterClrMapping/>
  </p:clrMapOvr>
  <p:transition>
    <p:push dir="u"/>
  </p:transition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08000"/>
            <a:ext cx="7620000" cy="1143000"/>
          </a:xfrm>
        </p:spPr>
        <p:txBody>
          <a:bodyPr>
            <a:noAutofit/>
          </a:bodyPr>
          <a:lstStyle/>
          <a:p>
            <a:r>
              <a:rPr lang="en-US" sz="3500" b="1" dirty="0" err="1" smtClean="0">
                <a:effectLst/>
                <a:latin typeface="Zawgyi-One" pitchFamily="34" charset="0"/>
                <a:cs typeface="Zawgyi-One" pitchFamily="34" charset="0"/>
              </a:rPr>
              <a:t>အစ</a:t>
            </a:r>
            <a:r>
              <a:rPr lang="en-US" sz="3500" b="1" dirty="0" err="1">
                <a:effectLst/>
                <a:latin typeface="Zawgyi-One" pitchFamily="34" charset="0"/>
                <a:cs typeface="Zawgyi-One" pitchFamily="34" charset="0"/>
              </a:rPr>
              <a:t>ားအေသာက္ထုတ္လုပ္မ</a:t>
            </a:r>
            <a:r>
              <a:rPr lang="en-US" sz="3500" b="1" dirty="0">
                <a:effectLst/>
                <a:latin typeface="Zawgyi-One" pitchFamily="34" charset="0"/>
                <a:cs typeface="Zawgyi-One" pitchFamily="34" charset="0"/>
              </a:rPr>
              <a:t>ွဳ</a:t>
            </a:r>
            <a:r>
              <a:rPr lang="en-US" sz="3500" b="1" dirty="0" err="1">
                <a:effectLst/>
                <a:latin typeface="Zawgyi-One" pitchFamily="34" charset="0"/>
                <a:cs typeface="Zawgyi-One" pitchFamily="34" charset="0"/>
              </a:rPr>
              <a:t>လုပ္ငန</a:t>
            </a:r>
            <a:r>
              <a:rPr lang="en-US" sz="3500" b="1" dirty="0" err="1" smtClean="0">
                <a:effectLst/>
                <a:latin typeface="Zawgyi-One" pitchFamily="34" charset="0"/>
                <a:cs typeface="Zawgyi-One" pitchFamily="34" charset="0"/>
              </a:rPr>
              <a:t>္း</a:t>
            </a:r>
            <a:r>
              <a:rPr lang="en-US" sz="3500" dirty="0">
                <a:effectLst/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3500" b="1" dirty="0" smtClean="0">
                <a:effectLst/>
                <a:latin typeface="Zawgyi-One" pitchFamily="34" charset="0"/>
                <a:cs typeface="Zawgyi-One" pitchFamily="34" charset="0"/>
              </a:rPr>
              <a:t>(</a:t>
            </a:r>
            <a:r>
              <a:rPr lang="en-US" sz="3500" b="1" dirty="0">
                <a:effectLst/>
                <a:latin typeface="Zawgyi-One" pitchFamily="34" charset="0"/>
                <a:cs typeface="Zawgyi-One" pitchFamily="34" charset="0"/>
              </a:rPr>
              <a:t>Food Processing)</a:t>
            </a:r>
            <a:endParaRPr lang="en-US" sz="3500" b="1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014537"/>
            <a:ext cx="8077200" cy="446246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28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က်န္းမာေရး၀န္ၾ</a:t>
            </a:r>
            <a:r>
              <a:rPr lang="en-US" sz="28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ကီးဌာန</a:t>
            </a:r>
            <a:r>
              <a:rPr lang="en-US" sz="28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၊ </a:t>
            </a:r>
            <a:r>
              <a:rPr lang="en-US" sz="28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က်န္းမာေရးဦးစီးဌာန</a:t>
            </a:r>
            <a:r>
              <a:rPr lang="en-US" sz="28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၊ </a:t>
            </a:r>
            <a:r>
              <a:rPr lang="en-US" sz="28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အစားအေသာက</a:t>
            </a:r>
            <a:r>
              <a:rPr lang="en-US" sz="28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္ႏွင့္ ေဆး၀ါးကြပ္ကဲေရးဌာနသို႔ </a:t>
            </a:r>
            <a:r>
              <a:rPr lang="en-US" sz="28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ဆက္သြယ္ရပါမည</a:t>
            </a:r>
            <a:r>
              <a:rPr lang="en-US" sz="28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္။</a:t>
            </a:r>
          </a:p>
          <a:p>
            <a:pPr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28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သမ၀</a:t>
            </a:r>
            <a:r>
              <a:rPr lang="en-US" sz="28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ါယမ၀န္ၾ</a:t>
            </a:r>
            <a:r>
              <a:rPr lang="en-US" sz="28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ကီးဌာန</a:t>
            </a:r>
            <a:r>
              <a:rPr lang="en-US" sz="28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၊ </a:t>
            </a:r>
            <a:r>
              <a:rPr lang="en-US" sz="28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အိမ္တြင္းစက္မ</a:t>
            </a:r>
            <a:r>
              <a:rPr lang="en-US" sz="28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ွဳ</a:t>
            </a:r>
            <a:r>
              <a:rPr lang="en-US" sz="28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လက္မ</a:t>
            </a:r>
            <a:r>
              <a:rPr lang="en-US" sz="28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ွဳ </a:t>
            </a:r>
            <a:r>
              <a:rPr lang="en-US" sz="28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လုပ္ငန္းဦးစီးဌာနသို</a:t>
            </a:r>
            <a:r>
              <a:rPr lang="en-US" sz="28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႔ </a:t>
            </a:r>
            <a:r>
              <a:rPr lang="en-US" sz="2800" dirty="0" err="1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ဆက္သြယ္ရပါမည</a:t>
            </a:r>
            <a:r>
              <a:rPr lang="en-US" sz="28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္။</a:t>
            </a:r>
            <a:endParaRPr lang="en-US" sz="2800" dirty="0">
              <a:solidFill>
                <a:schemeClr val="tx2">
                  <a:lumMod val="90000"/>
                </a:schemeClr>
              </a:solidFill>
              <a:effectLst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990600"/>
            <a:ext cx="9144000" cy="11430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3200" dirty="0" err="1">
                <a:effectLst/>
                <a:latin typeface="Zawgyi-One" pitchFamily="34" charset="0"/>
                <a:cs typeface="Zawgyi-One" pitchFamily="34" charset="0"/>
              </a:rPr>
              <a:t>ေမာ္ေတာ္ယာဥ</a:t>
            </a:r>
            <a:r>
              <a:rPr lang="en-US" sz="3200" dirty="0">
                <a:effectLst/>
                <a:latin typeface="Zawgyi-One" pitchFamily="34" charset="0"/>
                <a:cs typeface="Zawgyi-One" pitchFamily="34" charset="0"/>
              </a:rPr>
              <a:t>္ျ</a:t>
            </a:r>
            <a:r>
              <a:rPr lang="en-US" sz="3200" dirty="0" err="1">
                <a:effectLst/>
                <a:latin typeface="Zawgyi-One" pitchFamily="34" charset="0"/>
                <a:cs typeface="Zawgyi-One" pitchFamily="34" charset="0"/>
              </a:rPr>
              <a:t>ပင္ဆင္မ</a:t>
            </a:r>
            <a:r>
              <a:rPr lang="en-US" sz="3200" dirty="0">
                <a:effectLst/>
                <a:latin typeface="Zawgyi-One" pitchFamily="34" charset="0"/>
                <a:cs typeface="Zawgyi-One" pitchFamily="34" charset="0"/>
              </a:rPr>
              <a:t>ွဳ</a:t>
            </a:r>
            <a:r>
              <a:rPr lang="en-US" sz="3200" dirty="0" err="1">
                <a:effectLst/>
                <a:latin typeface="Zawgyi-One" pitchFamily="34" charset="0"/>
                <a:cs typeface="Zawgyi-One" pitchFamily="34" charset="0"/>
              </a:rPr>
              <a:t>လုပ္ငန္း</a:t>
            </a:r>
            <a:r>
              <a:rPr lang="en-US" sz="3200" dirty="0">
                <a:effectLst/>
                <a:latin typeface="Zawgyi-One" pitchFamily="34" charset="0"/>
                <a:cs typeface="Zawgyi-One" pitchFamily="34" charset="0"/>
              </a:rPr>
              <a:t> ႏွင့္ </a:t>
            </a:r>
            <a:r>
              <a:rPr lang="en-US" sz="3200" dirty="0" err="1">
                <a:effectLst/>
                <a:latin typeface="Zawgyi-One" pitchFamily="34" charset="0"/>
                <a:cs typeface="Zawgyi-One" pitchFamily="34" charset="0"/>
              </a:rPr>
              <a:t>ေမာ္ေတာ္ယာ</a:t>
            </a:r>
            <a:r>
              <a:rPr lang="en-US" sz="3200" dirty="0" err="1" smtClean="0">
                <a:effectLst/>
                <a:latin typeface="Zawgyi-One" pitchFamily="34" charset="0"/>
                <a:cs typeface="Zawgyi-One" pitchFamily="34" charset="0"/>
              </a:rPr>
              <a:t>ဥ</a:t>
            </a:r>
            <a:r>
              <a:rPr lang="en-US" sz="3200" dirty="0" smtClean="0">
                <a:effectLst/>
                <a:latin typeface="Zawgyi-One" pitchFamily="34" charset="0"/>
                <a:cs typeface="Zawgyi-One" pitchFamily="34" charset="0"/>
              </a:rPr>
              <a:t>္ </a:t>
            </a:r>
            <a:r>
              <a:rPr lang="en-US" sz="3200" dirty="0" err="1" smtClean="0">
                <a:effectLst/>
                <a:latin typeface="Zawgyi-One" pitchFamily="34" charset="0"/>
                <a:cs typeface="Zawgyi-One" pitchFamily="34" charset="0"/>
              </a:rPr>
              <a:t>ေ</a:t>
            </a:r>
            <a:r>
              <a:rPr lang="en-US" sz="3200" dirty="0" err="1">
                <a:effectLst/>
                <a:latin typeface="Zawgyi-One" pitchFamily="34" charset="0"/>
                <a:cs typeface="Zawgyi-One" pitchFamily="34" charset="0"/>
              </a:rPr>
              <a:t>ဆးသုတ္မ</a:t>
            </a:r>
            <a:r>
              <a:rPr lang="en-US" sz="3200" dirty="0">
                <a:effectLst/>
                <a:latin typeface="Zawgyi-One" pitchFamily="34" charset="0"/>
                <a:cs typeface="Zawgyi-One" pitchFamily="34" charset="0"/>
              </a:rPr>
              <a:t>ွဳ</a:t>
            </a:r>
            <a:r>
              <a:rPr lang="en-US" sz="3200" dirty="0" err="1">
                <a:effectLst/>
                <a:latin typeface="Zawgyi-One" pitchFamily="34" charset="0"/>
                <a:cs typeface="Zawgyi-One" pitchFamily="34" charset="0"/>
              </a:rPr>
              <a:t>လုပ္ငန္း</a:t>
            </a:r>
            <a:endParaRPr lang="en-GB" sz="3200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6582" y="2451100"/>
            <a:ext cx="8513618" cy="2806700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မည္သည</a:t>
            </a:r>
            <a:r>
              <a:rPr lang="en-US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္႔၀န္ၾ</a:t>
            </a:r>
            <a:r>
              <a:rPr lang="en-US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ကီးဌာန၏လုပ္ငန္းလိုင္စင္မ</a:t>
            </a:r>
            <a:r>
              <a:rPr lang="en-US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ွ </a:t>
            </a:r>
            <a:r>
              <a:rPr lang="en-US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မလိုအပ</a:t>
            </a:r>
            <a:r>
              <a:rPr lang="en-US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္္ပါ။ </a:t>
            </a:r>
            <a:r>
              <a:rPr lang="en-US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စည္ပင္သာယာလုပ္ငန္းလိုင္စင္သာ</a:t>
            </a:r>
            <a:r>
              <a:rPr lang="en-US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 </a:t>
            </a:r>
            <a:r>
              <a:rPr lang="en-US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လိုအပ္ပါသည</a:t>
            </a:r>
            <a:r>
              <a:rPr lang="en-US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္။</a:t>
            </a:r>
            <a:endParaRPr lang="en-GB" dirty="0">
              <a:solidFill>
                <a:schemeClr val="tx2">
                  <a:lumMod val="90000"/>
                </a:schemeClr>
              </a:solidFill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828800"/>
            <a:ext cx="73914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sz="3200" b="1" dirty="0" err="1" smtClean="0">
                <a:latin typeface="Zawgyi-One" pitchFamily="34" charset="0"/>
                <a:cs typeface="Zawgyi-One" pitchFamily="34" charset="0"/>
              </a:rPr>
              <a:t>ဟိုတယ</a:t>
            </a:r>
            <a:r>
              <a:rPr lang="en-US" sz="3200" b="1" dirty="0" smtClean="0">
                <a:latin typeface="Zawgyi-One" pitchFamily="34" charset="0"/>
                <a:cs typeface="Zawgyi-One" pitchFamily="34" charset="0"/>
              </a:rPr>
              <a:t>္ႏွင့္ </a:t>
            </a:r>
            <a:r>
              <a:rPr lang="en-US" sz="3200" b="1" dirty="0" err="1" smtClean="0">
                <a:latin typeface="Zawgyi-One" pitchFamily="34" charset="0"/>
                <a:cs typeface="Zawgyi-One" pitchFamily="34" charset="0"/>
              </a:rPr>
              <a:t>တည္းခုိခန္း</a:t>
            </a:r>
            <a:r>
              <a:rPr lang="en-US" sz="3200" b="1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3200" b="1" dirty="0" err="1" smtClean="0">
                <a:latin typeface="Zawgyi-One" pitchFamily="34" charset="0"/>
                <a:cs typeface="Zawgyi-One" pitchFamily="34" charset="0"/>
              </a:rPr>
              <a:t>လိုင္စင္ေၾကးေျပာင္းလဲမ</a:t>
            </a:r>
            <a:r>
              <a:rPr lang="en-US" sz="3200" b="1" dirty="0" smtClean="0">
                <a:latin typeface="Zawgyi-One" pitchFamily="34" charset="0"/>
                <a:cs typeface="Zawgyi-One" pitchFamily="34" charset="0"/>
              </a:rPr>
              <a:t>ႈ</a:t>
            </a:r>
            <a:br>
              <a:rPr lang="en-US" sz="3200" b="1" dirty="0" smtClean="0">
                <a:latin typeface="Zawgyi-One" pitchFamily="34" charset="0"/>
                <a:cs typeface="Zawgyi-One" pitchFamily="34" charset="0"/>
              </a:rPr>
            </a:br>
            <a:endParaRPr lang="en-US" sz="3200" b="1" dirty="0">
              <a:latin typeface="Zawgyi-One" pitchFamily="34" charset="0"/>
              <a:cs typeface="Zawgyi-One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2667000"/>
            <a:ext cx="7696200" cy="368776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8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ဟိုတယ</a:t>
            </a:r>
            <a:r>
              <a:rPr lang="en-US" sz="28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္ႏွင့္ </a:t>
            </a:r>
            <a:r>
              <a:rPr lang="en-US" sz="28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တည္းခိုခန္း</a:t>
            </a:r>
            <a:r>
              <a:rPr lang="en-US" sz="28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8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လုပ္ငန္းလိုင္စင္ေၾကး</a:t>
            </a:r>
            <a:r>
              <a:rPr lang="en-US" sz="28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8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မ်ားကို</a:t>
            </a:r>
            <a:r>
              <a:rPr lang="en-US" sz="2800" dirty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8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၂၀၁၆ </a:t>
            </a:r>
            <a:r>
              <a:rPr lang="en-US" sz="28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ခု</a:t>
            </a:r>
            <a:r>
              <a:rPr lang="en-US" sz="28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ႏွစ္၊ </a:t>
            </a:r>
            <a:r>
              <a:rPr lang="en-US" sz="28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ေအာက္တိုဘာလ</a:t>
            </a:r>
            <a:r>
              <a:rPr lang="en-US" sz="28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၊ (၁) </a:t>
            </a:r>
            <a:r>
              <a:rPr lang="en-US" sz="28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ရက္ေန</a:t>
            </a:r>
            <a:r>
              <a:rPr lang="en-US" sz="28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႔ </a:t>
            </a:r>
            <a:r>
              <a:rPr lang="en-US" sz="28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မွစတင</a:t>
            </a:r>
            <a:r>
              <a:rPr lang="en-US" sz="28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္၍ </a:t>
            </a:r>
            <a:r>
              <a:rPr lang="en-US" sz="2800" dirty="0" err="1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ေျပာင္းလဲသတ္မွတ္ခဲ့ပါသည</a:t>
            </a:r>
            <a:r>
              <a:rPr lang="en-US" sz="2800" dirty="0" smtClean="0">
                <a:solidFill>
                  <a:schemeClr val="tx2">
                    <a:lumMod val="90000"/>
                  </a:schemeClr>
                </a:solidFill>
                <a:effectLst/>
                <a:latin typeface="Zawgyi-One" pitchFamily="34" charset="0"/>
                <a:cs typeface="Zawgyi-One" pitchFamily="34" charset="0"/>
              </a:rPr>
              <a:t>္။</a:t>
            </a:r>
          </a:p>
        </p:txBody>
      </p:sp>
      <p:sp>
        <p:nvSpPr>
          <p:cNvPr id="4" name="Rectangle 3"/>
          <p:cNvSpPr/>
          <p:nvPr/>
        </p:nvSpPr>
        <p:spPr>
          <a:xfrm>
            <a:off x="5572188" y="228600"/>
            <a:ext cx="19351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u="sng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 ၫႊန္ၾ</a:t>
            </a:r>
            <a:r>
              <a:rPr lang="en-US" sz="2400" b="1" u="sng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ကားခ်က</a:t>
            </a:r>
            <a:r>
              <a:rPr lang="en-US" sz="2400" b="1" u="sng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္</a:t>
            </a:r>
            <a:endParaRPr lang="en-US" sz="2400" dirty="0">
              <a:solidFill>
                <a:schemeClr val="tx2">
                  <a:lumMod val="90000"/>
                </a:schemeClr>
              </a:solidFill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136445" y="152400"/>
            <a:ext cx="194075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u="sng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ၫႊန္ၾ</a:t>
            </a:r>
            <a:r>
              <a:rPr lang="en-US" sz="2000" b="1" u="sng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ကားခ်က</a:t>
            </a:r>
            <a:r>
              <a:rPr lang="en-US" sz="2000" b="1" u="sng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္</a:t>
            </a:r>
            <a:endParaRPr lang="en-US" sz="2000" dirty="0">
              <a:solidFill>
                <a:schemeClr val="tx2">
                  <a:lumMod val="90000"/>
                </a:schemeClr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838200"/>
            <a:ext cx="8007350" cy="5715000"/>
          </a:xfrm>
        </p:spPr>
        <p:txBody>
          <a:bodyPr/>
          <a:lstStyle/>
          <a:p>
            <a:pPr marL="0" indent="0">
              <a:buNone/>
            </a:pPr>
            <a:r>
              <a:rPr lang="en-US" sz="2400" b="1" dirty="0" err="1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ဟိုတယ</a:t>
            </a:r>
            <a:r>
              <a:rPr lang="en-US" sz="2400" b="1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္ႏွင့္ </a:t>
            </a:r>
            <a:r>
              <a:rPr lang="en-US" sz="2400" b="1" dirty="0" err="1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တည္းခိုရိပ္သာ</a:t>
            </a:r>
            <a:r>
              <a:rPr lang="en-US" sz="2400" b="1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400" b="1" dirty="0" err="1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လုပ္ငန္းလိုင္စင</a:t>
            </a:r>
            <a:r>
              <a:rPr lang="en-US" sz="2400" b="1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္</a:t>
            </a:r>
          </a:p>
          <a:p>
            <a:pPr marL="0" indent="0">
              <a:spcBef>
                <a:spcPts val="2400"/>
              </a:spcBef>
              <a:buNone/>
            </a:pPr>
            <a:r>
              <a:rPr lang="en-US" sz="1800" u="sng" dirty="0" err="1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လုပ္ငန္းအမ်ိဳးအစား</a:t>
            </a:r>
            <a:r>
              <a:rPr lang="en-US" sz="1800" u="sng" dirty="0" err="1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လိုင္စင္ေၾက</a:t>
            </a:r>
            <a:r>
              <a:rPr lang="en-US" sz="1800" u="sng" dirty="0" err="1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း</a:t>
            </a:r>
            <a:r>
              <a:rPr lang="en-US" sz="1800" u="sng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    </a:t>
            </a:r>
            <a:r>
              <a:rPr lang="en-US" sz="1800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	         </a:t>
            </a:r>
            <a:r>
              <a:rPr lang="en-US" sz="1800" u="sng" dirty="0" err="1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လိုင္စင္ေၾကး</a:t>
            </a:r>
            <a:r>
              <a:rPr lang="en-US" sz="1800" u="sng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/</a:t>
            </a:r>
            <a:r>
              <a:rPr lang="en-US" sz="1800" u="sng" dirty="0" err="1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အသစ္လဲလွယ္ေၾကး</a:t>
            </a:r>
            <a:endParaRPr lang="en-US" sz="1800" u="sng" dirty="0" smtClean="0">
              <a:solidFill>
                <a:schemeClr val="tx2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Zawgyi-One" pitchFamily="34" charset="0"/>
              <a:cs typeface="Zawgyi-One" pitchFamily="34" charset="0"/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en-US" sz="1800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(၁) </a:t>
            </a:r>
            <a:r>
              <a:rPr lang="en-US" sz="1800" dirty="0" err="1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ဟိုတယ္လုပ္ငန္း</a:t>
            </a:r>
            <a:r>
              <a:rPr lang="en-US" sz="1800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 (ျ</a:t>
            </a:r>
            <a:r>
              <a:rPr lang="en-US" sz="1800" dirty="0" err="1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ပည္တြင္း</a:t>
            </a:r>
            <a:r>
              <a:rPr lang="en-US" sz="1800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)			</a:t>
            </a:r>
          </a:p>
          <a:p>
            <a:pPr marL="0" indent="0">
              <a:buNone/>
            </a:pPr>
            <a:r>
              <a:rPr lang="en-US" sz="1800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     - </a:t>
            </a:r>
            <a:r>
              <a:rPr lang="en-US" sz="1800" dirty="0" err="1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အခန္း</a:t>
            </a:r>
            <a:r>
              <a:rPr lang="en-US" sz="1800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 ၂၀ </a:t>
            </a:r>
            <a:r>
              <a:rPr lang="en-US" sz="1800" dirty="0" err="1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အထိ</a:t>
            </a:r>
            <a:r>
              <a:rPr lang="en-US" sz="1800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			  	 ၂၅၀,၀၀၀</a:t>
            </a:r>
            <a:r>
              <a:rPr lang="en-US" sz="1800" dirty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ိ</a:t>
            </a:r>
            <a:r>
              <a:rPr lang="en-US" sz="1800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/-</a:t>
            </a:r>
          </a:p>
          <a:p>
            <a:pPr marL="0" indent="0">
              <a:buNone/>
            </a:pPr>
            <a:r>
              <a:rPr lang="en-US" sz="1800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     - </a:t>
            </a:r>
            <a:r>
              <a:rPr lang="en-US" sz="1800" dirty="0" err="1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အခန္း</a:t>
            </a:r>
            <a:r>
              <a:rPr lang="en-US" sz="1800" dirty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1800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၂၁ မွ ၅၀ </a:t>
            </a:r>
            <a:r>
              <a:rPr lang="en-US" sz="1800" dirty="0" err="1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ခန္းအထ</a:t>
            </a:r>
            <a:r>
              <a:rPr lang="en-US" sz="1800" dirty="0" err="1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ိ</a:t>
            </a:r>
            <a:r>
              <a:rPr lang="en-US" sz="1800" dirty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	</a:t>
            </a:r>
            <a:r>
              <a:rPr lang="en-US" sz="1800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	  	 ၄၅၀,၀၀၀</a:t>
            </a:r>
            <a:r>
              <a:rPr lang="en-US" sz="1800" dirty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ိ</a:t>
            </a:r>
            <a:r>
              <a:rPr lang="en-US" sz="1800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/-</a:t>
            </a:r>
          </a:p>
          <a:p>
            <a:pPr marL="0" indent="0">
              <a:buNone/>
            </a:pPr>
            <a:r>
              <a:rPr lang="en-US" sz="1800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     </a:t>
            </a:r>
            <a:r>
              <a:rPr lang="en-US" sz="1800" dirty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- </a:t>
            </a:r>
            <a:r>
              <a:rPr lang="en-US" sz="1800" dirty="0" err="1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အခန္း</a:t>
            </a:r>
            <a:r>
              <a:rPr lang="en-US" sz="1800" dirty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1800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၅၁ </a:t>
            </a:r>
            <a:r>
              <a:rPr lang="en-US" sz="1800" dirty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မွ </a:t>
            </a:r>
            <a:r>
              <a:rPr lang="en-US" sz="1800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၁၀၀ </a:t>
            </a:r>
            <a:r>
              <a:rPr lang="en-US" sz="1800" dirty="0" err="1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ခန္းအထိ</a:t>
            </a:r>
            <a:r>
              <a:rPr lang="en-US" sz="1800" dirty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		  	 </a:t>
            </a:r>
            <a:r>
              <a:rPr lang="en-US" sz="1800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၇၀၀,၀၀၀</a:t>
            </a:r>
            <a:r>
              <a:rPr lang="en-US" sz="1800" dirty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ိ/-</a:t>
            </a:r>
          </a:p>
          <a:p>
            <a:pPr marL="0" indent="0">
              <a:buNone/>
            </a:pPr>
            <a:r>
              <a:rPr lang="en-US" sz="1800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     </a:t>
            </a:r>
            <a:r>
              <a:rPr lang="en-US" sz="1800" dirty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- </a:t>
            </a:r>
            <a:r>
              <a:rPr lang="en-US" sz="1800" dirty="0" err="1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အခန္း</a:t>
            </a:r>
            <a:r>
              <a:rPr lang="en-US" sz="1800" dirty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1800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၁၀၁ </a:t>
            </a:r>
            <a:r>
              <a:rPr lang="en-US" sz="1800" dirty="0" err="1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ခန္း</a:t>
            </a:r>
            <a:r>
              <a:rPr lang="en-US" sz="1800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ႏွင့္ </a:t>
            </a:r>
            <a:r>
              <a:rPr lang="en-US" sz="1800" dirty="0" err="1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အထက</a:t>
            </a:r>
            <a:r>
              <a:rPr lang="en-US" sz="1800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္		 </a:t>
            </a:r>
            <a:r>
              <a:rPr lang="en-US" sz="1800" dirty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	 </a:t>
            </a:r>
            <a:r>
              <a:rPr lang="en-US" sz="1800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၉၅၀,၀၀၀</a:t>
            </a:r>
            <a:r>
              <a:rPr lang="en-US" sz="1800" dirty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ိ/-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sz="1800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(၂) </a:t>
            </a:r>
            <a:r>
              <a:rPr lang="en-US" sz="1800" dirty="0" err="1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ဟိုတယ္လုပ္ငန္း</a:t>
            </a:r>
            <a:r>
              <a:rPr lang="en-US" sz="1800" dirty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 (ျ</a:t>
            </a:r>
            <a:r>
              <a:rPr lang="en-US" sz="1800" dirty="0" err="1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ပည</a:t>
            </a:r>
            <a:r>
              <a:rPr lang="en-US" sz="1800" dirty="0" err="1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္ပ</a:t>
            </a:r>
            <a:r>
              <a:rPr lang="en-US" sz="1800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/</a:t>
            </a:r>
            <a:r>
              <a:rPr lang="en-US" sz="1800" dirty="0" err="1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ဖက္စပ</a:t>
            </a:r>
            <a:r>
              <a:rPr lang="en-US" sz="1800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္)</a:t>
            </a:r>
            <a:r>
              <a:rPr lang="en-US" sz="1800" dirty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			</a:t>
            </a:r>
          </a:p>
          <a:p>
            <a:pPr marL="0" indent="0">
              <a:buNone/>
            </a:pPr>
            <a:r>
              <a:rPr lang="en-US" sz="1800" dirty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     - </a:t>
            </a:r>
            <a:r>
              <a:rPr lang="en-US" sz="1800" dirty="0" err="1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အခန္း</a:t>
            </a:r>
            <a:r>
              <a:rPr lang="en-US" sz="1800" dirty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1800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၅၀ </a:t>
            </a:r>
            <a:r>
              <a:rPr lang="en-US" sz="1800" dirty="0" err="1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အထိ</a:t>
            </a:r>
            <a:r>
              <a:rPr lang="en-US" sz="1800" dirty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	</a:t>
            </a:r>
            <a:r>
              <a:rPr lang="en-US" sz="1800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  </a:t>
            </a:r>
            <a:r>
              <a:rPr lang="en-US" sz="1800" dirty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	</a:t>
            </a:r>
            <a:r>
              <a:rPr lang="en-US" sz="1800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     US$ ၂,၅၀၀ ႏွင့္</a:t>
            </a:r>
            <a:r>
              <a:rPr lang="en-US" sz="1800" dirty="0" err="1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ညီမ</a:t>
            </a:r>
            <a:r>
              <a:rPr lang="en-US" sz="1800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ွ်</a:t>
            </a:r>
            <a:r>
              <a:rPr lang="en-US" sz="1800" dirty="0" err="1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ေသာ</a:t>
            </a:r>
            <a:r>
              <a:rPr lang="en-US" sz="1800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 ျ</a:t>
            </a:r>
            <a:r>
              <a:rPr lang="en-US" sz="1800" dirty="0" err="1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မန္မာက်ပ</a:t>
            </a:r>
            <a:r>
              <a:rPr lang="en-US" sz="1800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္     </a:t>
            </a:r>
          </a:p>
          <a:p>
            <a:pPr marL="0" indent="0">
              <a:buNone/>
            </a:pPr>
            <a:r>
              <a:rPr lang="en-US" sz="1800" dirty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1800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    </a:t>
            </a:r>
            <a:r>
              <a:rPr lang="en-US" sz="1800" dirty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- </a:t>
            </a:r>
            <a:r>
              <a:rPr lang="en-US" sz="1800" dirty="0" err="1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အခန္း</a:t>
            </a:r>
            <a:r>
              <a:rPr lang="en-US" sz="1800" dirty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1800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၅၁ မွ ၁၀၀ခန္းအထ</a:t>
            </a:r>
            <a:r>
              <a:rPr lang="en-US" sz="1800" dirty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ိ	</a:t>
            </a:r>
            <a:r>
              <a:rPr lang="en-US" sz="1800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     </a:t>
            </a:r>
            <a:r>
              <a:rPr lang="en-US" sz="1800" dirty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US$ </a:t>
            </a:r>
            <a:r>
              <a:rPr lang="en-US" sz="1800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၃,၅၀၀ </a:t>
            </a:r>
            <a:r>
              <a:rPr lang="en-US" sz="1800" dirty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ႏွင့္</a:t>
            </a:r>
            <a:r>
              <a:rPr lang="en-US" sz="1800" dirty="0" err="1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ညီမ</a:t>
            </a:r>
            <a:r>
              <a:rPr lang="en-US" sz="1800" dirty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ွ်</a:t>
            </a:r>
            <a:r>
              <a:rPr lang="en-US" sz="1800" dirty="0" err="1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ေသာ</a:t>
            </a:r>
            <a:r>
              <a:rPr lang="en-US" sz="1800" dirty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 ျ</a:t>
            </a:r>
            <a:r>
              <a:rPr lang="en-US" sz="1800" dirty="0" err="1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မန္မာက်ပ</a:t>
            </a:r>
            <a:r>
              <a:rPr lang="en-US" sz="1800" dirty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္ </a:t>
            </a:r>
            <a:endParaRPr lang="en-US" sz="1800" dirty="0" smtClean="0">
              <a:solidFill>
                <a:schemeClr val="tx2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Zawgyi-One" pitchFamily="34" charset="0"/>
              <a:cs typeface="Zawgyi-One" pitchFamily="34" charset="0"/>
            </a:endParaRPr>
          </a:p>
          <a:p>
            <a:pPr marL="0" indent="0">
              <a:buNone/>
            </a:pPr>
            <a:r>
              <a:rPr lang="en-US" sz="1800" dirty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  </a:t>
            </a:r>
            <a:r>
              <a:rPr lang="en-US" sz="1800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   - </a:t>
            </a:r>
            <a:r>
              <a:rPr lang="en-US" sz="1800" dirty="0" err="1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အခန္း</a:t>
            </a:r>
            <a:r>
              <a:rPr lang="en-US" sz="1800" dirty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1800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၁၀၁ </a:t>
            </a:r>
            <a:r>
              <a:rPr lang="en-US" sz="1800" dirty="0" err="1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ခန္း</a:t>
            </a:r>
            <a:r>
              <a:rPr lang="en-US" sz="1800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ႏွင့္ </a:t>
            </a:r>
            <a:r>
              <a:rPr lang="en-US" sz="1800" dirty="0" err="1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အထက</a:t>
            </a:r>
            <a:r>
              <a:rPr lang="en-US" sz="1800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္ </a:t>
            </a:r>
            <a:r>
              <a:rPr lang="en-US" sz="1800" dirty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	     US$ </a:t>
            </a:r>
            <a:r>
              <a:rPr lang="en-US" sz="1800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၄,၅၀၀ </a:t>
            </a:r>
            <a:r>
              <a:rPr lang="en-US" sz="1800" dirty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ႏွင့္</a:t>
            </a:r>
            <a:r>
              <a:rPr lang="en-US" sz="1800" dirty="0" err="1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ညီမ</a:t>
            </a:r>
            <a:r>
              <a:rPr lang="en-US" sz="1800" dirty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ွ်</a:t>
            </a:r>
            <a:r>
              <a:rPr lang="en-US" sz="1800" dirty="0" err="1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ေသာ</a:t>
            </a:r>
            <a:r>
              <a:rPr lang="en-US" sz="1800" dirty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 ျ</a:t>
            </a:r>
            <a:r>
              <a:rPr lang="en-US" sz="1800" dirty="0" err="1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မန္မာက်ပ</a:t>
            </a:r>
            <a:r>
              <a:rPr lang="en-US" sz="1800" dirty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္ </a:t>
            </a:r>
            <a:endParaRPr lang="en-US" sz="1800" dirty="0" smtClean="0">
              <a:solidFill>
                <a:schemeClr val="tx2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Zawgyi-One" pitchFamily="34" charset="0"/>
              <a:cs typeface="Zawgyi-One" pitchFamily="34" charset="0"/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en-US" sz="1800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(၃) </a:t>
            </a:r>
            <a:r>
              <a:rPr lang="en-US" sz="1800" dirty="0" err="1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တည္းခိုရိပ္သာလုပ္ငန္း</a:t>
            </a:r>
            <a:endParaRPr lang="en-US" sz="1800" dirty="0">
              <a:solidFill>
                <a:schemeClr val="tx2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Zawgyi-One" pitchFamily="34" charset="0"/>
              <a:cs typeface="Zawgyi-One" pitchFamily="34" charset="0"/>
            </a:endParaRPr>
          </a:p>
          <a:p>
            <a:pPr marL="0" indent="0">
              <a:buNone/>
            </a:pPr>
            <a:r>
              <a:rPr lang="en-US" sz="1800" dirty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     - </a:t>
            </a:r>
            <a:r>
              <a:rPr lang="en-US" sz="1800" dirty="0" err="1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အခန္း</a:t>
            </a:r>
            <a:r>
              <a:rPr lang="en-US" sz="1800" dirty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 ၂၀ </a:t>
            </a:r>
            <a:r>
              <a:rPr lang="en-US" sz="1800" dirty="0" err="1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အထိ</a:t>
            </a:r>
            <a:r>
              <a:rPr lang="en-US" sz="1800" dirty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			  	 </a:t>
            </a:r>
            <a:r>
              <a:rPr lang="en-US" sz="1800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၁၀၀,၀၀၀</a:t>
            </a:r>
            <a:r>
              <a:rPr lang="en-US" sz="1800" dirty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ိ/-</a:t>
            </a:r>
          </a:p>
          <a:p>
            <a:pPr marL="0" indent="0">
              <a:buNone/>
            </a:pPr>
            <a:r>
              <a:rPr lang="en-US" sz="1800" dirty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     - </a:t>
            </a:r>
            <a:r>
              <a:rPr lang="en-US" sz="1800" dirty="0" err="1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အခန္း</a:t>
            </a:r>
            <a:r>
              <a:rPr lang="en-US" sz="1800" dirty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 ၂၁ မွ ၅၀ </a:t>
            </a:r>
            <a:r>
              <a:rPr lang="en-US" sz="1800" dirty="0" err="1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ခန္းအထိ</a:t>
            </a:r>
            <a:r>
              <a:rPr lang="en-US" sz="1800" dirty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		  	 </a:t>
            </a:r>
            <a:r>
              <a:rPr lang="en-US" sz="1800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၁၂၅,၀၀၀</a:t>
            </a:r>
            <a:r>
              <a:rPr lang="en-US" sz="1800" dirty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ိ/-</a:t>
            </a:r>
          </a:p>
          <a:p>
            <a:pPr marL="0" indent="0">
              <a:buNone/>
            </a:pPr>
            <a:r>
              <a:rPr lang="en-US" sz="1800" dirty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     - </a:t>
            </a:r>
            <a:r>
              <a:rPr lang="en-US" sz="1800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၅၁ </a:t>
            </a:r>
            <a:r>
              <a:rPr lang="en-US" sz="1800" dirty="0" err="1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ခန္း</a:t>
            </a:r>
            <a:r>
              <a:rPr lang="en-US" sz="1800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 ႏွ</a:t>
            </a:r>
            <a:r>
              <a:rPr lang="en-US" sz="1800" dirty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င</a:t>
            </a:r>
            <a:r>
              <a:rPr lang="en-US" sz="1800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sz="1800" dirty="0" err="1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အထက</a:t>
            </a:r>
            <a:r>
              <a:rPr lang="en-US" sz="1800" dirty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္		 </a:t>
            </a:r>
            <a:r>
              <a:rPr lang="en-US" sz="1800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	</a:t>
            </a:r>
            <a:r>
              <a:rPr lang="en-US" sz="1800" dirty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	 </a:t>
            </a:r>
            <a:r>
              <a:rPr lang="en-US" sz="1800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၁၅၀,၀၀၀</a:t>
            </a:r>
            <a:r>
              <a:rPr lang="en-US" sz="1800" dirty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Zawgyi-One" pitchFamily="34" charset="0"/>
                <a:cs typeface="Zawgyi-One" pitchFamily="34" charset="0"/>
              </a:rPr>
              <a:t>ိ/-</a:t>
            </a:r>
          </a:p>
          <a:p>
            <a:pPr marL="0" indent="0">
              <a:buNone/>
            </a:pPr>
            <a:endParaRPr lang="en-US" sz="1800" dirty="0">
              <a:solidFill>
                <a:schemeClr val="tx2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Zawgyi-One" pitchFamily="34" charset="0"/>
              <a:cs typeface="Zawgyi-One" pitchFamily="34" charset="0"/>
            </a:endParaRPr>
          </a:p>
          <a:p>
            <a:pPr marL="0" indent="0">
              <a:buNone/>
            </a:pPr>
            <a:endParaRPr lang="en-US" sz="1800" dirty="0">
              <a:solidFill>
                <a:schemeClr val="tx2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Zawgyi-One" pitchFamily="34" charset="0"/>
              <a:cs typeface="Zawgyi-One" pitchFamily="34" charset="0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1143000"/>
          </a:xfrm>
        </p:spPr>
        <p:txBody>
          <a:bodyPr>
            <a:noAutofit/>
          </a:bodyPr>
          <a:lstStyle/>
          <a:p>
            <a:pPr algn="l"/>
            <a:r>
              <a:rPr lang="en-US" sz="2800" b="1" dirty="0" err="1" smtClean="0">
                <a:latin typeface="Zawgyi-One" pitchFamily="34" charset="0"/>
                <a:cs typeface="Zawgyi-One" pitchFamily="34" charset="0"/>
              </a:rPr>
              <a:t>ဟိုတယ</a:t>
            </a:r>
            <a:r>
              <a:rPr lang="en-US" sz="2800" b="1" dirty="0" smtClean="0">
                <a:latin typeface="Zawgyi-One" pitchFamily="34" charset="0"/>
                <a:cs typeface="Zawgyi-One" pitchFamily="34" charset="0"/>
              </a:rPr>
              <a:t>္ႏွင့္ </a:t>
            </a:r>
            <a:r>
              <a:rPr lang="en-US" sz="2800" b="1" dirty="0" err="1" smtClean="0">
                <a:latin typeface="Zawgyi-One" pitchFamily="34" charset="0"/>
                <a:cs typeface="Zawgyi-One" pitchFamily="34" charset="0"/>
              </a:rPr>
              <a:t>တည္းခုိခန္း</a:t>
            </a:r>
            <a:r>
              <a:rPr lang="en-US" sz="2800" b="1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800" b="1" dirty="0" err="1" smtClean="0">
                <a:latin typeface="Zawgyi-One" pitchFamily="34" charset="0"/>
                <a:cs typeface="Zawgyi-One" pitchFamily="34" charset="0"/>
              </a:rPr>
              <a:t>လိုင္စင္ေၾကးေျပာင္းလဲမ</a:t>
            </a:r>
            <a:r>
              <a:rPr lang="en-US" sz="2800" b="1" dirty="0" smtClean="0">
                <a:latin typeface="Zawgyi-One" pitchFamily="34" charset="0"/>
                <a:cs typeface="Zawgyi-One" pitchFamily="34" charset="0"/>
              </a:rPr>
              <a:t>ႈ</a:t>
            </a:r>
            <a:endParaRPr lang="en-US" sz="2800" b="1" dirty="0">
              <a:latin typeface="Zawgyi-One" pitchFamily="34" charset="0"/>
              <a:cs typeface="Zawgyi-One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828800"/>
            <a:ext cx="7467600" cy="429736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4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ဟုိတယ</a:t>
            </a:r>
            <a:r>
              <a:rPr lang="en-US" sz="24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္ (ျ</a:t>
            </a:r>
            <a:r>
              <a:rPr lang="en-US" sz="24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ပည္တြင္း</a:t>
            </a:r>
            <a:r>
              <a:rPr lang="en-US" sz="24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) </a:t>
            </a:r>
            <a:r>
              <a:rPr lang="en-US" sz="24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နွင</a:t>
            </a:r>
            <a:r>
              <a:rPr lang="en-US" sz="24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့္ </a:t>
            </a:r>
            <a:r>
              <a:rPr lang="en-US" sz="24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တည္းခိုရိပ္သာေတြအတြက</a:t>
            </a:r>
            <a:r>
              <a:rPr lang="en-US" sz="24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္ </a:t>
            </a:r>
            <a:r>
              <a:rPr lang="en-US" sz="24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ရက္လြန္ဒဏ္ေၾကး</a:t>
            </a:r>
            <a:r>
              <a:rPr lang="en-US" sz="24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4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တစ္ရက္လ</a:t>
            </a:r>
            <a:r>
              <a:rPr lang="en-US" sz="24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ွ်င္ </a:t>
            </a:r>
            <a:r>
              <a:rPr lang="en-US" sz="24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က်ပ</a:t>
            </a:r>
            <a:r>
              <a:rPr lang="en-US" sz="24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္ ၂,၀၀၀/- ျ</a:t>
            </a:r>
            <a:r>
              <a:rPr lang="en-US" sz="24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ဖစ</a:t>
            </a:r>
            <a:r>
              <a:rPr lang="en-US" sz="24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္ၿ</a:t>
            </a:r>
            <a:r>
              <a:rPr lang="en-US" sz="24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ပီး</a:t>
            </a:r>
            <a:r>
              <a:rPr lang="en-US" sz="24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၊ </a:t>
            </a:r>
            <a:r>
              <a:rPr lang="en-US" sz="24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ဟုိတယ</a:t>
            </a:r>
            <a:r>
              <a:rPr lang="en-US" sz="24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္ (ျ</a:t>
            </a:r>
            <a:r>
              <a:rPr lang="en-US" sz="24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ပည္ပ</a:t>
            </a:r>
            <a:r>
              <a:rPr lang="en-US" sz="24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) </a:t>
            </a:r>
            <a:r>
              <a:rPr lang="en-US" sz="24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နွင</a:t>
            </a:r>
            <a:r>
              <a:rPr lang="en-US" sz="24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့္ ျ</a:t>
            </a:r>
            <a:r>
              <a:rPr lang="en-US" sz="24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ပည္ပဖက္စပ</a:t>
            </a:r>
            <a:r>
              <a:rPr lang="en-US" sz="24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္ </a:t>
            </a:r>
            <a:r>
              <a:rPr lang="en-US" sz="24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ဟိုတယ္ေတြအတြက</a:t>
            </a:r>
            <a:r>
              <a:rPr lang="en-US" sz="24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္ US$ ၁၃ ျ</a:t>
            </a:r>
            <a:r>
              <a:rPr lang="en-US" sz="24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ဖစ္ေၾကာင္း</a:t>
            </a:r>
            <a:r>
              <a:rPr lang="en-US" sz="24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4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သိရွိရသည</a:t>
            </a:r>
            <a:r>
              <a:rPr lang="en-US" sz="24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္။</a:t>
            </a:r>
            <a:endParaRPr lang="en-US" sz="2400" dirty="0">
              <a:solidFill>
                <a:schemeClr val="tx2">
                  <a:lumMod val="90000"/>
                </a:schemeClr>
              </a:solidFill>
              <a:latin typeface="Zawgyi-One" pitchFamily="34" charset="0"/>
              <a:cs typeface="Zawgyi-One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400800" y="228600"/>
            <a:ext cx="19351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u="sng" dirty="0" smtClean="0">
                <a:solidFill>
                  <a:schemeClr val="tx2"/>
                </a:solidFill>
                <a:latin typeface="Zawgyi-One" pitchFamily="34" charset="0"/>
                <a:cs typeface="Zawgyi-One" pitchFamily="34" charset="0"/>
              </a:rPr>
              <a:t> ၫႊန္ၾ</a:t>
            </a:r>
            <a:r>
              <a:rPr lang="en-US" sz="2400" b="1" u="sng" dirty="0" err="1" smtClean="0">
                <a:solidFill>
                  <a:schemeClr val="tx2"/>
                </a:solidFill>
                <a:latin typeface="Zawgyi-One" pitchFamily="34" charset="0"/>
                <a:cs typeface="Zawgyi-One" pitchFamily="34" charset="0"/>
              </a:rPr>
              <a:t>ကားခ်က</a:t>
            </a:r>
            <a:r>
              <a:rPr lang="en-US" sz="2400" b="1" u="sng" dirty="0" smtClean="0">
                <a:solidFill>
                  <a:schemeClr val="tx2"/>
                </a:solidFill>
                <a:latin typeface="Zawgyi-One" pitchFamily="34" charset="0"/>
                <a:cs typeface="Zawgyi-One" pitchFamily="34" charset="0"/>
              </a:rPr>
              <a:t>္</a:t>
            </a: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7" name="4-Point Star 6"/>
          <p:cNvSpPr/>
          <p:nvPr/>
        </p:nvSpPr>
        <p:spPr>
          <a:xfrm>
            <a:off x="2641703" y="932282"/>
            <a:ext cx="762000" cy="762000"/>
          </a:xfrm>
          <a:prstGeom prst="star4">
            <a:avLst>
              <a:gd name="adj" fmla="val 0"/>
            </a:avLst>
          </a:prstGeom>
          <a:gradFill flip="none" rotWithShape="1">
            <a:gsLst>
              <a:gs pos="0">
                <a:schemeClr val="bg2">
                  <a:lumMod val="75000"/>
                </a:schemeClr>
              </a:gs>
              <a:gs pos="82000">
                <a:srgbClr val="67603A"/>
              </a:gs>
              <a:gs pos="28000">
                <a:schemeClr val="bg2">
                  <a:lumMod val="5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40000" dist="127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b-NO" sz="1800"/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>
                <a:latin typeface="Arial" pitchFamily="34" charset="0"/>
              </a:rPr>
              <a:t>Sole Proprietorship</a:t>
            </a:r>
          </a:p>
        </p:txBody>
      </p:sp>
      <p:sp>
        <p:nvSpPr>
          <p:cNvPr id="17411" name="Rectangle 3"/>
          <p:cNvSpPr>
            <a:spLocks noGrp="1" noRot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chemeClr val="tx2"/>
                </a:solidFill>
              </a:rPr>
              <a:t>A business owned by an individual</a:t>
            </a:r>
          </a:p>
          <a:p>
            <a:pPr eaLnBrk="1" hangingPunct="1">
              <a:defRPr/>
            </a:pPr>
            <a:r>
              <a:rPr lang="en-US" dirty="0" smtClean="0">
                <a:solidFill>
                  <a:schemeClr val="tx2"/>
                </a:solidFill>
              </a:rPr>
              <a:t>Simple to establish</a:t>
            </a:r>
          </a:p>
          <a:p>
            <a:pPr eaLnBrk="1" hangingPunct="1">
              <a:defRPr/>
            </a:pPr>
            <a:r>
              <a:rPr lang="en-US" dirty="0" smtClean="0">
                <a:solidFill>
                  <a:schemeClr val="tx2"/>
                </a:solidFill>
              </a:rPr>
              <a:t>Capital formation &amp; withdrawal of cash is at one’s will</a:t>
            </a:r>
          </a:p>
          <a:p>
            <a:pPr eaLnBrk="1" hangingPunct="1">
              <a:defRPr/>
            </a:pPr>
            <a:r>
              <a:rPr lang="en-US" dirty="0" smtClean="0">
                <a:solidFill>
                  <a:schemeClr val="tx2"/>
                </a:solidFill>
              </a:rPr>
              <a:t>Liability is unlimited</a:t>
            </a:r>
          </a:p>
          <a:p>
            <a:pPr eaLnBrk="1" hangingPunct="1">
              <a:defRPr/>
            </a:pPr>
            <a:r>
              <a:rPr lang="en-US" dirty="0" smtClean="0">
                <a:solidFill>
                  <a:schemeClr val="tx2"/>
                </a:solidFill>
              </a:rPr>
              <a:t>Financing difficult</a:t>
            </a: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457199"/>
            <a:ext cx="8001000" cy="1069095"/>
          </a:xfrm>
        </p:spPr>
        <p:txBody>
          <a:bodyPr>
            <a:normAutofit/>
          </a:bodyPr>
          <a:lstStyle/>
          <a:p>
            <a:r>
              <a:rPr lang="en-US" sz="3200" b="1" dirty="0" err="1" smtClean="0">
                <a:latin typeface="Zawgyi-One" pitchFamily="34" charset="0"/>
                <a:cs typeface="Zawgyi-One" pitchFamily="34" charset="0"/>
              </a:rPr>
              <a:t>ဟိုတယ</a:t>
            </a:r>
            <a:r>
              <a:rPr lang="en-US" sz="3200" b="1" dirty="0" smtClean="0">
                <a:latin typeface="Zawgyi-One" pitchFamily="34" charset="0"/>
                <a:cs typeface="Zawgyi-One" pitchFamily="34" charset="0"/>
              </a:rPr>
              <a:t>္ႏွင့္ </a:t>
            </a:r>
            <a:r>
              <a:rPr lang="en-US" sz="3200" b="1" dirty="0" err="1" smtClean="0">
                <a:latin typeface="Zawgyi-One" pitchFamily="34" charset="0"/>
                <a:cs typeface="Zawgyi-One" pitchFamily="34" charset="0"/>
              </a:rPr>
              <a:t>တည္းခုိခန္း</a:t>
            </a:r>
            <a:r>
              <a:rPr lang="en-US" sz="3200" b="1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3200" b="1" dirty="0" err="1" smtClean="0">
                <a:latin typeface="Zawgyi-One" pitchFamily="34" charset="0"/>
                <a:cs typeface="Zawgyi-One" pitchFamily="34" charset="0"/>
              </a:rPr>
              <a:t>လိုင္စင္ေၾကးေျပာင္းလဲမ</a:t>
            </a:r>
            <a:r>
              <a:rPr lang="en-US" sz="3200" b="1" dirty="0" smtClean="0">
                <a:latin typeface="Zawgyi-One" pitchFamily="34" charset="0"/>
                <a:cs typeface="Zawgyi-One" pitchFamily="34" charset="0"/>
              </a:rPr>
              <a:t>ႈ</a:t>
            </a:r>
            <a:endParaRPr lang="en-US" sz="3200" b="1" dirty="0">
              <a:latin typeface="Zawgyi-One" pitchFamily="34" charset="0"/>
              <a:cs typeface="Zawgyi-One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3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အခန္းအတိုး</a:t>
            </a:r>
            <a:r>
              <a:rPr lang="en-US" sz="23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၊ </a:t>
            </a:r>
            <a:r>
              <a:rPr lang="en-US" sz="23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အေလ်ာ</a:t>
            </a:r>
            <a:r>
              <a:rPr lang="en-US" sz="23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့ ၀န္ေဆာင္တာလုပ္မယ္ဆိုလွ်င္ ျ</a:t>
            </a:r>
            <a:r>
              <a:rPr lang="en-US" sz="23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ပည္တြင္းဟုိတယ</a:t>
            </a:r>
            <a:r>
              <a:rPr lang="en-US" sz="23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္ </a:t>
            </a:r>
            <a:r>
              <a:rPr lang="en-US" sz="23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နွင</a:t>
            </a:r>
            <a:r>
              <a:rPr lang="en-US" sz="23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့္ </a:t>
            </a:r>
            <a:r>
              <a:rPr lang="en-US" sz="23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တည္းခိုရိပ္သာေတြအတြက</a:t>
            </a:r>
            <a:r>
              <a:rPr lang="en-US" sz="23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္ </a:t>
            </a:r>
            <a:r>
              <a:rPr lang="en-US" sz="23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က်ပ</a:t>
            </a:r>
            <a:r>
              <a:rPr lang="en-US" sz="23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္ ၅၀,၀၀၀/- ျ</a:t>
            </a:r>
            <a:r>
              <a:rPr lang="en-US" sz="23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ဖစ</a:t>
            </a:r>
            <a:r>
              <a:rPr lang="en-US" sz="23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္ၿ</a:t>
            </a:r>
            <a:r>
              <a:rPr lang="en-US" sz="23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ပီး</a:t>
            </a:r>
            <a:r>
              <a:rPr lang="en-US" sz="23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၊ ႏ</a:t>
            </a:r>
            <a:r>
              <a:rPr lang="en-US" sz="23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ိုင္ငံျခား</a:t>
            </a:r>
            <a:r>
              <a:rPr lang="en-US" sz="23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/</a:t>
            </a:r>
            <a:r>
              <a:rPr lang="en-US" sz="23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ဖက္စပ္ပိုင္ဟုိတယ္မ်ားအတြက</a:t>
            </a:r>
            <a:r>
              <a:rPr lang="en-US" sz="23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္  US$ ၁၀၀၀ ႏွင့္ </a:t>
            </a:r>
            <a:r>
              <a:rPr lang="en-US" sz="23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ညီမ</a:t>
            </a:r>
            <a:r>
              <a:rPr lang="en-US" sz="23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ွ်</a:t>
            </a:r>
            <a:r>
              <a:rPr lang="en-US" sz="23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ေသာ</a:t>
            </a:r>
            <a:r>
              <a:rPr lang="en-US" sz="23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 ျ</a:t>
            </a:r>
            <a:r>
              <a:rPr lang="en-US" sz="23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မန္မာေငြက်ပ</a:t>
            </a:r>
            <a:r>
              <a:rPr lang="en-US" sz="23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္ျ</a:t>
            </a:r>
            <a:r>
              <a:rPr lang="en-US" sz="23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ဖစ္ေၾကာင္း</a:t>
            </a:r>
            <a:r>
              <a:rPr lang="en-US" sz="23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3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သိရွိရသည</a:t>
            </a:r>
            <a:r>
              <a:rPr lang="en-US" sz="23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္။</a:t>
            </a:r>
          </a:p>
          <a:p>
            <a:pPr>
              <a:lnSpc>
                <a:spcPct val="150000"/>
              </a:lnSpc>
              <a:spcAft>
                <a:spcPts val="2400"/>
              </a:spcAft>
            </a:pPr>
            <a:r>
              <a:rPr lang="en-US" sz="23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ဧည</a:t>
            </a:r>
            <a:r>
              <a:rPr lang="en-US" sz="23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sz="23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လမ္းညြန္လုပ္ငန္းလိုင္စင္အတြက္ဆိုလ</a:t>
            </a:r>
            <a:r>
              <a:rPr lang="en-US" sz="23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ွ်င္ </a:t>
            </a:r>
            <a:r>
              <a:rPr lang="en-US" sz="23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လိုင္စင္ေၾကး</a:t>
            </a:r>
            <a:r>
              <a:rPr lang="en-US" sz="23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၊ </a:t>
            </a:r>
            <a:r>
              <a:rPr lang="en-US" sz="23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လိုင္စင္အသစ္လဲရန္အတြက</a:t>
            </a:r>
            <a:r>
              <a:rPr lang="en-US" sz="23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္ </a:t>
            </a:r>
            <a:r>
              <a:rPr lang="en-US" sz="23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က်ပ</a:t>
            </a:r>
            <a:r>
              <a:rPr lang="en-US" sz="23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္ ၂၅,၀၀၀/- ျ</a:t>
            </a:r>
            <a:r>
              <a:rPr lang="en-US" sz="23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ဖစ</a:t>
            </a:r>
            <a:r>
              <a:rPr lang="en-US" sz="23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္ၿ</a:t>
            </a:r>
            <a:r>
              <a:rPr lang="en-US" sz="23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ပီး</a:t>
            </a:r>
            <a:r>
              <a:rPr lang="en-US" sz="23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၊ </a:t>
            </a:r>
            <a:r>
              <a:rPr lang="en-US" sz="23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ရက္လြန္တစ္ရက္လ</a:t>
            </a:r>
            <a:r>
              <a:rPr lang="en-US" sz="23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ွ်င္ က်ပ္၂၅၀ ႏႈ</a:t>
            </a:r>
            <a:r>
              <a:rPr lang="en-US" sz="23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န္း</a:t>
            </a:r>
            <a:r>
              <a:rPr lang="en-US" sz="23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3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ေပးေဆာင္ရမည</a:t>
            </a:r>
            <a:r>
              <a:rPr lang="en-US" sz="23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္ျ</a:t>
            </a:r>
            <a:r>
              <a:rPr lang="en-US" sz="2300" dirty="0" err="1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ဖစ္ပါသည</a:t>
            </a:r>
            <a:r>
              <a:rPr lang="en-US" sz="2300" dirty="0" smtClean="0">
                <a:solidFill>
                  <a:schemeClr val="tx2">
                    <a:lumMod val="90000"/>
                  </a:schemeClr>
                </a:solidFill>
                <a:latin typeface="Zawgyi-One" pitchFamily="34" charset="0"/>
                <a:cs typeface="Zawgyi-One" pitchFamily="34" charset="0"/>
              </a:rPr>
              <a:t>္။</a:t>
            </a:r>
            <a:endParaRPr lang="en-US" sz="2300" dirty="0">
              <a:solidFill>
                <a:schemeClr val="tx2">
                  <a:lumMod val="90000"/>
                </a:schemeClr>
              </a:solidFill>
              <a:latin typeface="Zawgyi-One" pitchFamily="34" charset="0"/>
              <a:cs typeface="Zawgyi-One" pitchFamily="34" charset="0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en-US" dirty="0" smtClean="0"/>
          </a:p>
        </p:txBody>
      </p:sp>
      <p:sp>
        <p:nvSpPr>
          <p:cNvPr id="24579" name="Rectangle 3"/>
          <p:cNvSpPr>
            <a:spLocks noGrp="1" noRot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en-US" sz="4800" dirty="0" smtClean="0">
                <a:solidFill>
                  <a:schemeClr val="tx2"/>
                </a:solidFill>
              </a:rPr>
              <a:t>Thank you</a:t>
            </a: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dirty="0" smtClean="0">
                <a:latin typeface="Arial" pitchFamily="34" charset="0"/>
              </a:rPr>
              <a:t>Partnership</a:t>
            </a:r>
          </a:p>
        </p:txBody>
      </p:sp>
      <p:sp>
        <p:nvSpPr>
          <p:cNvPr id="20483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838200" y="1828800"/>
            <a:ext cx="8007350" cy="5257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ts val="1200"/>
              </a:spcBef>
              <a:spcAft>
                <a:spcPts val="1200"/>
              </a:spcAft>
              <a:defRPr/>
            </a:pPr>
            <a:r>
              <a:rPr lang="en-US" dirty="0" smtClean="0">
                <a:solidFill>
                  <a:schemeClr val="tx2"/>
                </a:solidFill>
              </a:rPr>
              <a:t>A group of individuals (&lt; 20)</a:t>
            </a:r>
          </a:p>
          <a:p>
            <a:pPr eaLnBrk="1" hangingPunct="1">
              <a:lnSpc>
                <a:spcPct val="90000"/>
              </a:lnSpc>
              <a:spcBef>
                <a:spcPts val="1200"/>
              </a:spcBef>
              <a:spcAft>
                <a:spcPts val="1200"/>
              </a:spcAft>
              <a:defRPr/>
            </a:pPr>
            <a:r>
              <a:rPr lang="en-US" dirty="0" smtClean="0">
                <a:solidFill>
                  <a:schemeClr val="tx2"/>
                </a:solidFill>
              </a:rPr>
              <a:t>Rights and obligations of partners – based on Agreement Registration not compulsory</a:t>
            </a:r>
          </a:p>
          <a:p>
            <a:pPr eaLnBrk="1" hangingPunct="1">
              <a:lnSpc>
                <a:spcPct val="90000"/>
              </a:lnSpc>
              <a:spcBef>
                <a:spcPts val="1200"/>
              </a:spcBef>
              <a:spcAft>
                <a:spcPts val="1200"/>
              </a:spcAft>
              <a:defRPr/>
            </a:pPr>
            <a:r>
              <a:rPr lang="en-US" dirty="0" smtClean="0">
                <a:solidFill>
                  <a:schemeClr val="tx2"/>
                </a:solidFill>
              </a:rPr>
              <a:t>Liability is unlimited</a:t>
            </a:r>
          </a:p>
          <a:p>
            <a:pPr eaLnBrk="1" hangingPunct="1">
              <a:lnSpc>
                <a:spcPct val="90000"/>
              </a:lnSpc>
              <a:spcBef>
                <a:spcPts val="1200"/>
              </a:spcBef>
              <a:spcAft>
                <a:spcPts val="1200"/>
              </a:spcAft>
              <a:defRPr/>
            </a:pPr>
            <a:r>
              <a:rPr lang="en-US" dirty="0" smtClean="0">
                <a:solidFill>
                  <a:schemeClr val="tx2"/>
                </a:solidFill>
              </a:rPr>
              <a:t>Dissolution is upon agreement of partners</a:t>
            </a:r>
          </a:p>
          <a:p>
            <a:pPr eaLnBrk="1" hangingPunct="1">
              <a:lnSpc>
                <a:spcPct val="90000"/>
              </a:lnSpc>
              <a:spcBef>
                <a:spcPts val="1200"/>
              </a:spcBef>
              <a:spcAft>
                <a:spcPts val="1200"/>
              </a:spcAft>
              <a:defRPr/>
            </a:pPr>
            <a:r>
              <a:rPr lang="en-US" dirty="0" smtClean="0">
                <a:solidFill>
                  <a:schemeClr val="tx2"/>
                </a:solidFill>
              </a:rPr>
              <a:t>The Partnership Act 1932</a:t>
            </a:r>
          </a:p>
          <a:p>
            <a:pPr eaLnBrk="1" hangingPunct="1">
              <a:lnSpc>
                <a:spcPct val="90000"/>
              </a:lnSpc>
              <a:spcBef>
                <a:spcPts val="1200"/>
              </a:spcBef>
              <a:spcAft>
                <a:spcPts val="1200"/>
              </a:spcAft>
              <a:defRPr/>
            </a:pPr>
            <a:endParaRPr lang="en-US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600" dirty="0" smtClean="0">
                <a:effectLst/>
                <a:latin typeface="+mn-lt"/>
                <a:cs typeface="Tahoma" pitchFamily="34" charset="0"/>
              </a:rPr>
              <a:t>Two Kinds of Limited Companies</a:t>
            </a:r>
            <a:endParaRPr lang="en-US" sz="3600" dirty="0" smtClean="0">
              <a:effectLst/>
              <a:latin typeface="+mn-lt"/>
            </a:endParaRPr>
          </a:p>
        </p:txBody>
      </p:sp>
      <p:sp>
        <p:nvSpPr>
          <p:cNvPr id="21507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304800" y="1752600"/>
            <a:ext cx="8001000" cy="4800600"/>
          </a:xfrm>
        </p:spPr>
        <p:txBody>
          <a:bodyPr/>
          <a:lstStyle/>
          <a:p>
            <a:pPr lvl="1" eaLnBrk="1" hangingPunct="1">
              <a:lnSpc>
                <a:spcPct val="150000"/>
              </a:lnSpc>
              <a:defRPr/>
            </a:pPr>
            <a:r>
              <a:rPr lang="en-US" sz="2400" b="1" dirty="0" smtClean="0">
                <a:solidFill>
                  <a:schemeClr val="tx2">
                    <a:lumMod val="90000"/>
                  </a:schemeClr>
                </a:solidFill>
                <a:effectLst/>
              </a:rPr>
              <a:t>Private Company</a:t>
            </a:r>
            <a:endParaRPr lang="en-US" sz="2400" b="1" dirty="0">
              <a:solidFill>
                <a:schemeClr val="tx2">
                  <a:lumMod val="90000"/>
                </a:schemeClr>
              </a:solidFill>
              <a:effectLst/>
            </a:endParaRPr>
          </a:p>
          <a:p>
            <a:pPr lvl="2" eaLnBrk="1" hangingPunct="1">
              <a:defRPr/>
            </a:pPr>
            <a:r>
              <a:rPr lang="en-US" dirty="0" smtClean="0">
                <a:solidFill>
                  <a:schemeClr val="tx2">
                    <a:lumMod val="90000"/>
                  </a:schemeClr>
                </a:solidFill>
              </a:rPr>
              <a:t>2- 50 members (shareholders)</a:t>
            </a:r>
          </a:p>
          <a:p>
            <a:pPr lvl="2" eaLnBrk="1" hangingPunct="1">
              <a:defRPr/>
            </a:pPr>
            <a:r>
              <a:rPr lang="en-US" dirty="0" smtClean="0">
                <a:solidFill>
                  <a:schemeClr val="tx2">
                    <a:lumMod val="90000"/>
                  </a:schemeClr>
                </a:solidFill>
              </a:rPr>
              <a:t>Restricts transfer of shares</a:t>
            </a:r>
          </a:p>
          <a:p>
            <a:pPr lvl="2" eaLnBrk="1" hangingPunct="1">
              <a:defRPr/>
            </a:pPr>
            <a:r>
              <a:rPr lang="en-US" dirty="0" smtClean="0">
                <a:solidFill>
                  <a:schemeClr val="tx2">
                    <a:lumMod val="90000"/>
                  </a:schemeClr>
                </a:solidFill>
              </a:rPr>
              <a:t>Prohibits public subscriptions for its shares or debentures</a:t>
            </a:r>
            <a:endParaRPr lang="en-US" sz="2000" dirty="0" smtClean="0">
              <a:solidFill>
                <a:schemeClr val="tx2">
                  <a:lumMod val="90000"/>
                </a:schemeClr>
              </a:solidFill>
            </a:endParaRPr>
          </a:p>
          <a:p>
            <a:pPr lvl="1" eaLnBrk="1" hangingPunct="1">
              <a:lnSpc>
                <a:spcPct val="150000"/>
              </a:lnSpc>
              <a:defRPr/>
            </a:pPr>
            <a:r>
              <a:rPr lang="en-US" sz="2400" b="1" dirty="0" smtClean="0">
                <a:solidFill>
                  <a:schemeClr val="tx2">
                    <a:lumMod val="90000"/>
                  </a:schemeClr>
                </a:solidFill>
                <a:effectLst/>
              </a:rPr>
              <a:t>Public Company</a:t>
            </a:r>
          </a:p>
          <a:p>
            <a:pPr lvl="2" eaLnBrk="1" hangingPunct="1">
              <a:defRPr/>
            </a:pPr>
            <a:r>
              <a:rPr lang="en-US" dirty="0" smtClean="0">
                <a:solidFill>
                  <a:schemeClr val="tx2">
                    <a:lumMod val="90000"/>
                  </a:schemeClr>
                </a:solidFill>
              </a:rPr>
              <a:t>Minimum 7 members</a:t>
            </a:r>
          </a:p>
          <a:p>
            <a:pPr lvl="2" eaLnBrk="1" hangingPunct="1">
              <a:defRPr/>
            </a:pPr>
            <a:r>
              <a:rPr lang="en-US" dirty="0" smtClean="0">
                <a:solidFill>
                  <a:schemeClr val="tx2">
                    <a:lumMod val="90000"/>
                  </a:schemeClr>
                </a:solidFill>
              </a:rPr>
              <a:t>No restrictions  on transfer of shares</a:t>
            </a:r>
          </a:p>
          <a:p>
            <a:pPr lvl="2" eaLnBrk="1" hangingPunct="1">
              <a:defRPr/>
            </a:pPr>
            <a:r>
              <a:rPr lang="en-US" dirty="0" smtClean="0">
                <a:solidFill>
                  <a:schemeClr val="tx2">
                    <a:lumMod val="90000"/>
                  </a:schemeClr>
                </a:solidFill>
                <a:cs typeface="Tahoma" pitchFamily="34" charset="0"/>
              </a:rPr>
              <a:t>must apply for a Certificate of Commencement of Business   </a:t>
            </a:r>
            <a:endParaRPr lang="en-US" dirty="0" smtClean="0">
              <a:solidFill>
                <a:schemeClr val="tx2">
                  <a:lumMod val="90000"/>
                </a:schemeClr>
              </a:solidFill>
            </a:endParaRPr>
          </a:p>
          <a:p>
            <a:pPr lvl="2" eaLnBrk="1" hangingPunct="1">
              <a:lnSpc>
                <a:spcPct val="150000"/>
              </a:lnSpc>
              <a:defRPr/>
            </a:pPr>
            <a:endParaRPr lang="en-US" sz="2000" dirty="0" smtClean="0">
              <a:solidFill>
                <a:schemeClr val="tx2">
                  <a:lumMod val="90000"/>
                </a:schemeClr>
              </a:solidFill>
            </a:endParaRPr>
          </a:p>
          <a:p>
            <a:pPr lvl="2" eaLnBrk="1" hangingPunct="1">
              <a:lnSpc>
                <a:spcPct val="150000"/>
              </a:lnSpc>
              <a:buFont typeface="Wingdings" pitchFamily="2" charset="2"/>
              <a:buNone/>
              <a:defRPr/>
            </a:pPr>
            <a:endParaRPr lang="en-US" sz="1200" dirty="0" smtClean="0">
              <a:solidFill>
                <a:schemeClr val="tx2">
                  <a:lumMod val="90000"/>
                </a:schemeClr>
              </a:solidFill>
            </a:endParaRPr>
          </a:p>
          <a:p>
            <a:pPr eaLnBrk="1" hangingPunct="1">
              <a:lnSpc>
                <a:spcPct val="150000"/>
              </a:lnSpc>
              <a:defRPr/>
            </a:pPr>
            <a:endParaRPr lang="en-US" sz="2800" dirty="0" smtClean="0">
              <a:solidFill>
                <a:schemeClr val="tx2">
                  <a:lumMod val="90000"/>
                </a:schemeClr>
              </a:solidFill>
            </a:endParaRPr>
          </a:p>
          <a:p>
            <a:pPr lvl="2" eaLnBrk="1" hangingPunct="1">
              <a:lnSpc>
                <a:spcPct val="150000"/>
              </a:lnSpc>
              <a:defRPr/>
            </a:pPr>
            <a:endParaRPr lang="en-US" sz="2000" dirty="0" smtClean="0"/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effectLst/>
                <a:latin typeface="+mn-lt"/>
                <a:cs typeface="Tahoma" pitchFamily="34" charset="0"/>
              </a:rPr>
              <a:t>Myanmar / Foreign Company</a:t>
            </a:r>
            <a:endParaRPr lang="en-US" sz="3200" dirty="0">
              <a:effectLst/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-359964">
              <a:defRPr/>
            </a:pPr>
            <a:r>
              <a:rPr lang="en-US" sz="2400" b="1" dirty="0" smtClean="0">
                <a:solidFill>
                  <a:schemeClr val="tx2">
                    <a:lumMod val="90000"/>
                  </a:schemeClr>
                </a:solidFill>
                <a:cs typeface="Tahoma" pitchFamily="34" charset="0"/>
              </a:rPr>
              <a:t>Myanmar company</a:t>
            </a:r>
          </a:p>
          <a:p>
            <a:pPr marL="719928" indent="-359964">
              <a:spcBef>
                <a:spcPts val="0"/>
              </a:spcBef>
              <a:buFont typeface="Tahoma" pitchFamily="34" charset="0"/>
              <a:buChar char="–"/>
              <a:defRPr/>
            </a:pPr>
            <a:r>
              <a:rPr lang="en-US" sz="2400" dirty="0" smtClean="0">
                <a:solidFill>
                  <a:schemeClr val="tx2">
                    <a:lumMod val="90000"/>
                  </a:schemeClr>
                </a:solidFill>
                <a:cs typeface="Tahoma" pitchFamily="34" charset="0"/>
              </a:rPr>
              <a:t>wholly owned and controlled by Myanmar citizens</a:t>
            </a:r>
          </a:p>
          <a:p>
            <a:pPr marL="719928" indent="-359964">
              <a:spcBef>
                <a:spcPts val="0"/>
              </a:spcBef>
              <a:buFont typeface="Tahoma" pitchFamily="34" charset="0"/>
              <a:buChar char="–"/>
              <a:defRPr/>
            </a:pPr>
            <a:r>
              <a:rPr lang="en-US" sz="2400" dirty="0" smtClean="0">
                <a:solidFill>
                  <a:schemeClr val="tx2">
                    <a:lumMod val="90000"/>
                  </a:schemeClr>
                </a:solidFill>
                <a:cs typeface="Tahoma" pitchFamily="34" charset="0"/>
              </a:rPr>
              <a:t>company with one or more foreign shareholders would be classified as foreign company </a:t>
            </a:r>
          </a:p>
          <a:p>
            <a:pPr indent="-359964">
              <a:defRPr/>
            </a:pPr>
            <a:r>
              <a:rPr lang="en-US" sz="2400" b="1" dirty="0" smtClean="0">
                <a:solidFill>
                  <a:schemeClr val="tx2">
                    <a:lumMod val="90000"/>
                  </a:schemeClr>
                </a:solidFill>
                <a:cs typeface="Tahoma" pitchFamily="34" charset="0"/>
              </a:rPr>
              <a:t>Foreign company</a:t>
            </a:r>
          </a:p>
          <a:p>
            <a:pPr marL="719928" indent="-359964">
              <a:spcBef>
                <a:spcPts val="0"/>
              </a:spcBef>
              <a:buFont typeface="Tahoma" pitchFamily="34" charset="0"/>
              <a:buChar char="–"/>
              <a:defRPr/>
            </a:pPr>
            <a:r>
              <a:rPr lang="en-US" sz="2400" dirty="0" smtClean="0">
                <a:solidFill>
                  <a:schemeClr val="tx2">
                    <a:lumMod val="90000"/>
                  </a:schemeClr>
                </a:solidFill>
                <a:cs typeface="Tahoma" pitchFamily="34" charset="0"/>
              </a:rPr>
              <a:t>incorporated in Myanmar other than Myanmar company</a:t>
            </a:r>
          </a:p>
          <a:p>
            <a:pPr marL="719928" indent="-359964">
              <a:spcBef>
                <a:spcPts val="0"/>
              </a:spcBef>
              <a:buFont typeface="Tahoma" pitchFamily="34" charset="0"/>
              <a:buChar char="–"/>
              <a:defRPr/>
            </a:pPr>
            <a:r>
              <a:rPr lang="en-US" sz="2400" dirty="0" smtClean="0">
                <a:solidFill>
                  <a:schemeClr val="tx2">
                    <a:lumMod val="90000"/>
                  </a:schemeClr>
                </a:solidFill>
                <a:cs typeface="Tahoma" pitchFamily="34" charset="0"/>
              </a:rPr>
              <a:t>incorporated outside Myanmar and having established  place of business in Myanmar (foreign branch)   </a:t>
            </a:r>
          </a:p>
          <a:p>
            <a:endParaRPr lang="en-US" dirty="0"/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>
                <a:solidFill>
                  <a:schemeClr val="tx2">
                    <a:lumMod val="90000"/>
                  </a:schemeClr>
                </a:solidFill>
                <a:effectLst/>
                <a:latin typeface="+mn-lt"/>
              </a:rPr>
              <a:t>Private Company</a:t>
            </a:r>
            <a:endParaRPr lang="en-US" sz="3600" dirty="0">
              <a:solidFill>
                <a:schemeClr val="tx2">
                  <a:lumMod val="90000"/>
                </a:schemeClr>
              </a:solidFill>
              <a:effectLst/>
              <a:latin typeface="+mn-lt"/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tx2"/>
              </a:buClr>
              <a:defRPr/>
            </a:pPr>
            <a:r>
              <a:rPr lang="en-US" dirty="0" smtClean="0">
                <a:solidFill>
                  <a:schemeClr val="tx2"/>
                </a:solidFill>
                <a:effectLst/>
              </a:rPr>
              <a:t> </a:t>
            </a:r>
            <a:r>
              <a:rPr lang="en-US" dirty="0" smtClean="0">
                <a:solidFill>
                  <a:schemeClr val="tx2">
                    <a:lumMod val="90000"/>
                  </a:schemeClr>
                </a:solidFill>
                <a:effectLst/>
              </a:rPr>
              <a:t>Separate legal entity</a:t>
            </a:r>
            <a:endParaRPr lang="en-US" sz="2000" dirty="0" smtClean="0">
              <a:solidFill>
                <a:schemeClr val="tx2">
                  <a:lumMod val="90000"/>
                </a:schemeClr>
              </a:solidFill>
              <a:effectLst/>
            </a:endParaRPr>
          </a:p>
          <a:p>
            <a:pPr>
              <a:buClr>
                <a:schemeClr val="tx2"/>
              </a:buClr>
              <a:defRPr/>
            </a:pPr>
            <a:r>
              <a:rPr lang="en-US" dirty="0" smtClean="0">
                <a:solidFill>
                  <a:schemeClr val="tx2">
                    <a:lumMod val="90000"/>
                  </a:schemeClr>
                </a:solidFill>
                <a:effectLst/>
              </a:rPr>
              <a:t> Owned by shareholders</a:t>
            </a:r>
          </a:p>
          <a:p>
            <a:pPr>
              <a:buClr>
                <a:schemeClr val="tx2"/>
              </a:buClr>
              <a:defRPr/>
            </a:pPr>
            <a:r>
              <a:rPr lang="en-US" dirty="0" smtClean="0">
                <a:solidFill>
                  <a:schemeClr val="tx2">
                    <a:lumMod val="90000"/>
                  </a:schemeClr>
                </a:solidFill>
                <a:effectLst/>
              </a:rPr>
              <a:t> Restrict to transfer of ownership</a:t>
            </a:r>
          </a:p>
          <a:p>
            <a:pPr>
              <a:buClr>
                <a:schemeClr val="tx2"/>
              </a:buClr>
              <a:defRPr/>
            </a:pPr>
            <a:r>
              <a:rPr lang="en-US" dirty="0" smtClean="0">
                <a:solidFill>
                  <a:schemeClr val="tx2">
                    <a:lumMod val="90000"/>
                  </a:schemeClr>
                </a:solidFill>
                <a:effectLst/>
              </a:rPr>
              <a:t> Greater capital raising potential</a:t>
            </a:r>
          </a:p>
          <a:p>
            <a:pPr>
              <a:buClr>
                <a:schemeClr val="tx2"/>
              </a:buClr>
              <a:defRPr/>
            </a:pPr>
            <a:r>
              <a:rPr lang="en-US" dirty="0" smtClean="0">
                <a:solidFill>
                  <a:schemeClr val="tx2">
                    <a:lumMod val="90000"/>
                  </a:schemeClr>
                </a:solidFill>
                <a:effectLst/>
              </a:rPr>
              <a:t> Lower legal liability</a:t>
            </a:r>
            <a:endParaRPr lang="en-US" dirty="0">
              <a:solidFill>
                <a:schemeClr val="tx2">
                  <a:lumMod val="90000"/>
                </a:schemeClr>
              </a:solidFill>
              <a:effectLst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Glass Layers</Template>
  <TotalTime>1100</TotalTime>
  <Words>4964</Words>
  <Application>Microsoft Office PowerPoint</Application>
  <PresentationFormat>On-screen Show (4:3)</PresentationFormat>
  <Paragraphs>359</Paragraphs>
  <Slides>51</Slides>
  <Notes>24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51</vt:i4>
      </vt:variant>
    </vt:vector>
  </HeadingPairs>
  <TitlesOfParts>
    <vt:vector size="55" baseType="lpstr">
      <vt:lpstr>Custom Design</vt:lpstr>
      <vt:lpstr>1_Custom Design</vt:lpstr>
      <vt:lpstr>2_Custom Design</vt:lpstr>
      <vt:lpstr>Flow</vt:lpstr>
      <vt:lpstr>       Small &amp; Medium Enterprise (SME) အေသးစား၊ အလတ္စား စီးပြားေရးလုပ္ငန္းမ်ား စတင္လုပ္ကုိင္ျခင္း </vt:lpstr>
      <vt:lpstr>What is a Business?</vt:lpstr>
      <vt:lpstr>Laws for setting up a Business</vt:lpstr>
      <vt:lpstr>Types of Business Organizations</vt:lpstr>
      <vt:lpstr>Sole Proprietorship</vt:lpstr>
      <vt:lpstr>Partnership</vt:lpstr>
      <vt:lpstr>Two Kinds of Limited Companies</vt:lpstr>
      <vt:lpstr>Myanmar / Foreign Company</vt:lpstr>
      <vt:lpstr>Private Company</vt:lpstr>
      <vt:lpstr>Public Company</vt:lpstr>
      <vt:lpstr>Co-operative Society</vt:lpstr>
      <vt:lpstr>PowerPoint Presentation</vt:lpstr>
      <vt:lpstr> ကုမၸဏီဖြဲ႕စည္းတည္ေထာင္ရာတြင္ သိရိွသင့္ေသာ ေယဘုယ် လိုအပ္ခ်က္မ်ား </vt:lpstr>
      <vt:lpstr>ကုမၸဏီမွတ္ပံုတင္ျခင္း</vt:lpstr>
      <vt:lpstr>လုပ္ငန္းအမ်ိဳးအစားမ်ား</vt:lpstr>
      <vt:lpstr>လိုင္စင္မ်ား၊ ခြင့္ျပဳမိန္႔မ်ားႏွင့္ လုပ္ငန္းအမည္</vt:lpstr>
      <vt:lpstr>လိုင္စင္အမ်ိဳးအစားမ်ား</vt:lpstr>
      <vt:lpstr>စည္ပင္သာယာ လိုင္စင္အမ်ိဳးအစားမ်ား</vt:lpstr>
      <vt:lpstr>အဓိကဆက္သြယ္ရမည့္ဌာန</vt:lpstr>
      <vt:lpstr>အစားအေသာက္ႏွင့္ လုပ္ငန္းလိုင္စင္ရယူျခင္း</vt:lpstr>
      <vt:lpstr>ပတ္၀န္းက်င္ရွိ အမ်ားျပည္သူ (၁၀) ဦး၏ ေထာက္ခံခ်က္ ဆိုသည္မွာ -</vt:lpstr>
      <vt:lpstr>လိုင္စင္စိစစ္မႈ </vt:lpstr>
      <vt:lpstr>စားေသာက္ဆိုင္လုပ္ငန္းအမ်ိဳးအစားမ်ား</vt:lpstr>
      <vt:lpstr>လိုင္စင္ႏႈန္းထားေကာက္ခံမႈ</vt:lpstr>
      <vt:lpstr>လုပ္ငန္းလိုင္စင္ရယူျခင္း</vt:lpstr>
      <vt:lpstr>လုပ္ငန္းလိုင္စင္အမ်ိဳးအစား -</vt:lpstr>
      <vt:lpstr>တည္းခိုခန္းလိုင္စင္ရယူျခင္း</vt:lpstr>
      <vt:lpstr>ျမန္မာက်ပ္ေငြႏွင့္ ရယူမည့္ တည္းခိုခန္း</vt:lpstr>
      <vt:lpstr>ႏိုင္ငံျခားေငြျဖင့္ ရယူမည့္တည္းခိုခန္း</vt:lpstr>
      <vt:lpstr>ေဘာ္ဒါေဆာင္လုပ္ငန္း လိုင္စင္ရယူျခင္း</vt:lpstr>
      <vt:lpstr>PowerPoint Presentation</vt:lpstr>
      <vt:lpstr>လုပ္ငန္းလိုင္စင္ဆိုင္ရာ အေျခခံစည္းကမ္းခ်က္မ်ား</vt:lpstr>
      <vt:lpstr>ဆိုင္းဘုတ္ႏွင့္ ေၾကာ္ျငာမ်ား</vt:lpstr>
      <vt:lpstr>သက္ဆိုင္ရာ၀န္ၾကီးဌာန၏ လုပ္ငန္းလိုင္စင္ရယူျခင္း</vt:lpstr>
      <vt:lpstr>၀န္ၾကီးဌာနခြင့္ျပဳခ်က္/ေထာက္ခံခ်က္ လိုအပ္ေသာလုပ္ငန္းမ်ား</vt:lpstr>
      <vt:lpstr>စက္ရံု၊ အလုပ္ရံု</vt:lpstr>
      <vt:lpstr>အိမ္တြင္းစက္မွဳလုပ္ငန္း</vt:lpstr>
      <vt:lpstr>ပံုႏွိပ္လုပ္ငန္း</vt:lpstr>
      <vt:lpstr>အစားအေသာက္လုပ္ငန္း</vt:lpstr>
      <vt:lpstr>ေဆးအေရာင္းဆိုင္</vt:lpstr>
      <vt:lpstr>Gas အေရာင္းဆိုင္</vt:lpstr>
      <vt:lpstr>ေတးသံသြင္းလုပ္ငန္း</vt:lpstr>
      <vt:lpstr>Internet Cafe လုိင္စင္</vt:lpstr>
      <vt:lpstr>ေရသန္႕လုပ္ငန္း</vt:lpstr>
      <vt:lpstr>အစားအေသာက္ထုတ္လုပ္မွဳလုပ္ငန္း (Food Processing)</vt:lpstr>
      <vt:lpstr>ေမာ္ေတာ္ယာဥ္ျပင္ဆင္မွဳလုပ္ငန္း ႏွင့္ ေမာ္ေတာ္ယာဥ္ ေဆးသုတ္မွဳလုပ္ငန္း</vt:lpstr>
      <vt:lpstr>ဟိုတယ္ႏွင့္ တည္းခုိခန္း လိုင္စင္ေၾကးေျပာင္းလဲမႈ </vt:lpstr>
      <vt:lpstr>PowerPoint Presentation</vt:lpstr>
      <vt:lpstr>ဟိုတယ္ႏွင့္ တည္းခုိခန္း လိုင္စင္ေၾကးေျပာင္းလဲမႈ</vt:lpstr>
      <vt:lpstr>ဟိုတယ္ႏွင့္ တည္းခုိခန္း လိုင္စင္ေၾကးေျပာင္းလဲမႈ</vt:lpstr>
      <vt:lpstr>PowerPoint Presentation</vt:lpstr>
    </vt:vector>
  </TitlesOfParts>
  <Company>PSI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BUSINESS LAW COURSE</dc:title>
  <dc:creator>ccmyint</dc:creator>
  <cp:lastModifiedBy>User</cp:lastModifiedBy>
  <cp:revision>120</cp:revision>
  <cp:lastPrinted>2017-09-13T07:25:40Z</cp:lastPrinted>
  <dcterms:created xsi:type="dcterms:W3CDTF">2011-02-17T06:38:30Z</dcterms:created>
  <dcterms:modified xsi:type="dcterms:W3CDTF">2017-09-13T09:33:32Z</dcterms:modified>
</cp:coreProperties>
</file>