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4.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632" r:id="rId2"/>
    <p:sldId id="1286" r:id="rId3"/>
    <p:sldId id="1284" r:id="rId4"/>
    <p:sldId id="1283" r:id="rId5"/>
    <p:sldId id="1278" r:id="rId6"/>
    <p:sldId id="1279" r:id="rId7"/>
    <p:sldId id="1256" r:id="rId8"/>
    <p:sldId id="1273" r:id="rId9"/>
    <p:sldId id="1475" r:id="rId10"/>
    <p:sldId id="1251" r:id="rId11"/>
    <p:sldId id="1482" r:id="rId12"/>
    <p:sldId id="1254" r:id="rId13"/>
    <p:sldId id="1505" r:id="rId14"/>
    <p:sldId id="1497" r:id="rId15"/>
    <p:sldId id="1288" r:id="rId16"/>
    <p:sldId id="1483" r:id="rId17"/>
    <p:sldId id="1473" r:id="rId18"/>
    <p:sldId id="1506" r:id="rId19"/>
    <p:sldId id="1500" r:id="rId20"/>
    <p:sldId id="1481" r:id="rId21"/>
    <p:sldId id="1476" r:id="rId22"/>
    <p:sldId id="1472" r:id="rId23"/>
    <p:sldId id="1485" r:id="rId24"/>
    <p:sldId id="1477" r:id="rId25"/>
    <p:sldId id="1484" r:id="rId26"/>
    <p:sldId id="1504" r:id="rId27"/>
    <p:sldId id="1478" r:id="rId28"/>
    <p:sldId id="1333" r:id="rId29"/>
    <p:sldId id="1495" r:id="rId30"/>
    <p:sldId id="1297" r:id="rId31"/>
    <p:sldId id="1501" r:id="rId32"/>
    <p:sldId id="1314" r:id="rId33"/>
    <p:sldId id="1397" r:id="rId34"/>
    <p:sldId id="1395" r:id="rId35"/>
    <p:sldId id="1406" r:id="rId36"/>
    <p:sldId id="1474" r:id="rId37"/>
    <p:sldId id="1493" r:id="rId38"/>
    <p:sldId id="1494" r:id="rId39"/>
    <p:sldId id="1509" r:id="rId40"/>
    <p:sldId id="1392" r:id="rId41"/>
    <p:sldId id="1393" r:id="rId42"/>
    <p:sldId id="1407" r:id="rId43"/>
    <p:sldId id="1409" r:id="rId44"/>
    <p:sldId id="1498" r:id="rId45"/>
    <p:sldId id="1499" r:id="rId46"/>
    <p:sldId id="1412" r:id="rId47"/>
    <p:sldId id="1416" r:id="rId48"/>
    <p:sldId id="1417" r:id="rId49"/>
    <p:sldId id="1437" r:id="rId50"/>
    <p:sldId id="1443" r:id="rId51"/>
    <p:sldId id="1445" r:id="rId52"/>
    <p:sldId id="1502" r:id="rId53"/>
    <p:sldId id="1447" r:id="rId54"/>
    <p:sldId id="1449" r:id="rId55"/>
    <p:sldId id="1496" r:id="rId56"/>
    <p:sldId id="1458" r:id="rId57"/>
    <p:sldId id="1462" r:id="rId58"/>
    <p:sldId id="1466" r:id="rId59"/>
    <p:sldId id="1490" r:id="rId60"/>
    <p:sldId id="1469" r:id="rId61"/>
    <p:sldId id="1503" r:id="rId62"/>
    <p:sldId id="1508" r:id="rId63"/>
    <p:sldId id="1471" r:id="rId64"/>
    <p:sldId id="1510" r:id="rId65"/>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CC"/>
    <a:srgbClr val="FF3300"/>
    <a:srgbClr val="FF7C80"/>
    <a:srgbClr val="CC0066"/>
    <a:srgbClr val="00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16" autoAdjust="0"/>
    <p:restoredTop sz="89193" autoAdjust="0"/>
  </p:normalViewPr>
  <p:slideViewPr>
    <p:cSldViewPr>
      <p:cViewPr varScale="1">
        <p:scale>
          <a:sx n="68" d="100"/>
          <a:sy n="68" d="100"/>
        </p:scale>
        <p:origin x="-1608"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E3C6BA56-A5D6-418D-A674-790F4D5090CE}" type="datetimeFigureOut">
              <a:rPr lang="en-US" smtClean="0"/>
              <a:t>12/16/2017</a:t>
            </a:fld>
            <a:endParaRPr lang="en-US"/>
          </a:p>
        </p:txBody>
      </p:sp>
      <p:sp>
        <p:nvSpPr>
          <p:cNvPr id="4" name="Slide Image Placeholder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31188E94-78DC-4626-8CD1-DDCF0ACFEA13}" type="slidenum">
              <a:rPr lang="en-US" smtClean="0"/>
              <a:t>‹#›</a:t>
            </a:fld>
            <a:endParaRPr lang="en-US"/>
          </a:p>
        </p:txBody>
      </p:sp>
    </p:spTree>
    <p:extLst>
      <p:ext uri="{BB962C8B-B14F-4D97-AF65-F5344CB8AC3E}">
        <p14:creationId xmlns:p14="http://schemas.microsoft.com/office/powerpoint/2010/main" val="214239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165BEE-885B-4F85-B361-B599271FD010}" type="slidenum">
              <a:rPr lang="en-US" smtClean="0"/>
              <a:pPr eaLnBrk="1" hangingPunct="1"/>
              <a:t>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If we update them to reflect the holistic marketing concept, we arrive at a more representative set that encompasses modern marketing realities: people, processes, programs, and performance, as in Figure 1.5.</a:t>
            </a:r>
          </a:p>
          <a:p>
            <a:pPr eaLnBrk="1" hangingPunct="1"/>
            <a:r>
              <a:rPr lang="en-US" dirty="0" smtClean="0"/>
              <a:t>People reflects, in part, internal marketing and the fact that employees are critical to marketing success. </a:t>
            </a:r>
          </a:p>
          <a:p>
            <a:pPr eaLnBrk="1" hangingPunct="1"/>
            <a:r>
              <a:rPr lang="en-US" dirty="0" smtClean="0"/>
              <a:t>Processes reflects all the creativity, discipline, and structure brought to marketing management. Programs reflects all the firm’s consumer-directed activities. It encompasses the old four Ps as well as a range of other marketing activities that might not fit as neatly into the old view of marketing.</a:t>
            </a:r>
          </a:p>
          <a:p>
            <a:pPr eaLnBrk="1" hangingPunct="1"/>
            <a:r>
              <a:rPr lang="en-US" dirty="0" smtClean="0"/>
              <a:t>We define performance as in holistic marketing, to capture the range of possible outcome measures that have financial and nonfinancial implications (profitability as well as brand and customer equity), and implications beyond the company itself (social responsibility, legal, ethical, and community related).</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1C4FEC-68CA-4896-A208-09AC14383250}" type="slidenum">
              <a:rPr lang="en-US" smtClean="0"/>
              <a:pPr eaLnBrk="1" hangingPunct="1"/>
              <a:t>27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 everyone likes the same cereal, restaurant, college, or movie. Therefore, marketers start by dividing the market into segments. They identify and profile distinct groups of buyers who might prefer or require varying product and service mixes by examining demographic, psychographic, and behavioral differences among buyers.</a:t>
            </a:r>
          </a:p>
          <a:p>
            <a:pPr eaLnBrk="1" hangingPunct="1"/>
            <a:r>
              <a:rPr lang="en-US" dirty="0" smtClean="0"/>
              <a:t>After identifying market segments, the marketer decides which present the greatest opportunities— which are its target markets. For each, the firm develops a market offering that it positions in the minds of the target buyers as delivering some central benefit(s). </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88938C-04EB-4483-8758-B351B8D6CF76}" type="slidenum">
              <a:rPr lang="en-US" smtClean="0"/>
              <a:pPr eaLnBrk="1" hangingPunct="1"/>
              <a:t>42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22296" indent="-277806" eaLnBrk="0" hangingPunct="0">
              <a:defRPr>
                <a:solidFill>
                  <a:schemeClr val="tx1"/>
                </a:solidFill>
                <a:latin typeface="Arial" charset="0"/>
              </a:defRPr>
            </a:lvl2pPr>
            <a:lvl3pPr marL="1111225" indent="-222245" eaLnBrk="0" hangingPunct="0">
              <a:defRPr>
                <a:solidFill>
                  <a:schemeClr val="tx1"/>
                </a:solidFill>
                <a:latin typeface="Arial" charset="0"/>
              </a:defRPr>
            </a:lvl3pPr>
            <a:lvl4pPr marL="1555714" indent="-222245" eaLnBrk="0" hangingPunct="0">
              <a:defRPr>
                <a:solidFill>
                  <a:schemeClr val="tx1"/>
                </a:solidFill>
                <a:latin typeface="Arial" charset="0"/>
              </a:defRPr>
            </a:lvl4pPr>
            <a:lvl5pPr marL="2000204" indent="-222245" eaLnBrk="0" hangingPunct="0">
              <a:defRPr>
                <a:solidFill>
                  <a:schemeClr val="tx1"/>
                </a:solidFill>
                <a:latin typeface="Arial" charset="0"/>
              </a:defRPr>
            </a:lvl5pPr>
            <a:lvl6pPr marL="2444694" indent="-222245" eaLnBrk="0" fontAlgn="base" hangingPunct="0">
              <a:spcBef>
                <a:spcPct val="0"/>
              </a:spcBef>
              <a:spcAft>
                <a:spcPct val="0"/>
              </a:spcAft>
              <a:defRPr>
                <a:solidFill>
                  <a:schemeClr val="tx1"/>
                </a:solidFill>
                <a:latin typeface="Arial" charset="0"/>
              </a:defRPr>
            </a:lvl6pPr>
            <a:lvl7pPr marL="2889184" indent="-222245" eaLnBrk="0" fontAlgn="base" hangingPunct="0">
              <a:spcBef>
                <a:spcPct val="0"/>
              </a:spcBef>
              <a:spcAft>
                <a:spcPct val="0"/>
              </a:spcAft>
              <a:defRPr>
                <a:solidFill>
                  <a:schemeClr val="tx1"/>
                </a:solidFill>
                <a:latin typeface="Arial" charset="0"/>
              </a:defRPr>
            </a:lvl7pPr>
            <a:lvl8pPr marL="3333674" indent="-222245" eaLnBrk="0" fontAlgn="base" hangingPunct="0">
              <a:spcBef>
                <a:spcPct val="0"/>
              </a:spcBef>
              <a:spcAft>
                <a:spcPct val="0"/>
              </a:spcAft>
              <a:defRPr>
                <a:solidFill>
                  <a:schemeClr val="tx1"/>
                </a:solidFill>
                <a:latin typeface="Arial" charset="0"/>
              </a:defRPr>
            </a:lvl8pPr>
            <a:lvl9pPr marL="3778164" indent="-222245" eaLnBrk="0" fontAlgn="base" hangingPunct="0">
              <a:spcBef>
                <a:spcPct val="0"/>
              </a:spcBef>
              <a:spcAft>
                <a:spcPct val="0"/>
              </a:spcAft>
              <a:defRPr>
                <a:solidFill>
                  <a:schemeClr val="tx1"/>
                </a:solidFill>
                <a:latin typeface="Arial" charset="0"/>
              </a:defRPr>
            </a:lvl9pPr>
          </a:lstStyle>
          <a:p>
            <a:pPr eaLnBrk="1" hangingPunct="1"/>
            <a:fld id="{B21DAE66-9C17-4537-A131-F53272B5BD71}" type="slidenum">
              <a:rPr lang="en-US" smtClean="0"/>
              <a:pPr eaLnBrk="1" hangingPunct="1"/>
              <a:t>43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Satisfaction will also depend on product and service quality. What exactly is quality? Various experts have defined it as “fitness for use,” “conformance to requirements,” and “freedom from variation.” We will use the American Society for Quality’s definition: Quality is the totality of features and characteristics of a product or service that bear on its ability to satisfy stated or implied needs. This is clearly a customer-centered definition. We can say the seller has delivered quality whenever its product or service meets or exceeds the customers’ expectations. A company that satisfies most of its customers’ needs most of the time is called a quality company, but we need to distinguish between conformance quality and performance quality (or grade).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7718" indent="-307718">
              <a:buFont typeface="Wingdings" pitchFamily="2" charset="2"/>
              <a:buChar char="ü"/>
            </a:pPr>
            <a:r>
              <a:rPr lang="en-US" sz="1200" dirty="0" smtClean="0">
                <a:solidFill>
                  <a:schemeClr val="bg1"/>
                </a:solidFill>
              </a:rPr>
              <a:t>Customer = company’s “profit center”  </a:t>
            </a:r>
          </a:p>
          <a:p>
            <a:pPr marL="307718" indent="-307718">
              <a:buFont typeface="Wingdings" pitchFamily="2" charset="2"/>
              <a:buChar char="ü"/>
            </a:pPr>
            <a:r>
              <a:rPr lang="en-US" sz="1200" smtClean="0">
                <a:solidFill>
                  <a:schemeClr val="bg1"/>
                </a:solidFill>
              </a:rPr>
              <a:t>Successful marketing companies invert the chart</a:t>
            </a:r>
          </a:p>
          <a:p>
            <a:pPr marL="307718" indent="-307718">
              <a:buFont typeface="Wingdings" pitchFamily="2" charset="2"/>
              <a:buChar char="ü"/>
            </a:pPr>
            <a:r>
              <a:rPr lang="en-US" sz="1200" smtClean="0">
                <a:solidFill>
                  <a:schemeClr val="bg1"/>
                </a:solidFill>
              </a:rPr>
              <a:t>Frontline </a:t>
            </a:r>
            <a:r>
              <a:rPr lang="en-US" sz="1200" dirty="0" smtClean="0">
                <a:solidFill>
                  <a:schemeClr val="bg1"/>
                </a:solidFill>
              </a:rPr>
              <a:t>people who meet, serve, and satisfy customers; middle managers support the frontline people. Added customers along the sides</a:t>
            </a:r>
          </a:p>
          <a:p>
            <a:pPr marL="307718" indent="-307718">
              <a:buFont typeface="Wingdings" pitchFamily="2" charset="2"/>
              <a:buChar char="ü"/>
            </a:pPr>
            <a:r>
              <a:rPr lang="en-US" sz="1200" dirty="0" smtClean="0">
                <a:solidFill>
                  <a:schemeClr val="bg1"/>
                </a:solidFill>
              </a:rPr>
              <a:t>Managers - personally involved in knowing, meeting, and serving customers.</a:t>
            </a:r>
          </a:p>
          <a:p>
            <a:endParaRPr lang="en-US" dirty="0"/>
          </a:p>
        </p:txBody>
      </p:sp>
      <p:sp>
        <p:nvSpPr>
          <p:cNvPr id="4" name="Slide Number Placeholder 3"/>
          <p:cNvSpPr>
            <a:spLocks noGrp="1"/>
          </p:cNvSpPr>
          <p:nvPr>
            <p:ph type="sldNum" sz="quarter" idx="10"/>
          </p:nvPr>
        </p:nvSpPr>
        <p:spPr/>
        <p:txBody>
          <a:bodyPr/>
          <a:lstStyle/>
          <a:p>
            <a:fld id="{31188E94-78DC-4626-8CD1-DDCF0ACFEA13}" type="slidenum">
              <a:rPr lang="en-US" smtClean="0"/>
              <a:t>46</a:t>
            </a:fld>
            <a:endParaRPr lang="en-US"/>
          </a:p>
        </p:txBody>
      </p:sp>
    </p:spTree>
    <p:extLst>
      <p:ext uri="{BB962C8B-B14F-4D97-AF65-F5344CB8AC3E}">
        <p14:creationId xmlns:p14="http://schemas.microsoft.com/office/powerpoint/2010/main" val="102115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7718" indent="-307718">
              <a:buFont typeface="Wingdings" pitchFamily="2" charset="2"/>
              <a:buChar char="ü"/>
            </a:pPr>
            <a:r>
              <a:rPr lang="en-US" sz="1200" dirty="0" smtClean="0">
                <a:solidFill>
                  <a:schemeClr val="bg1"/>
                </a:solidFill>
              </a:rPr>
              <a:t>Customer = company’s “profit center”  </a:t>
            </a:r>
          </a:p>
          <a:p>
            <a:pPr marL="307718" indent="-307718">
              <a:buFont typeface="Wingdings" pitchFamily="2" charset="2"/>
              <a:buChar char="ü"/>
            </a:pPr>
            <a:r>
              <a:rPr lang="en-US" sz="1200" smtClean="0">
                <a:solidFill>
                  <a:schemeClr val="bg1"/>
                </a:solidFill>
              </a:rPr>
              <a:t>Successful marketing companies invert the chart</a:t>
            </a:r>
          </a:p>
          <a:p>
            <a:pPr marL="307718" indent="-307718">
              <a:buFont typeface="Wingdings" pitchFamily="2" charset="2"/>
              <a:buChar char="ü"/>
            </a:pPr>
            <a:r>
              <a:rPr lang="en-US" sz="1200" smtClean="0">
                <a:solidFill>
                  <a:schemeClr val="bg1"/>
                </a:solidFill>
              </a:rPr>
              <a:t>Frontline </a:t>
            </a:r>
            <a:r>
              <a:rPr lang="en-US" sz="1200" dirty="0" smtClean="0">
                <a:solidFill>
                  <a:schemeClr val="bg1"/>
                </a:solidFill>
              </a:rPr>
              <a:t>people who meet, serve, and satisfy customers; middle managers support the frontline people. Added customers along the sides</a:t>
            </a:r>
          </a:p>
          <a:p>
            <a:pPr marL="307718" indent="-307718">
              <a:buFont typeface="Wingdings" pitchFamily="2" charset="2"/>
              <a:buChar char="ü"/>
            </a:pPr>
            <a:r>
              <a:rPr lang="en-US" sz="1200" dirty="0" smtClean="0">
                <a:solidFill>
                  <a:schemeClr val="bg1"/>
                </a:solidFill>
              </a:rPr>
              <a:t>Managers - personally involved in knowing, meeting, and serving customers.</a:t>
            </a:r>
          </a:p>
          <a:p>
            <a:endParaRPr lang="en-US" dirty="0"/>
          </a:p>
        </p:txBody>
      </p:sp>
      <p:sp>
        <p:nvSpPr>
          <p:cNvPr id="4" name="Slide Number Placeholder 3"/>
          <p:cNvSpPr>
            <a:spLocks noGrp="1"/>
          </p:cNvSpPr>
          <p:nvPr>
            <p:ph type="sldNum" sz="quarter" idx="10"/>
          </p:nvPr>
        </p:nvSpPr>
        <p:spPr/>
        <p:txBody>
          <a:bodyPr/>
          <a:lstStyle/>
          <a:p>
            <a:fld id="{31188E94-78DC-4626-8CD1-DDCF0ACFEA13}" type="slidenum">
              <a:rPr lang="en-US" smtClean="0"/>
              <a:t>47</a:t>
            </a:fld>
            <a:endParaRPr lang="en-US"/>
          </a:p>
        </p:txBody>
      </p:sp>
    </p:spTree>
    <p:extLst>
      <p:ext uri="{BB962C8B-B14F-4D97-AF65-F5344CB8AC3E}">
        <p14:creationId xmlns:p14="http://schemas.microsoft.com/office/powerpoint/2010/main" val="1021153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a:t>
            </a:r>
            <a:r>
              <a:rPr lang="en-US" dirty="0" smtClean="0"/>
              <a:t>NIQUE </a:t>
            </a:r>
            <a:r>
              <a:rPr lang="en-US" baseline="0" dirty="0" smtClean="0"/>
              <a:t> </a:t>
            </a:r>
            <a:r>
              <a:rPr lang="en-US" b="1" baseline="0" dirty="0" smtClean="0"/>
              <a:t>S</a:t>
            </a:r>
            <a:r>
              <a:rPr lang="en-US" baseline="0" dirty="0" smtClean="0"/>
              <a:t>ELLING </a:t>
            </a:r>
            <a:r>
              <a:rPr lang="en-US" b="1" baseline="0" dirty="0" smtClean="0"/>
              <a:t>P</a:t>
            </a:r>
            <a:r>
              <a:rPr lang="en-US" baseline="0" dirty="0" smtClean="0"/>
              <a:t>ROPOSITION (USP)</a:t>
            </a:r>
            <a:endParaRPr lang="en-US" dirty="0"/>
          </a:p>
        </p:txBody>
      </p:sp>
      <p:sp>
        <p:nvSpPr>
          <p:cNvPr id="4" name="Slide Number Placeholder 3"/>
          <p:cNvSpPr>
            <a:spLocks noGrp="1"/>
          </p:cNvSpPr>
          <p:nvPr>
            <p:ph type="sldNum" sz="quarter" idx="10"/>
          </p:nvPr>
        </p:nvSpPr>
        <p:spPr/>
        <p:txBody>
          <a:bodyPr/>
          <a:lstStyle/>
          <a:p>
            <a:fld id="{31188E94-78DC-4626-8CD1-DDCF0ACFEA13}" type="slidenum">
              <a:rPr lang="en-US" smtClean="0"/>
              <a:t>62</a:t>
            </a:fld>
            <a:endParaRPr lang="en-US"/>
          </a:p>
        </p:txBody>
      </p:sp>
    </p:spTree>
    <p:extLst>
      <p:ext uri="{BB962C8B-B14F-4D97-AF65-F5344CB8AC3E}">
        <p14:creationId xmlns:p14="http://schemas.microsoft.com/office/powerpoint/2010/main" val="222666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88E94-78DC-4626-8CD1-DDCF0ACFEA13}" type="slidenum">
              <a:rPr lang="en-US" smtClean="0"/>
              <a:t>63</a:t>
            </a:fld>
            <a:endParaRPr lang="en-US"/>
          </a:p>
        </p:txBody>
      </p:sp>
    </p:spTree>
    <p:extLst>
      <p:ext uri="{BB962C8B-B14F-4D97-AF65-F5344CB8AC3E}">
        <p14:creationId xmlns:p14="http://schemas.microsoft.com/office/powerpoint/2010/main" val="48077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88E94-78DC-4626-8CD1-DDCF0ACFEA13}" type="slidenum">
              <a:rPr lang="en-US" smtClean="0"/>
              <a:t>2</a:t>
            </a:fld>
            <a:endParaRPr lang="en-US"/>
          </a:p>
        </p:txBody>
      </p:sp>
    </p:spTree>
    <p:extLst>
      <p:ext uri="{BB962C8B-B14F-4D97-AF65-F5344CB8AC3E}">
        <p14:creationId xmlns:p14="http://schemas.microsoft.com/office/powerpoint/2010/main" val="221419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44D0C0B-52E1-4235-BD8C-00745AF4BE9C}" type="slidenum">
              <a:rPr lang="en-US" smtClean="0">
                <a:latin typeface="Arial" charset="0"/>
              </a:rPr>
              <a:pPr fontAlgn="base">
                <a:spcBef>
                  <a:spcPct val="0"/>
                </a:spcBef>
                <a:spcAft>
                  <a:spcPct val="0"/>
                </a:spcAft>
                <a:defRPr/>
              </a:pPr>
              <a:t>4</a:t>
            </a:fld>
            <a:endParaRPr lang="en-US" smtClean="0">
              <a:latin typeface="Arial"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Marketing is about identifying and meeting human and social needs. One of the shortest good definitions of marketing is “meeting needs profitably.” </a:t>
            </a:r>
          </a:p>
          <a:p>
            <a:pPr eaLnBrk="1" hangingPunct="1">
              <a:spcBef>
                <a:spcPct val="0"/>
              </a:spcBef>
            </a:pPr>
            <a:r>
              <a:rPr lang="en-US" smtClean="0"/>
              <a:t>The American Marketing Association offers the following formal definition: Marketing is the activity, set of institutions, and processes for creating, communicating, delivering, and exchanging offerings that have value for customers, clients, partners, and society at large.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58A4D3-4036-4909-85B4-CD2D624DD79D}" type="slidenum">
              <a:rPr lang="en-US" smtClean="0"/>
              <a:pPr eaLnBrk="1" hangingPunct="1"/>
              <a:t>10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Consumer Markets: Companies selling mass consumer goods and services spend a great deal of time establishing a strong brand image by developing a superior product and packaging, ensuring its availability, and backing it with engaging communications and reliable service.</a:t>
            </a:r>
          </a:p>
          <a:p>
            <a:pPr eaLnBrk="1" hangingPunct="1"/>
            <a:r>
              <a:rPr lang="en-US" dirty="0" smtClean="0"/>
              <a:t>Business Markets: Companies selling business goods and services often face well-informed professional buyers skilled at evaluating competitive offerings. Global Markets: Companies in the global marketplace must decide which countries to enter; how to enter each (as an exporter, licenser, joint venture partner, contract manufacturer, or solo manufacturer); how to adapt product and service features to each country; how to price products in different countries; and how to design communications for different cultures. They face different requirements for buying and disposing of property; cultural, language, legal and political differences; and currency fluctuations. </a:t>
            </a:r>
          </a:p>
          <a:p>
            <a:pPr eaLnBrk="1" hangingPunct="1"/>
            <a:r>
              <a:rPr lang="en-US" dirty="0" smtClean="0"/>
              <a:t>Nonprofit and Governmental Markets: Companies selling to nonprofit organizations with limited purchasing power such as churches, universities, charitable organizations, and government agencies need to price carefully.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Companies address customer needs by putting forth a value proposition, a set of benefits that satisfy those needs. The intangible value proposition is made physical by an offering, which can be a combination of products, services, information, and experiences.</a:t>
            </a:r>
          </a:p>
          <a:p>
            <a:pPr eaLnBrk="1" hangingPunct="1"/>
            <a:r>
              <a:rPr lang="en-US" dirty="0" smtClean="0"/>
              <a:t>A brand is an offering from a known source. A brand name such as McDonald’s carries many associations in people’s minds that make up its image: hamburgers, cleanliness, convenience, courteous service, and golden arches. All companies strive to build a brand image with as many strong, favorable, and unique brand associations as possible.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0C8DDE-C7DD-4DF5-A690-5D81613351D3}" type="slidenum">
              <a:rPr lang="en-US" smtClean="0"/>
              <a:pPr eaLnBrk="1" hangingPunct="1"/>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CEA52-6EA7-5245-B0A2-7165B2ADF5C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83504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slide illustrates Maslow’s Need Hierarchy. The theory suggests that people will try to satisfy their most important need first and then try to satisfy the next most important. For example, a starving man (need 1) will not take an interest in the latest happenings in the art world (need 5), nor in how he is viewed by others (need 3 or 4), nor even in whether he is breathing clean air (need 2), but when he has enough food and water, the next most important need will become salient.</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5A0869-8276-4202-A61E-13FF55161A65}" type="slidenum">
              <a:rPr lang="en-US"/>
              <a:pPr eaLnBrk="1" hangingPunct="1"/>
              <a:t>16</a:t>
            </a:fld>
            <a:endParaRPr lang="en-US"/>
          </a:p>
        </p:txBody>
      </p:sp>
    </p:spTree>
    <p:extLst>
      <p:ext uri="{BB962C8B-B14F-4D97-AF65-F5344CB8AC3E}">
        <p14:creationId xmlns:p14="http://schemas.microsoft.com/office/powerpoint/2010/main" val="139593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2EC2379-BDCC-4DCB-89AC-C63316BB1E11}" type="slidenum">
              <a:rPr lang="en-US" smtClean="0"/>
              <a:pPr/>
              <a:t>23</a:t>
            </a:fld>
            <a:endParaRPr lang="en-US" smtClean="0"/>
          </a:p>
        </p:txBody>
      </p:sp>
      <p:sp>
        <p:nvSpPr>
          <p:cNvPr id="86019" name="Rectangle 2"/>
          <p:cNvSpPr>
            <a:spLocks noGrp="1" noRot="1" noChangeAspect="1" noChangeArrowheads="1" noTextEdit="1"/>
          </p:cNvSpPr>
          <p:nvPr>
            <p:ph type="sldImg"/>
          </p:nvPr>
        </p:nvSpPr>
        <p:spPr>
          <a:xfrm>
            <a:off x="1692700" y="588328"/>
            <a:ext cx="6679988" cy="2903855"/>
          </a:xfrm>
          <a:ln w="12700" cap="flat">
            <a:solidFill>
              <a:schemeClr val="tx1"/>
            </a:solidFill>
          </a:ln>
        </p:spPr>
      </p:sp>
      <p:sp>
        <p:nvSpPr>
          <p:cNvPr id="86020" name="Rectangle 3"/>
          <p:cNvSpPr>
            <a:spLocks noGrp="1" noChangeArrowheads="1"/>
          </p:cNvSpPr>
          <p:nvPr>
            <p:ph type="body" idx="1"/>
          </p:nvPr>
        </p:nvSpPr>
        <p:spPr>
          <a:xfrm>
            <a:off x="1341120" y="3695939"/>
            <a:ext cx="7376160" cy="3272234"/>
          </a:xfrm>
          <a:noFill/>
          <a:ln/>
        </p:spPr>
        <p:txBody>
          <a:bodyPr lIns="90759" tIns="44583" rIns="90759" bIns="44583"/>
          <a:lstStyle/>
          <a:p>
            <a:pPr eaLnBrk="1" hangingPunct="1"/>
            <a:endParaRPr lang="th-TH" smtClean="0"/>
          </a:p>
        </p:txBody>
      </p:sp>
    </p:spTree>
    <p:extLst>
      <p:ext uri="{BB962C8B-B14F-4D97-AF65-F5344CB8AC3E}">
        <p14:creationId xmlns:p14="http://schemas.microsoft.com/office/powerpoint/2010/main" val="1638470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a:spLocks noGrp="1"/>
          </p:cNvSpPr>
          <p:nvPr>
            <p:ph type="sldNum" sz="quarter" idx="5"/>
          </p:nvPr>
        </p:nvSpPr>
        <p:spPr>
          <a:noFill/>
        </p:spPr>
        <p:txBody>
          <a:bodyPr/>
          <a:lstStyle/>
          <a:p>
            <a:fld id="{C51EE69F-7968-4A2F-A51B-900045E26E0A}" type="slidenum">
              <a:rPr lang="en-US" smtClean="0"/>
              <a:pPr/>
              <a:t>25</a:t>
            </a:fld>
            <a:endParaRPr lang="en-US" smtClean="0"/>
          </a:p>
        </p:txBody>
      </p:sp>
    </p:spTree>
    <p:extLst>
      <p:ext uri="{BB962C8B-B14F-4D97-AF65-F5344CB8AC3E}">
        <p14:creationId xmlns:p14="http://schemas.microsoft.com/office/powerpoint/2010/main" val="231336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67251" y="2450899"/>
            <a:ext cx="7123897" cy="155188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508760" y="4352544"/>
            <a:ext cx="7040879" cy="19431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6" name="Holder 6"/>
          <p:cNvSpPr>
            <a:spLocks noGrp="1"/>
          </p:cNvSpPr>
          <p:nvPr>
            <p:ph type="sldNum" sz="quarter" idx="7"/>
          </p:nvPr>
        </p:nvSpPr>
        <p:spPr/>
        <p:txBody>
          <a:bodyPr lIns="0" tIns="0" rIns="0" bIns="0"/>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6" name="Holder 6"/>
          <p:cNvSpPr>
            <a:spLocks noGrp="1"/>
          </p:cNvSpPr>
          <p:nvPr>
            <p:ph type="sldNum" sz="quarter" idx="7"/>
          </p:nvPr>
        </p:nvSpPr>
        <p:spPr/>
        <p:txBody>
          <a:bodyPr lIns="0" tIns="0" rIns="0" bIns="0"/>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5180075" y="1787652"/>
            <a:ext cx="4375404" cy="5129784"/>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7" name="Holder 7"/>
          <p:cNvSpPr>
            <a:spLocks noGrp="1"/>
          </p:cNvSpPr>
          <p:nvPr>
            <p:ph type="sldNum" sz="quarter" idx="7"/>
          </p:nvPr>
        </p:nvSpPr>
        <p:spPr/>
        <p:txBody>
          <a:bodyPr lIns="0" tIns="0" rIns="0" bIns="0"/>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5" name="Holder 5"/>
          <p:cNvSpPr>
            <a:spLocks noGrp="1"/>
          </p:cNvSpPr>
          <p:nvPr>
            <p:ph type="sldNum" sz="quarter" idx="7"/>
          </p:nvPr>
        </p:nvSpPr>
        <p:spPr/>
        <p:txBody>
          <a:bodyPr lIns="0" tIns="0" rIns="0" bIns="0"/>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4" name="Holder 4"/>
          <p:cNvSpPr>
            <a:spLocks noGrp="1"/>
          </p:cNvSpPr>
          <p:nvPr>
            <p:ph type="sldNum" sz="quarter" idx="7"/>
          </p:nvPr>
        </p:nvSpPr>
        <p:spPr/>
        <p:txBody>
          <a:bodyPr lIns="0" tIns="0" rIns="0" bIns="0"/>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Rectangle 17"/>
          <p:cNvSpPr/>
          <p:nvPr userDrawn="1"/>
        </p:nvSpPr>
        <p:spPr>
          <a:xfrm>
            <a:off x="0" y="0"/>
            <a:ext cx="10058400" cy="777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endParaRPr lang="en-US">
              <a:solidFill>
                <a:srgbClr val="FFFFFF"/>
              </a:solidFill>
            </a:endParaRPr>
          </a:p>
        </p:txBody>
      </p:sp>
      <p:pic>
        <p:nvPicPr>
          <p:cNvPr id="4" name="Picture 2"/>
          <p:cNvPicPr>
            <a:picLocks noChangeAspect="1" noChangeArrowheads="1"/>
          </p:cNvPicPr>
          <p:nvPr userDrawn="1"/>
        </p:nvPicPr>
        <p:blipFill>
          <a:blip r:embed="rId2">
            <a:clrChange>
              <a:clrFrom>
                <a:srgbClr val="231F20"/>
              </a:clrFrom>
              <a:clrTo>
                <a:srgbClr val="231F20">
                  <a:alpha val="0"/>
                </a:srgbClr>
              </a:clrTo>
            </a:clrChange>
            <a:extLst>
              <a:ext uri="{28A0092B-C50C-407E-A947-70E740481C1C}">
                <a14:useLocalDpi xmlns:a14="http://schemas.microsoft.com/office/drawing/2010/main"/>
              </a:ext>
            </a:extLst>
          </a:blip>
          <a:srcRect t="65591" b="7527"/>
          <a:stretch>
            <a:fillRect/>
          </a:stretch>
        </p:blipFill>
        <p:spPr bwMode="auto">
          <a:xfrm>
            <a:off x="2598420" y="5931853"/>
            <a:ext cx="6789420" cy="184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userDrawn="1"/>
        </p:nvPicPr>
        <p:blipFill>
          <a:blip r:embed="rId3" cstate="email">
            <a:clrChange>
              <a:clrFrom>
                <a:srgbClr val="231F20"/>
              </a:clrFrom>
              <a:clrTo>
                <a:srgbClr val="231F20">
                  <a:alpha val="0"/>
                </a:srgbClr>
              </a:clrTo>
            </a:clrChange>
            <a:extLst>
              <a:ext uri="{28A0092B-C50C-407E-A947-70E740481C1C}">
                <a14:useLocalDpi xmlns:a14="http://schemas.microsoft.com/office/drawing/2010/main"/>
              </a:ext>
            </a:extLst>
          </a:blip>
          <a:srcRect/>
          <a:stretch>
            <a:fillRect/>
          </a:stretch>
        </p:blipFill>
        <p:spPr bwMode="auto">
          <a:xfrm>
            <a:off x="0" y="0"/>
            <a:ext cx="159258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2598420" y="1727201"/>
            <a:ext cx="6873240" cy="1579668"/>
          </a:xfrm>
          <a:solidFill>
            <a:schemeClr val="bg1"/>
          </a:solidFill>
        </p:spPr>
        <p:txBody>
          <a:bodyPr/>
          <a:lstStyle>
            <a:lvl1pPr algn="ctr">
              <a:defRPr sz="4500">
                <a:solidFill>
                  <a:srgbClr val="FF0000"/>
                </a:solidFill>
                <a:latin typeface="+mj-lt"/>
              </a:defRPr>
            </a:lvl1pPr>
          </a:lstStyle>
          <a:p>
            <a:endParaRPr lang="en-US" dirty="0"/>
          </a:p>
        </p:txBody>
      </p:sp>
    </p:spTree>
    <p:extLst>
      <p:ext uri="{BB962C8B-B14F-4D97-AF65-F5344CB8AC3E}">
        <p14:creationId xmlns:p14="http://schemas.microsoft.com/office/powerpoint/2010/main" val="398900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4380" y="259080"/>
            <a:ext cx="8549640" cy="1295400"/>
          </a:xfrm>
        </p:spPr>
        <p:txBody>
          <a:bodyPr/>
          <a:lstStyle>
            <a:lvl1pPr>
              <a:lnSpc>
                <a:spcPts val="4010"/>
              </a:lnSpc>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005840" y="1554480"/>
            <a:ext cx="7879080" cy="431800"/>
          </a:xfrm>
        </p:spPr>
        <p:txBody>
          <a:bodyPr/>
          <a:lstStyle>
            <a:lvl1pPr algn="ctr">
              <a:buNone/>
              <a:defRPr sz="3100" b="1" i="0">
                <a:solidFill>
                  <a:schemeClr val="tx2"/>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493641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251460" y="7232650"/>
            <a:ext cx="9471660" cy="539750"/>
          </a:xfrm>
          <a:prstGeom prst="rect">
            <a:avLst/>
          </a:prstGeom>
        </p:spPr>
        <p:txBody>
          <a:bodyPr/>
          <a:lstStyle>
            <a:lvl1pPr>
              <a:defRPr sz="1300"/>
            </a:lvl1pPr>
          </a:lstStyle>
          <a:p>
            <a:pPr>
              <a:defRPr/>
            </a:pPr>
            <a:r>
              <a:rPr lang="en-US"/>
              <a:t>Copyright © 2011 Pearson Education, Inc.  Publishing as Prentice Hall		  	    5-</a:t>
            </a:r>
            <a:fld id="{03838A2C-3C63-4211-AAF4-AB700000D1F4}" type="slidenum">
              <a:rPr lang="en-US"/>
              <a:pPr>
                <a:defRPr/>
              </a:pPr>
              <a:t>‹#›</a:t>
            </a:fld>
            <a:endParaRPr lang="en-US"/>
          </a:p>
        </p:txBody>
      </p:sp>
    </p:spTree>
    <p:extLst>
      <p:ext uri="{BB962C8B-B14F-4D97-AF65-F5344CB8AC3E}">
        <p14:creationId xmlns:p14="http://schemas.microsoft.com/office/powerpoint/2010/main" val="103567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6" name="bk object 16"/>
          <p:cNvSpPr/>
          <p:nvPr/>
        </p:nvSpPr>
        <p:spPr>
          <a:xfrm>
            <a:off x="457200" y="5711952"/>
            <a:ext cx="1371600" cy="113995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2" name="Holder 2"/>
          <p:cNvSpPr>
            <a:spLocks noGrp="1"/>
          </p:cNvSpPr>
          <p:nvPr>
            <p:ph type="title"/>
          </p:nvPr>
        </p:nvSpPr>
        <p:spPr>
          <a:xfrm>
            <a:off x="1346709" y="697993"/>
            <a:ext cx="7364981" cy="110981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1221741" y="1851153"/>
            <a:ext cx="7614917" cy="3361692"/>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520700" y="6847754"/>
            <a:ext cx="3540124" cy="456346"/>
          </a:xfrm>
          <a:prstGeom prst="rect">
            <a:avLst/>
          </a:prstGeom>
        </p:spPr>
        <p:txBody>
          <a:bodyPr wrap="square" lIns="0" tIns="0" rIns="0" bIns="0">
            <a:noAutofit/>
          </a:bodyPr>
          <a:lstStyle/>
          <a:p>
            <a:pPr marL="12700" marR="12700">
              <a:lnSpc>
                <a:spcPct val="102899"/>
              </a:lnSpc>
            </a:pPr>
            <a:r>
              <a:rPr sz="1400" b="1" spc="-10" dirty="0" smtClean="0">
                <a:solidFill>
                  <a:srgbClr val="A6A6A6"/>
                </a:solidFill>
                <a:latin typeface="Arial"/>
                <a:cs typeface="Arial"/>
              </a:rPr>
              <a:t>C</a:t>
            </a:r>
            <a:r>
              <a:rPr sz="1400" b="1" spc="-25" dirty="0" smtClean="0">
                <a:solidFill>
                  <a:srgbClr val="A6A6A6"/>
                </a:solidFill>
                <a:latin typeface="Arial"/>
                <a:cs typeface="Arial"/>
              </a:rPr>
              <a:t>o</a:t>
            </a:r>
            <a:r>
              <a:rPr sz="1400" b="1" spc="0" dirty="0" smtClean="0">
                <a:solidFill>
                  <a:srgbClr val="A6A6A6"/>
                </a:solidFill>
                <a:latin typeface="Arial"/>
                <a:cs typeface="Arial"/>
              </a:rPr>
              <a:t>p</a:t>
            </a:r>
            <a:r>
              <a:rPr sz="1400" b="1" spc="-40" dirty="0" smtClean="0">
                <a:solidFill>
                  <a:srgbClr val="A6A6A6"/>
                </a:solidFill>
                <a:latin typeface="Arial"/>
                <a:cs typeface="Arial"/>
              </a:rPr>
              <a:t>y</a:t>
            </a:r>
            <a:r>
              <a:rPr sz="1400" b="1" spc="0" dirty="0" smtClean="0">
                <a:solidFill>
                  <a:srgbClr val="A6A6A6"/>
                </a:solidFill>
                <a:latin typeface="Arial"/>
                <a:cs typeface="Arial"/>
              </a:rPr>
              <a:t>r</a:t>
            </a:r>
            <a:r>
              <a:rPr sz="1400" b="1" spc="15" dirty="0" smtClean="0">
                <a:solidFill>
                  <a:srgbClr val="A6A6A6"/>
                </a:solidFill>
                <a:latin typeface="Arial"/>
                <a:cs typeface="Arial"/>
              </a:rPr>
              <a:t>i</a:t>
            </a:r>
            <a:r>
              <a:rPr sz="1400" b="1" spc="-25" dirty="0" smtClean="0">
                <a:solidFill>
                  <a:srgbClr val="A6A6A6"/>
                </a:solidFill>
                <a:latin typeface="Arial"/>
                <a:cs typeface="Arial"/>
              </a:rPr>
              <a:t>gh</a:t>
            </a:r>
            <a:r>
              <a:rPr sz="1400" b="1" spc="-5" dirty="0" smtClean="0">
                <a:solidFill>
                  <a:srgbClr val="A6A6A6"/>
                </a:solidFill>
                <a:latin typeface="Arial"/>
                <a:cs typeface="Arial"/>
              </a:rPr>
              <a:t>t</a:t>
            </a:r>
            <a:r>
              <a:rPr sz="1400" b="1" spc="10" dirty="0" smtClean="0">
                <a:solidFill>
                  <a:srgbClr val="A6A6A6"/>
                </a:solidFill>
                <a:latin typeface="Arial"/>
                <a:cs typeface="Arial"/>
              </a:rPr>
              <a:t> </a:t>
            </a:r>
            <a:r>
              <a:rPr sz="1400" b="1" spc="-15" dirty="0" smtClean="0">
                <a:solidFill>
                  <a:srgbClr val="A6A6A6"/>
                </a:solidFill>
                <a:latin typeface="Arial"/>
                <a:cs typeface="Arial"/>
              </a:rPr>
              <a:t>© </a:t>
            </a:r>
            <a:r>
              <a:rPr sz="1400" b="1" spc="5" dirty="0" smtClean="0">
                <a:solidFill>
                  <a:srgbClr val="A6A6A6"/>
                </a:solidFill>
                <a:latin typeface="Arial"/>
                <a:cs typeface="Arial"/>
              </a:rPr>
              <a:t>2</a:t>
            </a:r>
            <a:r>
              <a:rPr sz="1400" b="1" spc="-20" dirty="0" smtClean="0">
                <a:solidFill>
                  <a:srgbClr val="A6A6A6"/>
                </a:solidFill>
                <a:latin typeface="Arial"/>
                <a:cs typeface="Arial"/>
              </a:rPr>
              <a:t>01</a:t>
            </a:r>
            <a:r>
              <a:rPr sz="1400" b="1" spc="-10" dirty="0" smtClean="0">
                <a:solidFill>
                  <a:srgbClr val="A6A6A6"/>
                </a:solidFill>
                <a:latin typeface="Arial"/>
                <a:cs typeface="Arial"/>
              </a:rPr>
              <a:t>2</a:t>
            </a:r>
            <a:r>
              <a:rPr sz="1400" b="1" spc="-15" dirty="0" smtClean="0">
                <a:solidFill>
                  <a:srgbClr val="A6A6A6"/>
                </a:solidFill>
                <a:latin typeface="Arial"/>
                <a:cs typeface="Arial"/>
              </a:rPr>
              <a:t> </a:t>
            </a:r>
            <a:r>
              <a:rPr sz="1400" b="1" spc="20" dirty="0" smtClean="0">
                <a:solidFill>
                  <a:srgbClr val="A6A6A6"/>
                </a:solidFill>
                <a:latin typeface="Arial"/>
                <a:cs typeface="Arial"/>
              </a:rPr>
              <a:t>P</a:t>
            </a:r>
            <a:r>
              <a:rPr sz="1400" b="1" spc="-20" dirty="0" smtClean="0">
                <a:solidFill>
                  <a:srgbClr val="A6A6A6"/>
                </a:solidFill>
                <a:latin typeface="Arial"/>
                <a:cs typeface="Arial"/>
              </a:rPr>
              <a:t>ea</a:t>
            </a:r>
            <a:r>
              <a:rPr sz="1400" b="1" spc="0" dirty="0" smtClean="0">
                <a:solidFill>
                  <a:srgbClr val="A6A6A6"/>
                </a:solidFill>
                <a:latin typeface="Arial"/>
                <a:cs typeface="Arial"/>
              </a:rPr>
              <a:t>r</a:t>
            </a:r>
            <a:r>
              <a:rPr sz="1400" b="1" spc="5" dirty="0" smtClean="0">
                <a:solidFill>
                  <a:srgbClr val="A6A6A6"/>
                </a:solidFill>
                <a:latin typeface="Arial"/>
                <a:cs typeface="Arial"/>
              </a:rPr>
              <a:t>s</a:t>
            </a:r>
            <a:r>
              <a:rPr sz="1400" b="1" spc="-25" dirty="0" smtClean="0">
                <a:solidFill>
                  <a:srgbClr val="A6A6A6"/>
                </a:solidFill>
                <a:latin typeface="Arial"/>
                <a:cs typeface="Arial"/>
              </a:rPr>
              <a:t>o</a:t>
            </a:r>
            <a:r>
              <a:rPr sz="1400" b="1" spc="-10" dirty="0" smtClean="0">
                <a:solidFill>
                  <a:srgbClr val="A6A6A6"/>
                </a:solidFill>
                <a:latin typeface="Arial"/>
                <a:cs typeface="Arial"/>
              </a:rPr>
              <a:t>n</a:t>
            </a:r>
            <a:r>
              <a:rPr sz="1400" b="1" spc="-20" dirty="0" smtClean="0">
                <a:solidFill>
                  <a:srgbClr val="A6A6A6"/>
                </a:solidFill>
                <a:latin typeface="Arial"/>
                <a:cs typeface="Arial"/>
              </a:rPr>
              <a:t> </a:t>
            </a:r>
            <a:r>
              <a:rPr sz="1400" b="1" spc="20" dirty="0" smtClean="0">
                <a:solidFill>
                  <a:srgbClr val="A6A6A6"/>
                </a:solidFill>
                <a:latin typeface="Arial"/>
                <a:cs typeface="Arial"/>
              </a:rPr>
              <a:t>E</a:t>
            </a:r>
            <a:r>
              <a:rPr sz="1400" b="1" spc="-25" dirty="0" smtClean="0">
                <a:solidFill>
                  <a:srgbClr val="A6A6A6"/>
                </a:solidFill>
                <a:latin typeface="Arial"/>
                <a:cs typeface="Arial"/>
              </a:rPr>
              <a:t>du</a:t>
            </a:r>
            <a:r>
              <a:rPr sz="1400" b="1" spc="5" dirty="0" smtClean="0">
                <a:solidFill>
                  <a:srgbClr val="A6A6A6"/>
                </a:solidFill>
                <a:latin typeface="Arial"/>
                <a:cs typeface="Arial"/>
              </a:rPr>
              <a:t>c</a:t>
            </a:r>
            <a:r>
              <a:rPr sz="1400" b="1" spc="-20" dirty="0" smtClean="0">
                <a:solidFill>
                  <a:srgbClr val="A6A6A6"/>
                </a:solidFill>
                <a:latin typeface="Arial"/>
                <a:cs typeface="Arial"/>
              </a:rPr>
              <a:t>a</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0" dirty="0" smtClean="0">
                <a:solidFill>
                  <a:srgbClr val="A6A6A6"/>
                </a:solidFill>
                <a:latin typeface="Arial"/>
                <a:cs typeface="Arial"/>
              </a:rPr>
              <a:t>on</a:t>
            </a:r>
            <a:r>
              <a:rPr sz="1400" b="1" spc="-5" dirty="0" smtClean="0">
                <a:solidFill>
                  <a:srgbClr val="A6A6A6"/>
                </a:solidFill>
                <a:latin typeface="Arial"/>
                <a:cs typeface="Arial"/>
              </a:rPr>
              <a:t>,</a:t>
            </a:r>
            <a:r>
              <a:rPr sz="1400" b="1" spc="-10" dirty="0" smtClean="0">
                <a:solidFill>
                  <a:srgbClr val="A6A6A6"/>
                </a:solidFill>
                <a:latin typeface="Arial"/>
                <a:cs typeface="Arial"/>
              </a:rPr>
              <a:t> I</a:t>
            </a:r>
            <a:r>
              <a:rPr sz="1400" b="1" spc="-25" dirty="0" smtClean="0">
                <a:solidFill>
                  <a:srgbClr val="A6A6A6"/>
                </a:solidFill>
                <a:latin typeface="Arial"/>
                <a:cs typeface="Arial"/>
              </a:rPr>
              <a:t>n</a:t>
            </a:r>
            <a:r>
              <a:rPr sz="1400" b="1" spc="-20" dirty="0" smtClean="0">
                <a:solidFill>
                  <a:srgbClr val="A6A6A6"/>
                </a:solidFill>
                <a:latin typeface="Arial"/>
                <a:cs typeface="Arial"/>
              </a:rPr>
              <a:t>c</a:t>
            </a:r>
            <a:r>
              <a:rPr sz="1400" b="1" spc="-5" dirty="0" smtClean="0">
                <a:solidFill>
                  <a:srgbClr val="A6A6A6"/>
                </a:solidFill>
                <a:latin typeface="Arial"/>
                <a:cs typeface="Arial"/>
              </a:rPr>
              <a:t>. P</a:t>
            </a:r>
            <a:r>
              <a:rPr sz="1400" b="1" spc="-25" dirty="0" smtClean="0">
                <a:solidFill>
                  <a:srgbClr val="A6A6A6"/>
                </a:solidFill>
                <a:latin typeface="Arial"/>
                <a:cs typeface="Arial"/>
              </a:rPr>
              <a:t>ub</a:t>
            </a:r>
            <a:r>
              <a:rPr sz="1400" b="1" spc="-10" dirty="0" smtClean="0">
                <a:solidFill>
                  <a:srgbClr val="A6A6A6"/>
                </a:solidFill>
                <a:latin typeface="Arial"/>
                <a:cs typeface="Arial"/>
              </a:rPr>
              <a:t>li</a:t>
            </a:r>
            <a:r>
              <a:rPr sz="1400" b="1" spc="5" dirty="0" smtClean="0">
                <a:solidFill>
                  <a:srgbClr val="A6A6A6"/>
                </a:solidFill>
                <a:latin typeface="Arial"/>
                <a:cs typeface="Arial"/>
              </a:rPr>
              <a:t>s</a:t>
            </a:r>
            <a:r>
              <a:rPr sz="1400" b="1" spc="-25" dirty="0" smtClean="0">
                <a:solidFill>
                  <a:srgbClr val="A6A6A6"/>
                </a:solidFill>
                <a:latin typeface="Arial"/>
                <a:cs typeface="Arial"/>
              </a:rPr>
              <a:t>h</a:t>
            </a:r>
            <a:r>
              <a:rPr sz="1400" b="1" spc="-10" dirty="0" smtClean="0">
                <a:solidFill>
                  <a:srgbClr val="A6A6A6"/>
                </a:solidFill>
                <a:latin typeface="Arial"/>
                <a:cs typeface="Arial"/>
              </a:rPr>
              <a:t>i</a:t>
            </a:r>
            <a:r>
              <a:rPr sz="1400" b="1" spc="0" dirty="0" smtClean="0">
                <a:solidFill>
                  <a:srgbClr val="A6A6A6"/>
                </a:solidFill>
                <a:latin typeface="Arial"/>
                <a:cs typeface="Arial"/>
              </a:rPr>
              <a:t>n</a:t>
            </a:r>
            <a:r>
              <a:rPr sz="1400" b="1" spc="-10" dirty="0" smtClean="0">
                <a:solidFill>
                  <a:srgbClr val="A6A6A6"/>
                </a:solidFill>
                <a:latin typeface="Arial"/>
                <a:cs typeface="Arial"/>
              </a:rPr>
              <a:t>g</a:t>
            </a:r>
            <a:r>
              <a:rPr sz="1400" b="1" spc="-20" dirty="0" smtClean="0">
                <a:solidFill>
                  <a:srgbClr val="A6A6A6"/>
                </a:solidFill>
                <a:latin typeface="Arial"/>
                <a:cs typeface="Arial"/>
              </a:rPr>
              <a:t> </a:t>
            </a:r>
            <a:r>
              <a:rPr sz="1400" b="1" spc="5" dirty="0" smtClean="0">
                <a:solidFill>
                  <a:srgbClr val="A6A6A6"/>
                </a:solidFill>
                <a:latin typeface="Arial"/>
                <a:cs typeface="Arial"/>
              </a:rPr>
              <a:t>a</a:t>
            </a:r>
            <a:r>
              <a:rPr sz="1400" b="1" spc="-10" dirty="0" smtClean="0">
                <a:solidFill>
                  <a:srgbClr val="A6A6A6"/>
                </a:solidFill>
                <a:latin typeface="Arial"/>
                <a:cs typeface="Arial"/>
              </a:rPr>
              <a:t>s</a:t>
            </a:r>
            <a:r>
              <a:rPr sz="1400" b="1" spc="-15" dirty="0" smtClean="0">
                <a:solidFill>
                  <a:srgbClr val="A6A6A6"/>
                </a:solidFill>
                <a:latin typeface="Arial"/>
                <a:cs typeface="Arial"/>
              </a:rPr>
              <a:t> </a:t>
            </a:r>
            <a:r>
              <a:rPr sz="1400" b="1" spc="-5" dirty="0" smtClean="0">
                <a:solidFill>
                  <a:srgbClr val="A6A6A6"/>
                </a:solidFill>
                <a:latin typeface="Arial"/>
                <a:cs typeface="Arial"/>
              </a:rPr>
              <a:t>P</a:t>
            </a:r>
            <a:r>
              <a:rPr sz="1400" b="1" spc="0" dirty="0" smtClean="0">
                <a:solidFill>
                  <a:srgbClr val="A6A6A6"/>
                </a:solidFill>
                <a:latin typeface="Arial"/>
                <a:cs typeface="Arial"/>
              </a:rPr>
              <a:t>r</a:t>
            </a:r>
            <a:r>
              <a:rPr sz="1400" b="1" spc="-20" dirty="0" smtClean="0">
                <a:solidFill>
                  <a:srgbClr val="A6A6A6"/>
                </a:solidFill>
                <a:latin typeface="Arial"/>
                <a:cs typeface="Arial"/>
              </a:rPr>
              <a:t>e</a:t>
            </a:r>
            <a:r>
              <a:rPr sz="1400" b="1" spc="0" dirty="0" smtClean="0">
                <a:solidFill>
                  <a:srgbClr val="A6A6A6"/>
                </a:solidFill>
                <a:latin typeface="Arial"/>
                <a:cs typeface="Arial"/>
              </a:rPr>
              <a:t>n</a:t>
            </a:r>
            <a:r>
              <a:rPr sz="1400" b="1" spc="-15" dirty="0" smtClean="0">
                <a:solidFill>
                  <a:srgbClr val="A6A6A6"/>
                </a:solidFill>
                <a:latin typeface="Arial"/>
                <a:cs typeface="Arial"/>
              </a:rPr>
              <a:t>t</a:t>
            </a:r>
            <a:r>
              <a:rPr sz="1400" b="1" spc="-10" dirty="0" smtClean="0">
                <a:solidFill>
                  <a:srgbClr val="A6A6A6"/>
                </a:solidFill>
                <a:latin typeface="Arial"/>
                <a:cs typeface="Arial"/>
              </a:rPr>
              <a:t>i</a:t>
            </a:r>
            <a:r>
              <a:rPr sz="1400" b="1" spc="-20" dirty="0" smtClean="0">
                <a:solidFill>
                  <a:srgbClr val="A6A6A6"/>
                </a:solidFill>
                <a:latin typeface="Arial"/>
                <a:cs typeface="Arial"/>
              </a:rPr>
              <a:t>c</a:t>
            </a:r>
            <a:r>
              <a:rPr sz="1400" b="1" spc="-10" dirty="0" smtClean="0">
                <a:solidFill>
                  <a:srgbClr val="A6A6A6"/>
                </a:solidFill>
                <a:latin typeface="Arial"/>
                <a:cs typeface="Arial"/>
              </a:rPr>
              <a:t>e</a:t>
            </a:r>
            <a:r>
              <a:rPr sz="1400" b="1" spc="10" dirty="0" smtClean="0">
                <a:solidFill>
                  <a:srgbClr val="A6A6A6"/>
                </a:solidFill>
                <a:latin typeface="Arial"/>
                <a:cs typeface="Arial"/>
              </a:rPr>
              <a:t> </a:t>
            </a:r>
            <a:r>
              <a:rPr sz="1400" b="1" spc="-10" dirty="0" smtClean="0">
                <a:solidFill>
                  <a:srgbClr val="A6A6A6"/>
                </a:solidFill>
                <a:latin typeface="Arial"/>
                <a:cs typeface="Arial"/>
              </a:rPr>
              <a:t>H</a:t>
            </a:r>
            <a:r>
              <a:rPr sz="1400" b="1" spc="-20" dirty="0" smtClean="0">
                <a:solidFill>
                  <a:srgbClr val="A6A6A6"/>
                </a:solidFill>
                <a:latin typeface="Arial"/>
                <a:cs typeface="Arial"/>
              </a:rPr>
              <a:t>a</a:t>
            </a:r>
            <a:r>
              <a:rPr sz="1400" b="1" spc="-10" dirty="0" smtClean="0">
                <a:solidFill>
                  <a:srgbClr val="A6A6A6"/>
                </a:solidFill>
                <a:latin typeface="Arial"/>
                <a:cs typeface="Arial"/>
              </a:rPr>
              <a:t>l</a:t>
            </a:r>
            <a:r>
              <a:rPr sz="1400" b="1" spc="-5" dirty="0" smtClean="0">
                <a:solidFill>
                  <a:srgbClr val="A6A6A6"/>
                </a:solidFill>
                <a:latin typeface="Arial"/>
                <a:cs typeface="Arial"/>
              </a:rPr>
              <a:t>l</a:t>
            </a:r>
            <a:endParaRPr sz="1400">
              <a:latin typeface="Arial"/>
              <a:cs typeface="Arial"/>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12/16/2017</a:t>
            </a:fld>
            <a:endParaRPr lang="en-US" smtClean="0"/>
          </a:p>
        </p:txBody>
      </p:sp>
      <p:sp>
        <p:nvSpPr>
          <p:cNvPr id="6" name="Holder 6"/>
          <p:cNvSpPr>
            <a:spLocks noGrp="1"/>
          </p:cNvSpPr>
          <p:nvPr>
            <p:ph type="sldNum" sz="quarter" idx="7"/>
          </p:nvPr>
        </p:nvSpPr>
        <p:spPr>
          <a:xfrm>
            <a:off x="7442713" y="6935221"/>
            <a:ext cx="502164" cy="262341"/>
          </a:xfrm>
          <a:prstGeom prst="rect">
            <a:avLst/>
          </a:prstGeom>
        </p:spPr>
        <p:txBody>
          <a:bodyPr wrap="square" lIns="0" tIns="0" rIns="0" bIns="0">
            <a:noAutofit/>
          </a:bodyPr>
          <a:lstStyle/>
          <a:p>
            <a:pPr marL="12700">
              <a:lnSpc>
                <a:spcPct val="100000"/>
              </a:lnSpc>
            </a:pPr>
            <a:r>
              <a:rPr sz="1600" b="1" spc="-10" dirty="0" smtClean="0">
                <a:latin typeface="Arial"/>
                <a:cs typeface="Arial"/>
              </a:rPr>
              <a:t>1</a:t>
            </a:r>
            <a:r>
              <a:rPr sz="1600" b="1" spc="0" dirty="0" smtClean="0">
                <a:latin typeface="Arial"/>
                <a:cs typeface="Arial"/>
              </a:rPr>
              <a:t>- </a:t>
            </a:r>
            <a:r>
              <a:rPr sz="1600" b="1" spc="15" dirty="0" smtClean="0">
                <a:latin typeface="Arial"/>
                <a:cs typeface="Arial"/>
              </a:rPr>
              <a:t> </a:t>
            </a:r>
            <a:fld id="{81D60167-4931-47E6-BA6A-407CBD079E47}" type="slidenum">
              <a:rPr sz="1600" b="1" spc="0" dirty="0" smtClean="0">
                <a:latin typeface="Arial"/>
                <a:cs typeface="Arial"/>
              </a:rPr>
              <a:t>‹#›</a:t>
            </a:fld>
            <a:endParaRPr sz="1600">
              <a:latin typeface="Arial"/>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4" r:id="rId6"/>
    <p:sldLayoutId id="2147483675" r:id="rId7"/>
    <p:sldLayoutId id="2147483676" r:id="rId8"/>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173480" y="777240"/>
            <a:ext cx="7962900" cy="4404360"/>
          </a:xfrm>
        </p:spPr>
        <p:style>
          <a:lnRef idx="2">
            <a:schemeClr val="accent6"/>
          </a:lnRef>
          <a:fillRef idx="1">
            <a:schemeClr val="lt1"/>
          </a:fillRef>
          <a:effectRef idx="0">
            <a:schemeClr val="accent6"/>
          </a:effectRef>
          <a:fontRef idx="minor">
            <a:schemeClr val="dk1"/>
          </a:fontRef>
        </p:style>
        <p:txBody>
          <a:bodyPr anchor="ctr"/>
          <a:lstStyle/>
          <a:p>
            <a:r>
              <a:rPr lang="en-US" sz="7200" b="1" dirty="0" smtClean="0">
                <a:solidFill>
                  <a:srgbClr val="0000CC"/>
                </a:solidFill>
              </a:rPr>
              <a:t>Role </a:t>
            </a:r>
            <a:r>
              <a:rPr lang="en-US" sz="7200" b="1" dirty="0" smtClean="0">
                <a:solidFill>
                  <a:srgbClr val="0000CC"/>
                </a:solidFill>
              </a:rPr>
              <a:t>Marketing </a:t>
            </a:r>
            <a:br>
              <a:rPr lang="en-US" sz="7200" b="1" dirty="0" smtClean="0">
                <a:solidFill>
                  <a:srgbClr val="0000CC"/>
                </a:solidFill>
              </a:rPr>
            </a:br>
            <a:r>
              <a:rPr lang="en-US" dirty="0" smtClean="0"/>
              <a:t>in </a:t>
            </a:r>
            <a:br>
              <a:rPr lang="en-US" dirty="0" smtClean="0"/>
            </a:br>
            <a:r>
              <a:rPr lang="en-US" sz="5400" dirty="0" smtClean="0"/>
              <a:t>Business Success </a:t>
            </a:r>
            <a:endParaRPr lang="en-US" sz="5400" dirty="0"/>
          </a:p>
        </p:txBody>
      </p:sp>
      <p:sp>
        <p:nvSpPr>
          <p:cNvPr id="2" name="TextBox 1"/>
          <p:cNvSpPr txBox="1"/>
          <p:nvPr/>
        </p:nvSpPr>
        <p:spPr>
          <a:xfrm>
            <a:off x="3802223" y="5638800"/>
            <a:ext cx="2625582" cy="2041869"/>
          </a:xfrm>
          <a:prstGeom prst="rect">
            <a:avLst/>
          </a:prstGeom>
          <a:noFill/>
        </p:spPr>
        <p:txBody>
          <a:bodyPr wrap="none" lIns="101882" tIns="50941" rIns="101882" bIns="50941" rtlCol="0">
            <a:spAutoFit/>
          </a:bodyPr>
          <a:lstStyle/>
          <a:p>
            <a:pPr algn="ctr"/>
            <a:r>
              <a:rPr lang="en-US" dirty="0">
                <a:solidFill>
                  <a:schemeClr val="bg1"/>
                </a:solidFill>
              </a:rPr>
              <a:t>Dr. Maung </a:t>
            </a:r>
            <a:r>
              <a:rPr lang="en-US" dirty="0" err="1">
                <a:solidFill>
                  <a:schemeClr val="bg1"/>
                </a:solidFill>
              </a:rPr>
              <a:t>Maung</a:t>
            </a:r>
            <a:r>
              <a:rPr lang="en-US" dirty="0">
                <a:solidFill>
                  <a:schemeClr val="bg1"/>
                </a:solidFill>
              </a:rPr>
              <a:t> Zaw</a:t>
            </a:r>
          </a:p>
          <a:p>
            <a:pPr algn="ctr"/>
            <a:endParaRPr lang="en-US" dirty="0" smtClean="0">
              <a:solidFill>
                <a:schemeClr val="bg1"/>
              </a:solidFill>
            </a:endParaRPr>
          </a:p>
          <a:p>
            <a:pPr algn="ctr"/>
            <a:r>
              <a:rPr lang="en-US" dirty="0" smtClean="0">
                <a:solidFill>
                  <a:schemeClr val="bg1"/>
                </a:solidFill>
              </a:rPr>
              <a:t>09-260609011 </a:t>
            </a:r>
          </a:p>
          <a:p>
            <a:pPr algn="ctr"/>
            <a:r>
              <a:rPr lang="en-US" dirty="0" smtClean="0">
                <a:solidFill>
                  <a:schemeClr val="bg1"/>
                </a:solidFill>
              </a:rPr>
              <a:t>mmzawmyan@gmail.com</a:t>
            </a:r>
            <a:endParaRPr lang="en-US" dirty="0">
              <a:solidFill>
                <a:schemeClr val="bg1"/>
              </a:solidFill>
            </a:endParaRPr>
          </a:p>
          <a:p>
            <a:pPr algn="ctr"/>
            <a:endParaRPr lang="en-US" dirty="0" smtClean="0">
              <a:solidFill>
                <a:schemeClr val="bg1"/>
              </a:solidFill>
            </a:endParaRPr>
          </a:p>
          <a:p>
            <a:pPr algn="ctr"/>
            <a:r>
              <a:rPr lang="en-US" dirty="0" smtClean="0">
                <a:solidFill>
                  <a:schemeClr val="bg1"/>
                </a:solidFill>
              </a:rPr>
              <a:t>17 December 2017</a:t>
            </a:r>
          </a:p>
          <a:p>
            <a:pPr algn="ctr"/>
            <a:endParaRPr lang="en-US" dirty="0" smtClean="0">
              <a:solidFill>
                <a:schemeClr val="bg1"/>
              </a:solidFill>
            </a:endParaRPr>
          </a:p>
        </p:txBody>
      </p:sp>
    </p:spTree>
    <p:extLst>
      <p:ext uri="{BB962C8B-B14F-4D97-AF65-F5344CB8AC3E}">
        <p14:creationId xmlns:p14="http://schemas.microsoft.com/office/powerpoint/2010/main" val="2678967202"/>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8600" y="-152400"/>
            <a:ext cx="9075420" cy="1102492"/>
          </a:xfrm>
          <a:noFill/>
          <a:ln>
            <a:noFill/>
          </a:ln>
        </p:spPr>
        <p:txBody>
          <a:bodyPr vert="horz" wrap="square" lIns="101882" tIns="50941" rIns="101882" bIns="50941" numCol="1" anchor="ctr" anchorCtr="0" compatLnSpc="1">
            <a:prstTxWarp prst="textNoShape">
              <a:avLst/>
            </a:prstTxWarp>
          </a:bodyPr>
          <a:lstStyle/>
          <a:p>
            <a:pPr eaLnBrk="1" hangingPunct="1"/>
            <a:r>
              <a:rPr lang="en-US" sz="3200" b="1" dirty="0">
                <a:solidFill>
                  <a:srgbClr val="FFFF00"/>
                </a:solidFill>
              </a:rPr>
              <a:t>Key Customer Markets</a:t>
            </a:r>
          </a:p>
        </p:txBody>
      </p:sp>
      <p:sp>
        <p:nvSpPr>
          <p:cNvPr id="2" name="Rectangle 1"/>
          <p:cNvSpPr/>
          <p:nvPr/>
        </p:nvSpPr>
        <p:spPr>
          <a:xfrm>
            <a:off x="381000" y="1177706"/>
            <a:ext cx="9067800" cy="4525626"/>
          </a:xfrm>
          <a:prstGeom prst="rect">
            <a:avLst/>
          </a:prstGeom>
        </p:spPr>
        <p:txBody>
          <a:bodyPr wrap="square" lIns="101882" tIns="50941" rIns="101882" bIns="50941">
            <a:spAutoFit/>
          </a:bodyPr>
          <a:lstStyle/>
          <a:p>
            <a:pPr marL="382059" indent="-382059">
              <a:buFont typeface="+mj-lt"/>
              <a:buAutoNum type="arabicPeriod"/>
            </a:pPr>
            <a:r>
              <a:rPr lang="en-US" sz="2800" b="1" dirty="0">
                <a:solidFill>
                  <a:schemeClr val="bg1"/>
                </a:solidFill>
              </a:rPr>
              <a:t>Consumer Markets: </a:t>
            </a:r>
          </a:p>
          <a:p>
            <a:pPr marL="891471" lvl="1" indent="-382059">
              <a:buFont typeface="Wingdings" pitchFamily="2" charset="2"/>
              <a:buChar char="ü"/>
            </a:pPr>
            <a:r>
              <a:rPr lang="en-US" sz="2400" dirty="0" smtClean="0">
                <a:solidFill>
                  <a:schemeClr val="bg1"/>
                </a:solidFill>
              </a:rPr>
              <a:t>mass </a:t>
            </a:r>
            <a:r>
              <a:rPr lang="en-US" sz="2400" dirty="0">
                <a:solidFill>
                  <a:schemeClr val="bg1"/>
                </a:solidFill>
              </a:rPr>
              <a:t>consumer goods and services</a:t>
            </a:r>
          </a:p>
          <a:p>
            <a:pPr marL="891471" lvl="1" indent="-382059">
              <a:buFont typeface="Wingdings" pitchFamily="2" charset="2"/>
              <a:buChar char="ü"/>
            </a:pPr>
            <a:r>
              <a:rPr lang="en-US" sz="2400" dirty="0">
                <a:solidFill>
                  <a:schemeClr val="bg1"/>
                </a:solidFill>
              </a:rPr>
              <a:t>Establishing </a:t>
            </a:r>
            <a:r>
              <a:rPr lang="en-US" sz="2400" dirty="0" smtClean="0">
                <a:solidFill>
                  <a:schemeClr val="bg1"/>
                </a:solidFill>
              </a:rPr>
              <a:t>brand, availability</a:t>
            </a:r>
            <a:r>
              <a:rPr lang="en-US" sz="2400" dirty="0">
                <a:solidFill>
                  <a:schemeClr val="bg1"/>
                </a:solidFill>
              </a:rPr>
              <a:t>, </a:t>
            </a:r>
            <a:r>
              <a:rPr lang="en-US" sz="2400" dirty="0" smtClean="0">
                <a:solidFill>
                  <a:schemeClr val="bg1"/>
                </a:solidFill>
              </a:rPr>
              <a:t>communications &amp; reliable </a:t>
            </a:r>
            <a:r>
              <a:rPr lang="en-US" sz="2400" dirty="0">
                <a:solidFill>
                  <a:schemeClr val="bg1"/>
                </a:solidFill>
              </a:rPr>
              <a:t>service</a:t>
            </a:r>
            <a:r>
              <a:rPr lang="en-US" sz="2400" dirty="0" smtClean="0">
                <a:solidFill>
                  <a:schemeClr val="bg1"/>
                </a:solidFill>
              </a:rPr>
              <a:t>.</a:t>
            </a:r>
            <a:r>
              <a:rPr lang="en-US" sz="2400" b="1" dirty="0">
                <a:solidFill>
                  <a:srgbClr val="009900"/>
                </a:solidFill>
              </a:rPr>
              <a:t> </a:t>
            </a:r>
            <a:endParaRPr lang="en-US" sz="2400" b="1" dirty="0" smtClean="0">
              <a:solidFill>
                <a:srgbClr val="009900"/>
              </a:solidFill>
            </a:endParaRPr>
          </a:p>
          <a:p>
            <a:pPr marL="891471" lvl="1" indent="-382059">
              <a:buFont typeface="Wingdings" pitchFamily="2" charset="2"/>
              <a:buChar char="ü"/>
            </a:pPr>
            <a:endParaRPr lang="en-US" sz="2700" dirty="0">
              <a:solidFill>
                <a:schemeClr val="bg1"/>
              </a:solidFill>
            </a:endParaRPr>
          </a:p>
          <a:p>
            <a:pPr marL="573089" indent="-573089">
              <a:buFont typeface="+mj-lt"/>
              <a:buAutoNum type="arabicPeriod" startAt="2"/>
            </a:pPr>
            <a:r>
              <a:rPr lang="en-US" sz="2800" b="1" dirty="0" smtClean="0">
                <a:solidFill>
                  <a:schemeClr val="bg1"/>
                </a:solidFill>
              </a:rPr>
              <a:t>Business Markets - </a:t>
            </a:r>
            <a:r>
              <a:rPr lang="en-US" sz="2700" dirty="0" smtClean="0">
                <a:solidFill>
                  <a:schemeClr val="bg1"/>
                </a:solidFill>
              </a:rPr>
              <a:t>Professional buyers  </a:t>
            </a:r>
            <a:endParaRPr lang="en-US" sz="2700" dirty="0">
              <a:solidFill>
                <a:schemeClr val="bg1"/>
              </a:solidFill>
            </a:endParaRPr>
          </a:p>
          <a:p>
            <a:pPr marL="342900" indent="-342900" eaLnBrk="0" hangingPunct="0">
              <a:spcBef>
                <a:spcPct val="30000"/>
              </a:spcBef>
              <a:buFont typeface="Wingdings" pitchFamily="2" charset="2"/>
              <a:buChar char="v"/>
              <a:defRPr/>
            </a:pPr>
            <a:r>
              <a:rPr lang="en-US" sz="2400" dirty="0" smtClean="0">
                <a:solidFill>
                  <a:schemeClr val="bg1"/>
                </a:solidFill>
              </a:rPr>
              <a:t>Organizations </a:t>
            </a:r>
            <a:r>
              <a:rPr lang="en-US" sz="2400" dirty="0" smtClean="0">
                <a:solidFill>
                  <a:schemeClr val="bg1"/>
                </a:solidFill>
              </a:rPr>
              <a:t>use </a:t>
            </a:r>
            <a:r>
              <a:rPr lang="en-US" sz="2400" dirty="0" smtClean="0">
                <a:solidFill>
                  <a:schemeClr val="bg1"/>
                </a:solidFill>
              </a:rPr>
              <a:t>goods </a:t>
            </a:r>
            <a:r>
              <a:rPr lang="en-US" sz="2400" dirty="0">
                <a:solidFill>
                  <a:schemeClr val="bg1"/>
                </a:solidFill>
              </a:rPr>
              <a:t>and services </a:t>
            </a:r>
            <a:r>
              <a:rPr lang="en-US" sz="2400" dirty="0" smtClean="0">
                <a:solidFill>
                  <a:schemeClr val="bg1"/>
                </a:solidFill>
              </a:rPr>
              <a:t>in the                                                                production of </a:t>
            </a:r>
            <a:r>
              <a:rPr lang="en-US" sz="2400" dirty="0">
                <a:solidFill>
                  <a:schemeClr val="bg1"/>
                </a:solidFill>
              </a:rPr>
              <a:t>other products or </a:t>
            </a:r>
            <a:r>
              <a:rPr lang="en-US" sz="2400" dirty="0" smtClean="0">
                <a:solidFill>
                  <a:schemeClr val="bg1"/>
                </a:solidFill>
              </a:rPr>
              <a:t>services                                                                              </a:t>
            </a:r>
            <a:endParaRPr lang="en-US" sz="2400" dirty="0">
              <a:solidFill>
                <a:schemeClr val="bg1"/>
              </a:solidFill>
            </a:endParaRPr>
          </a:p>
          <a:p>
            <a:pPr marL="342900" indent="-342900" eaLnBrk="0" hangingPunct="0">
              <a:spcBef>
                <a:spcPct val="30000"/>
              </a:spcBef>
              <a:buFont typeface="Wingdings" pitchFamily="2" charset="2"/>
              <a:buChar char="v"/>
              <a:defRPr/>
            </a:pPr>
            <a:r>
              <a:rPr lang="en-US" sz="2400" dirty="0">
                <a:solidFill>
                  <a:schemeClr val="bg1"/>
                </a:solidFill>
              </a:rPr>
              <a:t>Agriculture, forestry, </a:t>
            </a:r>
            <a:r>
              <a:rPr lang="en-US" sz="2400" dirty="0" smtClean="0">
                <a:solidFill>
                  <a:schemeClr val="bg1"/>
                </a:solidFill>
              </a:rPr>
              <a:t>fisheries</a:t>
            </a:r>
            <a:r>
              <a:rPr lang="en-US" sz="2400" dirty="0">
                <a:solidFill>
                  <a:schemeClr val="bg1"/>
                </a:solidFill>
              </a:rPr>
              <a:t>; mining; </a:t>
            </a:r>
            <a:r>
              <a:rPr lang="en-US" sz="2400" dirty="0" smtClean="0">
                <a:solidFill>
                  <a:schemeClr val="bg1"/>
                </a:solidFill>
              </a:rPr>
              <a:t>                                                                 manufacturing</a:t>
            </a:r>
            <a:r>
              <a:rPr lang="en-US" sz="2400" dirty="0">
                <a:solidFill>
                  <a:schemeClr val="bg1"/>
                </a:solidFill>
              </a:rPr>
              <a:t>; </a:t>
            </a:r>
            <a:r>
              <a:rPr lang="en-US" sz="2400" dirty="0" smtClean="0">
                <a:solidFill>
                  <a:schemeClr val="bg1"/>
                </a:solidFill>
              </a:rPr>
              <a:t> </a:t>
            </a:r>
            <a:r>
              <a:rPr lang="en-US" sz="2400" dirty="0" smtClean="0">
                <a:solidFill>
                  <a:schemeClr val="bg1"/>
                </a:solidFill>
              </a:rPr>
              <a:t>construction; </a:t>
            </a:r>
            <a:r>
              <a:rPr lang="en-US" sz="2400" dirty="0">
                <a:solidFill>
                  <a:schemeClr val="bg1"/>
                </a:solidFill>
              </a:rPr>
              <a:t>banking</a:t>
            </a:r>
          </a:p>
          <a:p>
            <a:pPr marL="891471" lvl="1" indent="-382059">
              <a:buFont typeface="Wingdings" pitchFamily="2" charset="2"/>
              <a:buChar char="ü"/>
            </a:pPr>
            <a:endParaRPr lang="en-US" sz="2200" dirty="0">
              <a:solidFill>
                <a:schemeClr val="bg1"/>
              </a:solidFill>
            </a:endParaRPr>
          </a:p>
        </p:txBody>
      </p:sp>
      <p:pic>
        <p:nvPicPr>
          <p:cNvPr id="6" name="Picture 2" descr="D:\17. 2014\15. MMZ1\2. Management\New folder\Cocacol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96200" y="1"/>
            <a:ext cx="2133600" cy="16402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2830" y="4331732"/>
            <a:ext cx="3955908" cy="305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541659"/>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t="2851" r="28205" b="3077"/>
          <a:stretch/>
        </p:blipFill>
        <p:spPr bwMode="auto">
          <a:xfrm>
            <a:off x="301576" y="3581400"/>
            <a:ext cx="4346624" cy="323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6872281"/>
            <a:ext cx="4588119" cy="595319"/>
          </a:xfrm>
          <a:prstGeom prst="rect">
            <a:avLst/>
          </a:prstGeom>
          <a:solidFill>
            <a:srgbClr val="000099"/>
          </a:solidFill>
        </p:spPr>
        <p:txBody>
          <a:bodyPr wrap="square" lIns="101882" tIns="50941" rIns="101882" bIns="50941" rtlCol="0">
            <a:spAutoFit/>
          </a:bodyPr>
          <a:lstStyle/>
          <a:p>
            <a:r>
              <a:rPr lang="en-US" sz="1600" dirty="0">
                <a:solidFill>
                  <a:schemeClr val="bg1"/>
                </a:solidFill>
              </a:rPr>
              <a:t>Social Marketers do to promote socially desirable behaviors</a:t>
            </a:r>
          </a:p>
        </p:txBody>
      </p:sp>
      <p:sp>
        <p:nvSpPr>
          <p:cNvPr id="3" name="Rectangle 2"/>
          <p:cNvSpPr/>
          <p:nvPr/>
        </p:nvSpPr>
        <p:spPr>
          <a:xfrm>
            <a:off x="381000" y="304800"/>
            <a:ext cx="9067800" cy="2477601"/>
          </a:xfrm>
          <a:prstGeom prst="rect">
            <a:avLst/>
          </a:prstGeom>
        </p:spPr>
        <p:txBody>
          <a:bodyPr wrap="square">
            <a:spAutoFit/>
          </a:bodyPr>
          <a:lstStyle/>
          <a:p>
            <a:pPr marL="573089" indent="-573089">
              <a:buFont typeface="+mj-lt"/>
              <a:buAutoNum type="arabicPeriod" startAt="3"/>
            </a:pPr>
            <a:r>
              <a:rPr lang="en-US" sz="2800" b="1" dirty="0">
                <a:solidFill>
                  <a:schemeClr val="bg1"/>
                </a:solidFill>
              </a:rPr>
              <a:t>Global Markets</a:t>
            </a:r>
          </a:p>
          <a:p>
            <a:pPr marL="891471" lvl="1" indent="-382059">
              <a:buFont typeface="Wingdings" pitchFamily="2" charset="2"/>
              <a:buChar char="ü"/>
            </a:pPr>
            <a:r>
              <a:rPr lang="en-US" sz="2400" dirty="0">
                <a:solidFill>
                  <a:schemeClr val="bg1"/>
                </a:solidFill>
              </a:rPr>
              <a:t>Exporter, licenser, JV; adapt product and service; </a:t>
            </a:r>
            <a:r>
              <a:rPr lang="en-US" sz="2400" dirty="0" smtClean="0">
                <a:solidFill>
                  <a:schemeClr val="bg1"/>
                </a:solidFill>
              </a:rPr>
              <a:t>price, design</a:t>
            </a:r>
            <a:r>
              <a:rPr lang="en-US" sz="2400" dirty="0">
                <a:solidFill>
                  <a:schemeClr val="bg1"/>
                </a:solidFill>
              </a:rPr>
              <a:t>. </a:t>
            </a:r>
          </a:p>
          <a:p>
            <a:pPr marL="891471" lvl="1" indent="-382059">
              <a:buFont typeface="Wingdings" pitchFamily="2" charset="2"/>
              <a:buChar char="ü"/>
            </a:pPr>
            <a:endParaRPr lang="en-US" sz="2700" dirty="0">
              <a:solidFill>
                <a:schemeClr val="bg1"/>
              </a:solidFill>
            </a:endParaRPr>
          </a:p>
          <a:p>
            <a:pPr marL="382059" indent="-382059">
              <a:buFont typeface="+mj-lt"/>
              <a:buAutoNum type="arabicPeriod" startAt="4"/>
            </a:pPr>
            <a:r>
              <a:rPr lang="en-US" sz="2800" b="1" dirty="0">
                <a:solidFill>
                  <a:schemeClr val="bg1"/>
                </a:solidFill>
              </a:rPr>
              <a:t>Nonprofit and Governmental Markets</a:t>
            </a:r>
          </a:p>
          <a:p>
            <a:pPr marL="891471" lvl="1" indent="-382059">
              <a:buFont typeface="Wingdings" pitchFamily="2" charset="2"/>
              <a:buChar char="ü"/>
            </a:pPr>
            <a:r>
              <a:rPr lang="en-US" sz="2400" dirty="0">
                <a:solidFill>
                  <a:schemeClr val="bg1"/>
                </a:solidFill>
              </a:rPr>
              <a:t>Nonprofit organizations with limited purchasing power: universities, charitable organizations, government agencies etc.</a:t>
            </a:r>
            <a:endParaRPr lang="en-US" sz="2400"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553" y="3912408"/>
            <a:ext cx="5234647" cy="270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840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8317"/>
          <a:stretch/>
        </p:blipFill>
        <p:spPr bwMode="auto">
          <a:xfrm>
            <a:off x="6172200" y="76200"/>
            <a:ext cx="370797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2652" y="304800"/>
            <a:ext cx="9144000" cy="6935517"/>
          </a:xfrm>
          <a:prstGeom prst="rect">
            <a:avLst/>
          </a:prstGeom>
        </p:spPr>
        <p:txBody>
          <a:bodyPr wrap="square" lIns="101882" tIns="50941" rIns="101882" bIns="50941">
            <a:spAutoFit/>
          </a:bodyPr>
          <a:lstStyle/>
          <a:p>
            <a:r>
              <a:rPr lang="en-US" sz="3600" b="1" dirty="0">
                <a:solidFill>
                  <a:srgbClr val="FFFF00"/>
                </a:solidFill>
              </a:rPr>
              <a:t>Value and </a:t>
            </a:r>
            <a:r>
              <a:rPr lang="en-US" sz="3600" b="1" dirty="0" smtClean="0">
                <a:solidFill>
                  <a:srgbClr val="FFFF00"/>
                </a:solidFill>
              </a:rPr>
              <a:t>Satisfaction</a:t>
            </a:r>
          </a:p>
          <a:p>
            <a:pPr marL="318383" indent="-318383">
              <a:buFont typeface="Wingdings" pitchFamily="2" charset="2"/>
              <a:buChar char="ü"/>
            </a:pPr>
            <a:r>
              <a:rPr lang="en-US" sz="2800" dirty="0" smtClean="0">
                <a:solidFill>
                  <a:schemeClr val="bg1"/>
                </a:solidFill>
              </a:rPr>
              <a:t>The </a:t>
            </a:r>
            <a:r>
              <a:rPr lang="en-US" sz="2800" dirty="0">
                <a:solidFill>
                  <a:schemeClr val="bg1"/>
                </a:solidFill>
              </a:rPr>
              <a:t>buyer </a:t>
            </a:r>
            <a:r>
              <a:rPr lang="en-US" sz="2800" dirty="0" smtClean="0">
                <a:solidFill>
                  <a:schemeClr val="bg1"/>
                </a:solidFill>
              </a:rPr>
              <a:t>chooses: the </a:t>
            </a:r>
            <a:r>
              <a:rPr lang="en-US" sz="2800" dirty="0">
                <a:solidFill>
                  <a:schemeClr val="bg1"/>
                </a:solidFill>
              </a:rPr>
              <a:t>most </a:t>
            </a:r>
            <a:r>
              <a:rPr lang="en-US" sz="2800" dirty="0" smtClean="0">
                <a:solidFill>
                  <a:schemeClr val="bg1"/>
                </a:solidFill>
              </a:rPr>
              <a:t>value:                                                          </a:t>
            </a:r>
            <a:r>
              <a:rPr lang="en-US" sz="2800" dirty="0" smtClean="0">
                <a:solidFill>
                  <a:schemeClr val="bg1"/>
                </a:solidFill>
              </a:rPr>
              <a:t>tangible </a:t>
            </a:r>
            <a:r>
              <a:rPr lang="en-US" sz="2800" dirty="0">
                <a:solidFill>
                  <a:schemeClr val="bg1"/>
                </a:solidFill>
              </a:rPr>
              <a:t>and intangible </a:t>
            </a:r>
            <a:r>
              <a:rPr lang="en-US" sz="2800" dirty="0" smtClean="0">
                <a:solidFill>
                  <a:schemeClr val="bg1"/>
                </a:solidFill>
              </a:rPr>
              <a:t>benefits </a:t>
            </a:r>
          </a:p>
          <a:p>
            <a:pPr marL="318383" indent="-318383">
              <a:buFont typeface="Wingdings" pitchFamily="2" charset="2"/>
              <a:buChar char="ü"/>
            </a:pPr>
            <a:endParaRPr lang="en-US" sz="2800" dirty="0" smtClean="0">
              <a:solidFill>
                <a:schemeClr val="bg1"/>
              </a:solidFill>
            </a:endParaRPr>
          </a:p>
          <a:p>
            <a:pPr marL="318383" indent="-318383">
              <a:buFont typeface="Wingdings" pitchFamily="2" charset="2"/>
              <a:buChar char="ü"/>
            </a:pPr>
            <a:r>
              <a:rPr lang="en-US" sz="2800" b="1" dirty="0" smtClean="0">
                <a:solidFill>
                  <a:schemeClr val="bg1"/>
                </a:solidFill>
              </a:rPr>
              <a:t>Value</a:t>
            </a:r>
            <a:endParaRPr lang="en-US" sz="2800" b="1" dirty="0">
              <a:solidFill>
                <a:schemeClr val="bg1"/>
              </a:solidFill>
            </a:endParaRPr>
          </a:p>
          <a:p>
            <a:pPr marL="827795" lvl="1" indent="-318383">
              <a:buFont typeface="Wingdings" pitchFamily="2" charset="2"/>
              <a:buChar char="Ø"/>
            </a:pPr>
            <a:r>
              <a:rPr lang="en-US" sz="2800" dirty="0" smtClean="0">
                <a:solidFill>
                  <a:schemeClr val="bg1"/>
                </a:solidFill>
              </a:rPr>
              <a:t>combination </a:t>
            </a:r>
            <a:r>
              <a:rPr lang="en-US" sz="2800" dirty="0">
                <a:solidFill>
                  <a:schemeClr val="bg1"/>
                </a:solidFill>
              </a:rPr>
              <a:t>of </a:t>
            </a:r>
            <a:r>
              <a:rPr lang="en-US" sz="2800" b="1" dirty="0">
                <a:solidFill>
                  <a:srgbClr val="FFFF00"/>
                </a:solidFill>
              </a:rPr>
              <a:t>Q</a:t>
            </a:r>
            <a:r>
              <a:rPr lang="en-US" sz="2800" b="1" dirty="0" smtClean="0">
                <a:solidFill>
                  <a:srgbClr val="FFFF00"/>
                </a:solidFill>
              </a:rPr>
              <a:t>uality</a:t>
            </a:r>
            <a:r>
              <a:rPr lang="en-US" sz="2800" b="1" dirty="0">
                <a:solidFill>
                  <a:srgbClr val="FFFF00"/>
                </a:solidFill>
              </a:rPr>
              <a:t>, </a:t>
            </a:r>
            <a:r>
              <a:rPr lang="en-US" sz="2800" b="1" dirty="0" smtClean="0">
                <a:solidFill>
                  <a:srgbClr val="FFFF00"/>
                </a:solidFill>
              </a:rPr>
              <a:t>Service</a:t>
            </a:r>
            <a:r>
              <a:rPr lang="en-US" sz="2800" b="1" dirty="0">
                <a:solidFill>
                  <a:srgbClr val="FFFF00"/>
                </a:solidFill>
              </a:rPr>
              <a:t>, and </a:t>
            </a:r>
            <a:r>
              <a:rPr lang="en-US" sz="2800" b="1" dirty="0" smtClean="0">
                <a:solidFill>
                  <a:srgbClr val="FFFF00"/>
                </a:solidFill>
              </a:rPr>
              <a:t>Price (QSP)</a:t>
            </a:r>
            <a:r>
              <a:rPr lang="en-US" sz="2800" dirty="0" smtClean="0">
                <a:solidFill>
                  <a:schemeClr val="bg1"/>
                </a:solidFill>
              </a:rPr>
              <a:t> : the </a:t>
            </a:r>
            <a:r>
              <a:rPr lang="en-US" sz="2800" dirty="0">
                <a:solidFill>
                  <a:schemeClr val="bg1"/>
                </a:solidFill>
              </a:rPr>
              <a:t>customer value triad. </a:t>
            </a:r>
            <a:endParaRPr lang="en-US" sz="2800" dirty="0" smtClean="0">
              <a:solidFill>
                <a:schemeClr val="bg1"/>
              </a:solidFill>
            </a:endParaRPr>
          </a:p>
          <a:p>
            <a:pPr marL="827795" lvl="1" indent="-318383">
              <a:buFont typeface="Wingdings" pitchFamily="2" charset="2"/>
              <a:buChar char="Ø"/>
            </a:pPr>
            <a:r>
              <a:rPr lang="en-US" sz="2800" dirty="0" smtClean="0">
                <a:solidFill>
                  <a:schemeClr val="bg1"/>
                </a:solidFill>
              </a:rPr>
              <a:t>Value perceptions  </a:t>
            </a:r>
            <a:r>
              <a:rPr lang="en-US" sz="2800" dirty="0">
                <a:solidFill>
                  <a:schemeClr val="bg1"/>
                </a:solidFill>
              </a:rPr>
              <a:t>increase with quality and service but decrease with price. </a:t>
            </a:r>
            <a:endParaRPr lang="en-US" sz="2800" dirty="0" smtClean="0">
              <a:solidFill>
                <a:schemeClr val="bg1"/>
              </a:solidFill>
            </a:endParaRPr>
          </a:p>
          <a:p>
            <a:pPr marL="827795" lvl="1" indent="-318383">
              <a:buFont typeface="Wingdings" pitchFamily="2" charset="2"/>
              <a:buChar char="Ø"/>
            </a:pPr>
            <a:r>
              <a:rPr lang="en-US" sz="2800" dirty="0" smtClean="0">
                <a:solidFill>
                  <a:srgbClr val="F0C200"/>
                </a:solidFill>
              </a:rPr>
              <a:t>Marketing </a:t>
            </a:r>
            <a:r>
              <a:rPr lang="en-US" sz="2800" dirty="0" smtClean="0">
                <a:solidFill>
                  <a:srgbClr val="F0C200"/>
                </a:solidFill>
              </a:rPr>
              <a:t>- identification</a:t>
            </a:r>
            <a:r>
              <a:rPr lang="en-US" sz="2800" dirty="0">
                <a:solidFill>
                  <a:srgbClr val="F0C200"/>
                </a:solidFill>
              </a:rPr>
              <a:t>, creation, communication, delivery, </a:t>
            </a:r>
            <a:r>
              <a:rPr lang="en-US" sz="2800" dirty="0" smtClean="0">
                <a:solidFill>
                  <a:srgbClr val="F0C200"/>
                </a:solidFill>
              </a:rPr>
              <a:t>monitoring </a:t>
            </a:r>
            <a:r>
              <a:rPr lang="en-US" sz="2800" dirty="0">
                <a:solidFill>
                  <a:srgbClr val="F0C200"/>
                </a:solidFill>
              </a:rPr>
              <a:t>of customer value. </a:t>
            </a:r>
            <a:endParaRPr lang="en-US" sz="2800" dirty="0" smtClean="0">
              <a:solidFill>
                <a:srgbClr val="F0C200"/>
              </a:solidFill>
            </a:endParaRPr>
          </a:p>
          <a:p>
            <a:pPr marL="827795" lvl="1" indent="-318383">
              <a:buFont typeface="Wingdings" pitchFamily="2" charset="2"/>
              <a:buChar char="Ø"/>
            </a:pPr>
            <a:endParaRPr lang="en-US" sz="2800" dirty="0" smtClean="0">
              <a:solidFill>
                <a:srgbClr val="F0C200"/>
              </a:solidFill>
            </a:endParaRPr>
          </a:p>
          <a:p>
            <a:r>
              <a:rPr lang="en-US" sz="2800" dirty="0" smtClean="0">
                <a:solidFill>
                  <a:schemeClr val="bg1"/>
                </a:solidFill>
              </a:rPr>
              <a:t>Satisfaction </a:t>
            </a:r>
            <a:r>
              <a:rPr lang="en-US" sz="2800" dirty="0">
                <a:solidFill>
                  <a:schemeClr val="bg1"/>
                </a:solidFill>
              </a:rPr>
              <a:t>- </a:t>
            </a:r>
            <a:r>
              <a:rPr lang="en-US" sz="2800" dirty="0" smtClean="0">
                <a:solidFill>
                  <a:schemeClr val="bg1"/>
                </a:solidFill>
              </a:rPr>
              <a:t>performance </a:t>
            </a:r>
            <a:r>
              <a:rPr lang="en-US" sz="2800" dirty="0">
                <a:solidFill>
                  <a:schemeClr val="bg1"/>
                </a:solidFill>
              </a:rPr>
              <a:t>in relationship to </a:t>
            </a:r>
            <a:r>
              <a:rPr lang="en-US" sz="2800" dirty="0" smtClean="0">
                <a:solidFill>
                  <a:schemeClr val="bg1"/>
                </a:solidFill>
              </a:rPr>
              <a:t>expectation.</a:t>
            </a:r>
          </a:p>
          <a:p>
            <a:pPr marL="342900" indent="-342900">
              <a:buFont typeface="Wingdings" pitchFamily="2" charset="2"/>
              <a:buChar char="v"/>
            </a:pPr>
            <a:r>
              <a:rPr lang="en-US" sz="2400" dirty="0" smtClean="0">
                <a:solidFill>
                  <a:schemeClr val="bg1"/>
                </a:solidFill>
              </a:rPr>
              <a:t>Performance </a:t>
            </a:r>
            <a:r>
              <a:rPr lang="en-US" sz="2400" dirty="0">
                <a:solidFill>
                  <a:schemeClr val="bg1"/>
                </a:solidFill>
              </a:rPr>
              <a:t>falls </a:t>
            </a:r>
            <a:r>
              <a:rPr lang="en-US" sz="2400" dirty="0" smtClean="0">
                <a:solidFill>
                  <a:schemeClr val="bg1"/>
                </a:solidFill>
              </a:rPr>
              <a:t>short – disappointed, </a:t>
            </a:r>
            <a:endParaRPr lang="en-US" sz="2400" dirty="0" smtClean="0">
              <a:solidFill>
                <a:schemeClr val="bg1"/>
              </a:solidFill>
            </a:endParaRPr>
          </a:p>
          <a:p>
            <a:pPr marL="342900" indent="-342900">
              <a:buFont typeface="Wingdings" pitchFamily="2" charset="2"/>
              <a:buChar char="v"/>
            </a:pPr>
            <a:r>
              <a:rPr lang="en-US" sz="2400" dirty="0" smtClean="0">
                <a:solidFill>
                  <a:schemeClr val="bg1"/>
                </a:solidFill>
              </a:rPr>
              <a:t>Matches </a:t>
            </a:r>
            <a:r>
              <a:rPr lang="en-US" sz="2400" dirty="0" smtClean="0">
                <a:solidFill>
                  <a:schemeClr val="bg1"/>
                </a:solidFill>
              </a:rPr>
              <a:t>– satisfied, </a:t>
            </a:r>
            <a:endParaRPr lang="en-US" sz="2400" dirty="0" smtClean="0">
              <a:solidFill>
                <a:schemeClr val="bg1"/>
              </a:solidFill>
            </a:endParaRPr>
          </a:p>
          <a:p>
            <a:pPr marL="342900" indent="-342900">
              <a:buFont typeface="Wingdings" pitchFamily="2" charset="2"/>
              <a:buChar char="v"/>
            </a:pPr>
            <a:r>
              <a:rPr lang="en-US" sz="2400" dirty="0" smtClean="0">
                <a:solidFill>
                  <a:schemeClr val="bg1"/>
                </a:solidFill>
              </a:rPr>
              <a:t>Exceeds </a:t>
            </a:r>
            <a:r>
              <a:rPr lang="en-US" sz="2400" dirty="0" smtClean="0">
                <a:solidFill>
                  <a:schemeClr val="bg1"/>
                </a:solidFill>
              </a:rPr>
              <a:t>them - customer </a:t>
            </a:r>
            <a:r>
              <a:rPr lang="en-US" sz="2400" dirty="0">
                <a:solidFill>
                  <a:schemeClr val="bg1"/>
                </a:solidFill>
              </a:rPr>
              <a:t>is </a:t>
            </a:r>
            <a:r>
              <a:rPr lang="en-US" sz="2400" dirty="0" smtClean="0">
                <a:solidFill>
                  <a:schemeClr val="bg1"/>
                </a:solidFill>
              </a:rPr>
              <a:t>delighted</a:t>
            </a:r>
            <a:endParaRPr lang="en-US" sz="2400" dirty="0">
              <a:solidFill>
                <a:schemeClr val="bg1"/>
              </a:solidFill>
            </a:endParaRPr>
          </a:p>
        </p:txBody>
      </p:sp>
    </p:spTree>
    <p:extLst>
      <p:ext uri="{BB962C8B-B14F-4D97-AF65-F5344CB8AC3E}">
        <p14:creationId xmlns:p14="http://schemas.microsoft.com/office/powerpoint/2010/main" val="13407854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524508"/>
            <a:ext cx="9067800" cy="3514092"/>
          </a:xfrm>
        </p:spPr>
        <p:txBody>
          <a:bodyPr/>
          <a:lstStyle/>
          <a:p>
            <a:pPr marL="342900" indent="-342900">
              <a:buFont typeface="Wingdings" pitchFamily="2" charset="2"/>
              <a:buChar char="v"/>
            </a:pPr>
            <a:r>
              <a:rPr lang="en-US" sz="2000" dirty="0" err="1">
                <a:solidFill>
                  <a:schemeClr val="bg1"/>
                </a:solidFill>
                <a:latin typeface="Zawgyi-One" pitchFamily="34" charset="0"/>
                <a:cs typeface="Zawgyi-One" pitchFamily="34" charset="0"/>
              </a:rPr>
              <a:t>ရုပ္ဝတ</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ပစၥည္းတစ္ခုအေပၚမွာ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လူသားတို႔ထားရွိတဲ့သေဘာထား</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တန္ဖိုးထားမ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အဲ့ဒီပစၥည္းနဲ</a:t>
            </a:r>
            <a:r>
              <a:rPr lang="en-US" sz="2000" dirty="0">
                <a:solidFill>
                  <a:schemeClr val="bg1"/>
                </a:solidFill>
                <a:latin typeface="Zawgyi-One" pitchFamily="34" charset="0"/>
                <a:cs typeface="Zawgyi-One" pitchFamily="34" charset="0"/>
              </a:rPr>
              <a:t>႔ </a:t>
            </a:r>
            <a:r>
              <a:rPr lang="en-US" sz="2000" dirty="0" err="1">
                <a:solidFill>
                  <a:schemeClr val="bg1"/>
                </a:solidFill>
                <a:latin typeface="Zawgyi-One" pitchFamily="34" charset="0"/>
                <a:cs typeface="Zawgyi-One" pitchFamily="34" charset="0"/>
              </a:rPr>
              <a:t>ဆက</a:t>
            </a:r>
            <a:r>
              <a:rPr lang="en-US" sz="2000" dirty="0">
                <a:solidFill>
                  <a:schemeClr val="bg1"/>
                </a:solidFill>
                <a:latin typeface="Zawgyi-One" pitchFamily="34" charset="0"/>
                <a:cs typeface="Zawgyi-One" pitchFamily="34" charset="0"/>
              </a:rPr>
              <a:t>္ႏြယ</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ပတ</a:t>
            </a:r>
            <a:r>
              <a:rPr lang="en-US" sz="2000" dirty="0" err="1">
                <a:solidFill>
                  <a:schemeClr val="bg1"/>
                </a:solidFill>
                <a:latin typeface="Zawgyi-One" pitchFamily="34" charset="0"/>
                <a:cs typeface="Zawgyi-One" pitchFamily="34" charset="0"/>
              </a:rPr>
              <a:t>္သတ္ေနတဲ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ရုပ္ဝတ</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မဆိုင္တဲ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အျခားအျခားေသာ</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အေၾကာင္းတရားေတြရဲ</a:t>
            </a:r>
            <a:r>
              <a:rPr lang="en-US" sz="2000" dirty="0">
                <a:solidFill>
                  <a:schemeClr val="bg1"/>
                </a:solidFill>
                <a:latin typeface="Zawgyi-One" pitchFamily="34" charset="0"/>
                <a:cs typeface="Zawgyi-One" pitchFamily="34" charset="0"/>
              </a:rPr>
              <a:t>႕ ၾ</a:t>
            </a:r>
            <a:r>
              <a:rPr lang="en-US" sz="2000" dirty="0" err="1">
                <a:solidFill>
                  <a:schemeClr val="bg1"/>
                </a:solidFill>
                <a:latin typeface="Zawgyi-One" pitchFamily="34" charset="0"/>
                <a:cs typeface="Zawgyi-One" pitchFamily="34" charset="0"/>
              </a:rPr>
              <a:t>သဇာသက္ေရာက္မႈေအာက</a:t>
            </a:r>
            <a:r>
              <a:rPr lang="en-US" sz="2000" dirty="0" err="1" smtClean="0">
                <a:solidFill>
                  <a:schemeClr val="bg1"/>
                </a:solidFill>
                <a:latin typeface="Zawgyi-One" pitchFamily="34" charset="0"/>
                <a:cs typeface="Zawgyi-One" pitchFamily="34" charset="0"/>
              </a:rPr>
              <a:t>္မ</a:t>
            </a:r>
            <a:r>
              <a:rPr lang="en-US" sz="2000" dirty="0" err="1">
                <a:solidFill>
                  <a:schemeClr val="bg1"/>
                </a:solidFill>
                <a:latin typeface="Zawgyi-One" pitchFamily="34" charset="0"/>
                <a:cs typeface="Zawgyi-One" pitchFamily="34" charset="0"/>
              </a:rPr>
              <a:t>ွာ</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ရွိေနတတ္လို႔ပါပဲ</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pPr marL="342900" indent="-342900">
              <a:buFont typeface="Wingdings" pitchFamily="2" charset="2"/>
              <a:buChar char="v"/>
            </a:pPr>
            <a:endParaRPr lang="en-US" sz="20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000" dirty="0" err="1" smtClean="0">
                <a:solidFill>
                  <a:schemeClr val="bg1"/>
                </a:solidFill>
                <a:latin typeface="Zawgyi-One" pitchFamily="34" charset="0"/>
                <a:cs typeface="Zawgyi-One" pitchFamily="34" charset="0"/>
              </a:rPr>
              <a:t>ဥပမ</a:t>
            </a:r>
            <a:r>
              <a:rPr lang="en-US" sz="2000" dirty="0" err="1">
                <a:solidFill>
                  <a:schemeClr val="bg1"/>
                </a:solidFill>
                <a:latin typeface="Zawgyi-One" pitchFamily="34" charset="0"/>
                <a:cs typeface="Zawgyi-One" pitchFamily="34" charset="0"/>
              </a:rPr>
              <a:t>ာျပရရင</a:t>
            </a:r>
            <a:r>
              <a:rPr lang="en-US" sz="2000" dirty="0">
                <a:solidFill>
                  <a:schemeClr val="bg1"/>
                </a:solidFill>
                <a:latin typeface="Zawgyi-One" pitchFamily="34" charset="0"/>
                <a:cs typeface="Zawgyi-One" pitchFamily="34" charset="0"/>
              </a:rPr>
              <a:t>္ Evian </a:t>
            </a:r>
            <a:r>
              <a:rPr lang="en-US" sz="2000" dirty="0" err="1">
                <a:solidFill>
                  <a:schemeClr val="bg1"/>
                </a:solidFill>
                <a:latin typeface="Zawgyi-One" pitchFamily="34" charset="0"/>
                <a:cs typeface="Zawgyi-One" pitchFamily="34" charset="0"/>
              </a:rPr>
              <a:t>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ေရတစ္ေအာင္စကို</a:t>
            </a:r>
            <a:r>
              <a:rPr lang="en-US" sz="2000" dirty="0">
                <a:solidFill>
                  <a:schemeClr val="bg1"/>
                </a:solidFill>
                <a:latin typeface="Zawgyi-One" pitchFamily="34" charset="0"/>
                <a:cs typeface="Zawgyi-One" pitchFamily="34" charset="0"/>
              </a:rPr>
              <a:t> ၁၅ </a:t>
            </a:r>
            <a:r>
              <a:rPr lang="en-US" sz="2000" dirty="0" err="1">
                <a:solidFill>
                  <a:schemeClr val="bg1"/>
                </a:solidFill>
                <a:latin typeface="Zawgyi-One" pitchFamily="34" charset="0"/>
                <a:cs typeface="Zawgyi-One" pitchFamily="34" charset="0"/>
              </a:rPr>
              <a:t>ေဒးလာ</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န္းနဲ႔ေရာင္းခ</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ိုင္စြမ္းရွိပါတယ</a:t>
            </a:r>
            <a:r>
              <a:rPr lang="en-US" sz="2000" dirty="0">
                <a:solidFill>
                  <a:schemeClr val="bg1"/>
                </a:solidFill>
                <a:latin typeface="Zawgyi-One" pitchFamily="34" charset="0"/>
                <a:cs typeface="Zawgyi-One" pitchFamily="34" charset="0"/>
              </a:rPr>
              <a:t>္။</a:t>
            </a:r>
          </a:p>
          <a:p>
            <a:pPr marL="342900" indent="-342900">
              <a:buFont typeface="Wingdings" pitchFamily="2" charset="2"/>
              <a:buChar char="v"/>
            </a:pPr>
            <a:r>
              <a:rPr lang="en-US" sz="2000" dirty="0" err="1">
                <a:solidFill>
                  <a:schemeClr val="bg1"/>
                </a:solidFill>
                <a:latin typeface="Zawgyi-One" pitchFamily="34" charset="0"/>
                <a:cs typeface="Zawgyi-One" pitchFamily="34" charset="0"/>
              </a:rPr>
              <a:t>စာသံုးသူမ်ားဟာ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တစ္ေအာင္စကို</a:t>
            </a:r>
            <a:r>
              <a:rPr lang="en-US" sz="2000" dirty="0">
                <a:solidFill>
                  <a:schemeClr val="bg1"/>
                </a:solidFill>
                <a:latin typeface="Zawgyi-One" pitchFamily="34" charset="0"/>
                <a:cs typeface="Zawgyi-One" pitchFamily="34" charset="0"/>
              </a:rPr>
              <a:t> ၂၅ </a:t>
            </a:r>
            <a:r>
              <a:rPr lang="en-US" sz="2000" dirty="0" err="1">
                <a:solidFill>
                  <a:schemeClr val="bg1"/>
                </a:solidFill>
                <a:latin typeface="Zawgyi-One" pitchFamily="34" charset="0"/>
                <a:cs typeface="Zawgyi-One" pitchFamily="34" charset="0"/>
              </a:rPr>
              <a:t>ဆင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သာ</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ထိုက္တန္တဲ</a:t>
            </a:r>
            <a:r>
              <a:rPr lang="en-US" sz="2000" dirty="0">
                <a:solidFill>
                  <a:schemeClr val="bg1"/>
                </a:solidFill>
                <a:latin typeface="Zawgyi-One" pitchFamily="34" charset="0"/>
                <a:cs typeface="Zawgyi-One" pitchFamily="34" charset="0"/>
              </a:rPr>
              <a:t>့ Evian </a:t>
            </a:r>
            <a:r>
              <a:rPr lang="en-US" sz="2000" dirty="0" err="1">
                <a:solidFill>
                  <a:schemeClr val="bg1"/>
                </a:solidFill>
                <a:latin typeface="Zawgyi-One" pitchFamily="34" charset="0"/>
                <a:cs typeface="Zawgyi-One" pitchFamily="34" charset="0"/>
              </a:rPr>
              <a:t>ရဲ</a:t>
            </a:r>
            <a:r>
              <a:rPr lang="en-US" sz="2000" dirty="0">
                <a:solidFill>
                  <a:schemeClr val="bg1"/>
                </a:solidFill>
                <a:latin typeface="Zawgyi-One" pitchFamily="34" charset="0"/>
                <a:cs typeface="Zawgyi-One" pitchFamily="34" charset="0"/>
              </a:rPr>
              <a:t>႕ </a:t>
            </a:r>
            <a:r>
              <a:rPr lang="en-US" sz="2000" dirty="0" err="1">
                <a:solidFill>
                  <a:schemeClr val="bg1"/>
                </a:solidFill>
                <a:latin typeface="Zawgyi-One" pitchFamily="34" charset="0"/>
                <a:cs typeface="Zawgyi-One" pitchFamily="34" charset="0"/>
              </a:rPr>
              <a:t>ပုလင္းသြင္းေသာက္ေရသန</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အေပၚမွာ</a:t>
            </a:r>
            <a:r>
              <a:rPr lang="en-US" sz="2000" dirty="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ဘ</a:t>
            </a:r>
            <a:r>
              <a:rPr lang="en-US" sz="2000" dirty="0" err="1">
                <a:solidFill>
                  <a:schemeClr val="bg1"/>
                </a:solidFill>
                <a:latin typeface="Zawgyi-One" pitchFamily="34" charset="0"/>
                <a:cs typeface="Zawgyi-One" pitchFamily="34" charset="0"/>
              </a:rPr>
              <a:t>ာမ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အထြန</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တတ္ေနၾကမွာမဟုတ္ပါဘူး</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000" dirty="0" smtClean="0">
                <a:solidFill>
                  <a:schemeClr val="bg1"/>
                </a:solidFill>
                <a:latin typeface="Zawgyi-One" pitchFamily="34" charset="0"/>
                <a:cs typeface="Zawgyi-One" pitchFamily="34" charset="0"/>
              </a:rPr>
              <a:t>Evian </a:t>
            </a:r>
            <a:r>
              <a:rPr lang="en-US" sz="2000" dirty="0" err="1">
                <a:solidFill>
                  <a:schemeClr val="bg1"/>
                </a:solidFill>
                <a:latin typeface="Zawgyi-One" pitchFamily="34" charset="0"/>
                <a:cs typeface="Zawgyi-One" pitchFamily="34" charset="0"/>
              </a:rPr>
              <a:t>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စပေရးဘူးငယ္ေလးနဲ</a:t>
            </a:r>
            <a:r>
              <a:rPr lang="en-US" sz="2000" dirty="0">
                <a:solidFill>
                  <a:schemeClr val="bg1"/>
                </a:solidFill>
                <a:latin typeface="Zawgyi-One" pitchFamily="34" charset="0"/>
                <a:cs typeface="Zawgyi-One" pitchFamily="34" charset="0"/>
              </a:rPr>
              <a:t>႔ </a:t>
            </a:r>
            <a:r>
              <a:rPr lang="en-US" sz="2000" dirty="0" err="1">
                <a:solidFill>
                  <a:schemeClr val="bg1"/>
                </a:solidFill>
                <a:latin typeface="Zawgyi-One" pitchFamily="34" charset="0"/>
                <a:cs typeface="Zawgyi-One" pitchFamily="34" charset="0"/>
              </a:rPr>
              <a:t>ပက္ဖ်န္းရတဲ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အလွဆီတမ်ိဳးကိုလ</a:t>
            </a:r>
            <a:r>
              <a:rPr lang="en-US" sz="2000" dirty="0" err="1" smtClean="0">
                <a:solidFill>
                  <a:schemeClr val="bg1"/>
                </a:solidFill>
                <a:latin typeface="Zawgyi-One" pitchFamily="34" charset="0"/>
                <a:cs typeface="Zawgyi-One" pitchFamily="34" charset="0"/>
              </a:rPr>
              <a:t>ဲ</a:t>
            </a:r>
            <a:r>
              <a:rPr lang="en-US" sz="2000" dirty="0">
                <a:solidFill>
                  <a:schemeClr val="bg1"/>
                </a:solidFill>
                <a:latin typeface="Zawgyi-One" pitchFamily="34" charset="0"/>
                <a:cs typeface="Zawgyi-One" pitchFamily="34" charset="0"/>
              </a:rPr>
              <a:t> </a:t>
            </a:r>
            <a:r>
              <a:rPr lang="en-US" sz="2000" dirty="0" smtClean="0">
                <a:solidFill>
                  <a:schemeClr val="bg1"/>
                </a:solidFill>
                <a:latin typeface="Zawgyi-One" pitchFamily="34" charset="0"/>
                <a:cs typeface="Zawgyi-One" pitchFamily="34" charset="0"/>
              </a:rPr>
              <a:t>၁၅</a:t>
            </a:r>
            <a:r>
              <a:rPr lang="en-US" sz="2000" dirty="0">
                <a:solidFill>
                  <a:schemeClr val="bg1"/>
                </a:solidFill>
                <a:latin typeface="Zawgyi-One" pitchFamily="34" charset="0"/>
                <a:cs typeface="Zawgyi-One" pitchFamily="34" charset="0"/>
              </a:rPr>
              <a:t>ေဒၚလာနဲ႔ပဲေရာင္းခ်ပါတယ္။ </a:t>
            </a:r>
            <a:endParaRPr lang="en-US" sz="20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000" dirty="0" err="1" smtClean="0">
                <a:solidFill>
                  <a:schemeClr val="bg1"/>
                </a:solidFill>
                <a:latin typeface="Zawgyi-One" pitchFamily="34" charset="0"/>
                <a:cs typeface="Zawgyi-One" pitchFamily="34" charset="0"/>
              </a:rPr>
              <a:t>အ</a:t>
            </a:r>
            <a:r>
              <a:rPr lang="en-US" sz="2000" dirty="0" err="1">
                <a:solidFill>
                  <a:schemeClr val="bg1"/>
                </a:solidFill>
                <a:latin typeface="Zawgyi-One" pitchFamily="34" charset="0"/>
                <a:cs typeface="Zawgyi-One" pitchFamily="34" charset="0"/>
              </a:rPr>
              <a:t>ဲ့ဒီဘူးထဲမွာလဲ</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ေရအဓိကပါဝင္တာျဖစ္ေပမဲ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ပူေလာင္အိုက္စပ္တဲ့ေနမ်ိဳးမ</a:t>
            </a:r>
            <a:r>
              <a:rPr lang="en-US" sz="2000" dirty="0" err="1" smtClean="0">
                <a:solidFill>
                  <a:schemeClr val="bg1"/>
                </a:solidFill>
                <a:latin typeface="Zawgyi-One" pitchFamily="34" charset="0"/>
                <a:cs typeface="Zawgyi-One" pitchFamily="34" charset="0"/>
              </a:rPr>
              <a:t>ွာ</a:t>
            </a:r>
            <a:r>
              <a:rPr lang="en-US" sz="2000" dirty="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သ</a:t>
            </a:r>
            <a:r>
              <a:rPr lang="en-US" sz="2000" dirty="0" err="1">
                <a:solidFill>
                  <a:schemeClr val="bg1"/>
                </a:solidFill>
                <a:latin typeface="Zawgyi-One" pitchFamily="34" charset="0"/>
                <a:cs typeface="Zawgyi-One" pitchFamily="34" charset="0"/>
              </a:rPr>
              <a:t>ံုးစြဲသူရဲ႕မ်က</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ာေပၚပက္ဖ်န္းျခင္းအားျဖင</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ပန္လည္လန္းဆန္းလာေစပါတယ</a:t>
            </a:r>
            <a:r>
              <a:rPr lang="en-US" sz="2000" dirty="0">
                <a:solidFill>
                  <a:schemeClr val="bg1"/>
                </a:solidFill>
                <a:latin typeface="Zawgyi-One" pitchFamily="34" charset="0"/>
                <a:cs typeface="Zawgyi-One" pitchFamily="34" charset="0"/>
              </a:rPr>
              <a:t>္။</a:t>
            </a:r>
          </a:p>
          <a:p>
            <a:pPr marL="342900" indent="-342900">
              <a:buFont typeface="Wingdings" pitchFamily="2" charset="2"/>
              <a:buChar char="v"/>
            </a:pPr>
            <a:r>
              <a:rPr lang="en-US" sz="2000" dirty="0">
                <a:solidFill>
                  <a:schemeClr val="bg1"/>
                </a:solidFill>
                <a:latin typeface="Zawgyi-One" pitchFamily="34" charset="0"/>
                <a:cs typeface="Zawgyi-One" pitchFamily="34" charset="0"/>
              </a:rPr>
              <a:t> </a:t>
            </a:r>
          </a:p>
          <a:p>
            <a:pPr marL="342900" indent="-342900">
              <a:buFont typeface="Wingdings" pitchFamily="2" charset="2"/>
              <a:buChar char="v"/>
            </a:pPr>
            <a:r>
              <a:rPr lang="en-US" sz="2000" dirty="0" err="1">
                <a:solidFill>
                  <a:schemeClr val="bg1"/>
                </a:solidFill>
                <a:latin typeface="Zawgyi-One" pitchFamily="34" charset="0"/>
                <a:cs typeface="Zawgyi-One" pitchFamily="34" charset="0"/>
              </a:rPr>
              <a:t>ကုန္အမွတ္တံဆိပ္ေတြအၾကား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ကြာဟတဲ့တန္ဖိုးကို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ခန</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မွန္းတြက္ခ်က</a:t>
            </a:r>
            <a:r>
              <a:rPr lang="en-US" sz="2000" dirty="0">
                <a:solidFill>
                  <a:schemeClr val="bg1"/>
                </a:solidFill>
                <a:latin typeface="Zawgyi-One" pitchFamily="34" charset="0"/>
                <a:cs typeface="Zawgyi-One" pitchFamily="34" charset="0"/>
              </a:rPr>
              <a:t>္ၾ</a:t>
            </a:r>
            <a:r>
              <a:rPr lang="en-US" sz="2000" dirty="0" err="1">
                <a:solidFill>
                  <a:schemeClr val="bg1"/>
                </a:solidFill>
                <a:latin typeface="Zawgyi-One" pitchFamily="34" charset="0"/>
                <a:cs typeface="Zawgyi-One" pitchFamily="34" charset="0"/>
              </a:rPr>
              <a:t>ကည</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တဲ့အခါမွာ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ကိုကာကိုလာရဲ</a:t>
            </a:r>
            <a:r>
              <a:rPr lang="en-US" sz="2000" dirty="0">
                <a:solidFill>
                  <a:schemeClr val="bg1"/>
                </a:solidFill>
                <a:latin typeface="Zawgyi-One" pitchFamily="34" charset="0"/>
                <a:cs typeface="Zawgyi-One" pitchFamily="34" charset="0"/>
              </a:rPr>
              <a:t>႕ </a:t>
            </a:r>
            <a:r>
              <a:rPr lang="en-US" sz="2000" dirty="0" err="1" smtClean="0">
                <a:solidFill>
                  <a:schemeClr val="bg1"/>
                </a:solidFill>
                <a:latin typeface="Zawgyi-One" pitchFamily="34" charset="0"/>
                <a:cs typeface="Zawgyi-One" pitchFamily="34" charset="0"/>
              </a:rPr>
              <a:t>က</a:t>
            </a:r>
            <a:r>
              <a:rPr lang="en-US" sz="2000" dirty="0" err="1">
                <a:solidFill>
                  <a:schemeClr val="bg1"/>
                </a:solidFill>
                <a:latin typeface="Zawgyi-One" pitchFamily="34" charset="0"/>
                <a:cs typeface="Zawgyi-One" pitchFamily="34" charset="0"/>
              </a:rPr>
              <a:t>ုန္အမွတ္တံဆိပ္အမည</a:t>
            </a:r>
            <a:r>
              <a:rPr lang="en-US" sz="2000" dirty="0">
                <a:solidFill>
                  <a:schemeClr val="bg1"/>
                </a:solidFill>
                <a:latin typeface="Zawgyi-One" pitchFamily="34" charset="0"/>
                <a:cs typeface="Zawgyi-One" pitchFamily="34" charset="0"/>
              </a:rPr>
              <a:t>္ (Brand Name) </a:t>
            </a:r>
            <a:r>
              <a:rPr lang="en-US" sz="2000" dirty="0" err="1">
                <a:solidFill>
                  <a:schemeClr val="bg1"/>
                </a:solidFill>
                <a:latin typeface="Zawgyi-One" pitchFamily="34" charset="0"/>
                <a:cs typeface="Zawgyi-One" pitchFamily="34" charset="0"/>
              </a:rPr>
              <a:t>သက္သက္ဟာ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ေဒၚလာ</a:t>
            </a:r>
            <a:r>
              <a:rPr lang="en-US" sz="2000" dirty="0">
                <a:solidFill>
                  <a:schemeClr val="bg1"/>
                </a:solidFill>
                <a:latin typeface="Zawgyi-One" pitchFamily="34" charset="0"/>
                <a:cs typeface="Zawgyi-One" pitchFamily="34" charset="0"/>
              </a:rPr>
              <a:t> ၃၅ </a:t>
            </a:r>
            <a:r>
              <a:rPr lang="en-US" sz="2000" dirty="0" err="1">
                <a:solidFill>
                  <a:schemeClr val="bg1"/>
                </a:solidFill>
                <a:latin typeface="Zawgyi-One" pitchFamily="34" charset="0"/>
                <a:cs typeface="Zawgyi-One" pitchFamily="34" charset="0"/>
              </a:rPr>
              <a:t>ဘီလီလ်ံတန္ဖိုးရွိတာကိုေတ</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ရွိ</a:t>
            </a:r>
            <a:r>
              <a:rPr lang="en-US" sz="2000" dirty="0" err="1" smtClean="0">
                <a:solidFill>
                  <a:schemeClr val="bg1"/>
                </a:solidFill>
                <a:latin typeface="Zawgyi-One" pitchFamily="34" charset="0"/>
                <a:cs typeface="Zawgyi-One" pitchFamily="34" charset="0"/>
              </a:rPr>
              <a:t>ရပ</a:t>
            </a:r>
            <a:r>
              <a:rPr lang="en-US" sz="2000" dirty="0" err="1">
                <a:solidFill>
                  <a:schemeClr val="bg1"/>
                </a:solidFill>
                <a:latin typeface="Zawgyi-One" pitchFamily="34" charset="0"/>
                <a:cs typeface="Zawgyi-One" pitchFamily="34" charset="0"/>
              </a:rPr>
              <a:t>ါတယ</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000" dirty="0" err="1" smtClean="0">
                <a:solidFill>
                  <a:schemeClr val="bg1"/>
                </a:solidFill>
                <a:latin typeface="Zawgyi-One" pitchFamily="34" charset="0"/>
                <a:cs typeface="Zawgyi-One" pitchFamily="34" charset="0"/>
              </a:rPr>
              <a:t>တကယ</a:t>
            </a:r>
            <a:r>
              <a:rPr lang="en-US" sz="2000" dirty="0" err="1">
                <a:solidFill>
                  <a:schemeClr val="bg1"/>
                </a:solidFill>
                <a:latin typeface="Zawgyi-One" pitchFamily="34" charset="0"/>
                <a:cs typeface="Zawgyi-One" pitchFamily="34" charset="0"/>
              </a:rPr>
              <a:t>္ေတာ့အဲ့တန္ဖိုးဟာ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ကိုကာကိုလာ</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ထုတ္လုပ္တဲ့စက္ရုံေတ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စုစုေပာင္းတန္ဖိုးထက္ေတာင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ပ</a:t>
            </a:r>
            <a:r>
              <a:rPr lang="en-US" sz="2000" dirty="0" err="1">
                <a:solidFill>
                  <a:schemeClr val="bg1"/>
                </a:solidFill>
                <a:latin typeface="Zawgyi-One" pitchFamily="34" charset="0"/>
                <a:cs typeface="Zawgyi-One" pitchFamily="34" charset="0"/>
              </a:rPr>
              <a:t>ိုမိုမ်ားျပားေနပါေသးတယ</a:t>
            </a:r>
            <a:r>
              <a:rPr lang="en-US" sz="2000" dirty="0">
                <a:solidFill>
                  <a:schemeClr val="bg1"/>
                </a:solidFill>
                <a:latin typeface="Zawgyi-One" pitchFamily="34" charset="0"/>
                <a:cs typeface="Zawgyi-One" pitchFamily="34" charset="0"/>
              </a:rPr>
              <a:t>္။</a:t>
            </a:r>
          </a:p>
          <a:p>
            <a:pPr marL="285750" indent="-285750">
              <a:buFont typeface="Wingdings" pitchFamily="2" charset="2"/>
              <a:buChar char="v"/>
            </a:pPr>
            <a:endParaRPr lang="en-US" dirty="0"/>
          </a:p>
        </p:txBody>
      </p:sp>
    </p:spTree>
    <p:extLst>
      <p:ext uri="{BB962C8B-B14F-4D97-AF65-F5344CB8AC3E}">
        <p14:creationId xmlns:p14="http://schemas.microsoft.com/office/powerpoint/2010/main" val="353472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42" r="1728" b="3064"/>
          <a:stretch/>
        </p:blipFill>
        <p:spPr bwMode="auto">
          <a:xfrm>
            <a:off x="3720758" y="3309424"/>
            <a:ext cx="6000017" cy="423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76200"/>
            <a:ext cx="3724275"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979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228600"/>
            <a:ext cx="9537590" cy="1295400"/>
          </a:xfrm>
        </p:spPr>
        <p:txBody>
          <a:bodyPr/>
          <a:lstStyle/>
          <a:p>
            <a:r>
              <a:rPr lang="en-US" sz="4500" dirty="0">
                <a:solidFill>
                  <a:srgbClr val="FFFF00"/>
                </a:solidFill>
              </a:rPr>
              <a:t>Understanding vs. </a:t>
            </a:r>
            <a:r>
              <a:rPr lang="en-US" sz="4500" dirty="0" smtClean="0">
                <a:solidFill>
                  <a:srgbClr val="FFFF00"/>
                </a:solidFill>
              </a:rPr>
              <a:t>Consumer Insights</a:t>
            </a:r>
            <a:endParaRPr lang="en-US" sz="4500" dirty="0">
              <a:solidFill>
                <a:srgbClr val="FFFF00"/>
              </a:solidFill>
            </a:endParaRPr>
          </a:p>
        </p:txBody>
      </p:sp>
      <p:sp>
        <p:nvSpPr>
          <p:cNvPr id="11" name="Right Brace 10"/>
          <p:cNvSpPr/>
          <p:nvPr/>
        </p:nvSpPr>
        <p:spPr bwMode="auto">
          <a:xfrm>
            <a:off x="4861560" y="2647881"/>
            <a:ext cx="335278" cy="949960"/>
          </a:xfrm>
          <a:prstGeom prst="rightBrace">
            <a:avLst>
              <a:gd name="adj1" fmla="val 47139"/>
              <a:gd name="adj2" fmla="val 50000"/>
            </a:avLst>
          </a:prstGeom>
          <a:ln>
            <a:solidFill>
              <a:srgbClr val="FF6600"/>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lIns="101882" tIns="50941" rIns="101882" bIns="50941"/>
          <a:lstStyle/>
          <a:p>
            <a:pPr>
              <a:spcBef>
                <a:spcPct val="0"/>
              </a:spcBef>
              <a:defRPr/>
            </a:pPr>
            <a:endParaRPr lang="en-PH">
              <a:solidFill>
                <a:prstClr val="black"/>
              </a:solidFill>
            </a:endParaRPr>
          </a:p>
        </p:txBody>
      </p:sp>
      <p:sp>
        <p:nvSpPr>
          <p:cNvPr id="12" name="Right Brace 11"/>
          <p:cNvSpPr/>
          <p:nvPr/>
        </p:nvSpPr>
        <p:spPr bwMode="auto">
          <a:xfrm>
            <a:off x="4861561" y="3684200"/>
            <a:ext cx="502919" cy="3799840"/>
          </a:xfrm>
          <a:prstGeom prst="rightBrace">
            <a:avLst>
              <a:gd name="adj1" fmla="val 68034"/>
              <a:gd name="adj2" fmla="val 50407"/>
            </a:avLst>
          </a:prstGeom>
          <a:ln>
            <a:solidFill>
              <a:srgbClr val="FF6600"/>
            </a:solidFill>
            <a:headEnd type="none" w="med" len="med"/>
            <a:tailEnd type="none" w="med" len="med"/>
          </a:ln>
        </p:spPr>
        <p:style>
          <a:lnRef idx="2">
            <a:schemeClr val="accent4"/>
          </a:lnRef>
          <a:fillRef idx="0">
            <a:schemeClr val="accent4"/>
          </a:fillRef>
          <a:effectRef idx="1">
            <a:schemeClr val="accent4"/>
          </a:effectRef>
          <a:fontRef idx="minor">
            <a:schemeClr val="tx1"/>
          </a:fontRef>
        </p:style>
        <p:txBody>
          <a:bodyPr lIns="101882" tIns="50941" rIns="101882" bIns="50941"/>
          <a:lstStyle/>
          <a:p>
            <a:pPr>
              <a:spcBef>
                <a:spcPct val="0"/>
              </a:spcBef>
              <a:defRPr/>
            </a:pPr>
            <a:endParaRPr lang="en-PH">
              <a:solidFill>
                <a:prstClr val="black"/>
              </a:solidFill>
            </a:endParaRPr>
          </a:p>
        </p:txBody>
      </p:sp>
      <p:sp>
        <p:nvSpPr>
          <p:cNvPr id="13" name="TextBox 12"/>
          <p:cNvSpPr txBox="1"/>
          <p:nvPr/>
        </p:nvSpPr>
        <p:spPr>
          <a:xfrm>
            <a:off x="5448300" y="2162103"/>
            <a:ext cx="4038955" cy="1465017"/>
          </a:xfrm>
          <a:prstGeom prst="rect">
            <a:avLst/>
          </a:prstGeom>
        </p:spPr>
        <p:style>
          <a:lnRef idx="2">
            <a:schemeClr val="accent2"/>
          </a:lnRef>
          <a:fillRef idx="1">
            <a:schemeClr val="lt1"/>
          </a:fillRef>
          <a:effectRef idx="0">
            <a:schemeClr val="accent2"/>
          </a:effectRef>
          <a:fontRef idx="minor">
            <a:schemeClr val="dk1"/>
          </a:fontRef>
        </p:style>
        <p:txBody>
          <a:bodyPr wrap="square" lIns="101882" tIns="50941" rIns="101882" bIns="50941">
            <a:spAutoFit/>
          </a:bodyPr>
          <a:lstStyle/>
          <a:p>
            <a:pPr algn="ctr">
              <a:spcBef>
                <a:spcPct val="0"/>
              </a:spcBef>
              <a:defRPr/>
            </a:pPr>
            <a:r>
              <a:rPr lang="en-PH" sz="2900" b="1" u="sng" dirty="0">
                <a:solidFill>
                  <a:srgbClr val="00B050"/>
                </a:solidFill>
              </a:rPr>
              <a:t>Understanding</a:t>
            </a:r>
          </a:p>
          <a:p>
            <a:pPr algn="ctr">
              <a:spcBef>
                <a:spcPct val="0"/>
              </a:spcBef>
              <a:defRPr/>
            </a:pPr>
            <a:r>
              <a:rPr lang="en-PH" sz="2900" dirty="0">
                <a:solidFill>
                  <a:srgbClr val="002060"/>
                </a:solidFill>
              </a:rPr>
              <a:t>Consumers’ observable behavior and attitudes.</a:t>
            </a:r>
          </a:p>
        </p:txBody>
      </p:sp>
      <p:sp>
        <p:nvSpPr>
          <p:cNvPr id="14" name="TextBox 13"/>
          <p:cNvSpPr txBox="1"/>
          <p:nvPr/>
        </p:nvSpPr>
        <p:spPr>
          <a:xfrm>
            <a:off x="5448300" y="4364149"/>
            <a:ext cx="4038955" cy="2371932"/>
          </a:xfrm>
          <a:prstGeom prst="rect">
            <a:avLst/>
          </a:prstGeom>
        </p:spPr>
        <p:style>
          <a:lnRef idx="2">
            <a:schemeClr val="accent2"/>
          </a:lnRef>
          <a:fillRef idx="1">
            <a:schemeClr val="lt1"/>
          </a:fillRef>
          <a:effectRef idx="0">
            <a:schemeClr val="accent2"/>
          </a:effectRef>
          <a:fontRef idx="minor">
            <a:schemeClr val="dk1"/>
          </a:fontRef>
        </p:style>
        <p:txBody>
          <a:bodyPr wrap="square" lIns="101882" tIns="50941" rIns="101882" bIns="50941">
            <a:spAutoFit/>
          </a:bodyPr>
          <a:lstStyle/>
          <a:p>
            <a:pPr algn="ctr">
              <a:spcBef>
                <a:spcPct val="0"/>
              </a:spcBef>
              <a:defRPr/>
            </a:pPr>
            <a:r>
              <a:rPr lang="en-PH" sz="2900" b="1" u="sng" dirty="0">
                <a:solidFill>
                  <a:srgbClr val="CC6600"/>
                </a:solidFill>
              </a:rPr>
              <a:t>Insights</a:t>
            </a:r>
          </a:p>
          <a:p>
            <a:pPr algn="ctr">
              <a:spcBef>
                <a:spcPct val="0"/>
              </a:spcBef>
              <a:defRPr/>
            </a:pPr>
            <a:r>
              <a:rPr lang="en-PH" sz="2900" dirty="0">
                <a:solidFill>
                  <a:srgbClr val="002060"/>
                </a:solidFill>
              </a:rPr>
              <a:t>Consumers’ thoughts, habits and feelings and affect on </a:t>
            </a:r>
            <a:r>
              <a:rPr lang="en-PH" sz="2900" dirty="0" err="1">
                <a:solidFill>
                  <a:srgbClr val="002060"/>
                </a:solidFill>
              </a:rPr>
              <a:t>behavior</a:t>
            </a:r>
            <a:r>
              <a:rPr lang="en-PH" sz="2900" dirty="0">
                <a:solidFill>
                  <a:srgbClr val="002060"/>
                </a:solidFill>
              </a:rPr>
              <a:t> and decisions</a:t>
            </a:r>
          </a:p>
        </p:txBody>
      </p:sp>
      <p:pic>
        <p:nvPicPr>
          <p:cNvPr id="15" name="Picture 9" descr="Iceberg picture"/>
          <p:cNvPicPr>
            <a:picLocks noChangeAspect="1" noChangeArrowheads="1"/>
          </p:cNvPicPr>
          <p:nvPr/>
        </p:nvPicPr>
        <p:blipFill>
          <a:blip r:embed="rId3"/>
          <a:srcRect/>
          <a:stretch>
            <a:fillRect/>
          </a:stretch>
        </p:blipFill>
        <p:spPr bwMode="auto">
          <a:xfrm>
            <a:off x="83820" y="1697920"/>
            <a:ext cx="4578668" cy="5958840"/>
          </a:xfrm>
          <a:prstGeom prst="rect">
            <a:avLst/>
          </a:prstGeom>
          <a:noFill/>
          <a:ln w="9525">
            <a:noFill/>
            <a:miter lim="800000"/>
            <a:headEnd/>
            <a:tailEnd/>
          </a:ln>
        </p:spPr>
      </p:pic>
      <p:sp>
        <p:nvSpPr>
          <p:cNvPr id="4" name="Down Arrow 3"/>
          <p:cNvSpPr/>
          <p:nvPr/>
        </p:nvSpPr>
        <p:spPr>
          <a:xfrm>
            <a:off x="9555480" y="2418080"/>
            <a:ext cx="335280" cy="3799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Tree>
    <p:extLst>
      <p:ext uri="{BB962C8B-B14F-4D97-AF65-F5344CB8AC3E}">
        <p14:creationId xmlns:p14="http://schemas.microsoft.com/office/powerpoint/2010/main" val="1573305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76026" y="1453345"/>
            <a:ext cx="5643880" cy="863600"/>
          </a:xfrm>
        </p:spPr>
        <p:txBody>
          <a:bodyPr/>
          <a:lstStyle/>
          <a:p>
            <a:r>
              <a:rPr lang="en-US" sz="3100" dirty="0">
                <a:solidFill>
                  <a:srgbClr val="FFFF00"/>
                </a:solidFill>
              </a:rPr>
              <a:t>1). Maslow’s Hierarchy </a:t>
            </a:r>
            <a:br>
              <a:rPr lang="en-US" sz="3100" dirty="0">
                <a:solidFill>
                  <a:srgbClr val="FFFF00"/>
                </a:solidFill>
              </a:rPr>
            </a:br>
            <a:r>
              <a:rPr lang="en-US" sz="3100" dirty="0">
                <a:solidFill>
                  <a:srgbClr val="FFFF00"/>
                </a:solidFill>
              </a:rPr>
              <a:t>of Needs</a:t>
            </a: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026" y="2792308"/>
            <a:ext cx="5020814" cy="480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06390" y="2936240"/>
            <a:ext cx="4442460" cy="4639218"/>
          </a:xfrm>
          <a:prstGeom prst="rect">
            <a:avLst/>
          </a:prstGeom>
          <a:solidFill>
            <a:srgbClr val="FFFF00"/>
          </a:solidFill>
        </p:spPr>
        <p:txBody>
          <a:bodyPr wrap="square" lIns="101870" tIns="50935" rIns="101870" bIns="50935">
            <a:spAutoFit/>
          </a:bodyPr>
          <a:lstStyle/>
          <a:p>
            <a:pPr marL="382015" indent="-382015">
              <a:buFont typeface="Wingdings" pitchFamily="2" charset="2"/>
              <a:buChar char="v"/>
            </a:pPr>
            <a:r>
              <a:rPr lang="en-US" sz="2200" dirty="0">
                <a:solidFill>
                  <a:srgbClr val="F00050"/>
                </a:solidFill>
              </a:rPr>
              <a:t>Behavior is driven by the </a:t>
            </a:r>
            <a:r>
              <a:rPr lang="en-US" sz="2200" i="1" dirty="0">
                <a:solidFill>
                  <a:srgbClr val="F00050"/>
                </a:solidFill>
              </a:rPr>
              <a:t>lowest, unmet need</a:t>
            </a:r>
            <a:endParaRPr lang="en-US" sz="2200" dirty="0">
              <a:solidFill>
                <a:srgbClr val="F00050"/>
              </a:solidFill>
            </a:endParaRPr>
          </a:p>
          <a:p>
            <a:pPr marL="382015" indent="-382015">
              <a:buFont typeface="Wingdings" pitchFamily="2" charset="2"/>
              <a:buChar char="v"/>
            </a:pPr>
            <a:r>
              <a:rPr lang="en-US" sz="2200" dirty="0">
                <a:solidFill>
                  <a:srgbClr val="FF0000"/>
                </a:solidFill>
              </a:rPr>
              <a:t>To satisfy most important need first, then to satisfy next most important.</a:t>
            </a:r>
          </a:p>
          <a:p>
            <a:pPr marL="382015" indent="-382015">
              <a:buFont typeface="Wingdings" pitchFamily="2" charset="2"/>
              <a:buChar char="v"/>
            </a:pPr>
            <a:r>
              <a:rPr lang="en-US" sz="2200" dirty="0">
                <a:solidFill>
                  <a:srgbClr val="FF0000"/>
                </a:solidFill>
              </a:rPr>
              <a:t>A starving man (1) not interest in the latest happenings in the art world (5), nor in how he is viewed by others (3 or 4), nor  whether breathing clean air (2)</a:t>
            </a:r>
          </a:p>
          <a:p>
            <a:pPr marL="382015" indent="-382015">
              <a:buFont typeface="Wingdings" pitchFamily="2" charset="2"/>
              <a:buChar char="v"/>
            </a:pPr>
            <a:r>
              <a:rPr lang="en-US" sz="2200" dirty="0">
                <a:solidFill>
                  <a:srgbClr val="FF0000"/>
                </a:solidFill>
              </a:rPr>
              <a:t>when enough food and water, the next most important need will become salient.</a:t>
            </a:r>
          </a:p>
        </p:txBody>
      </p:sp>
      <p:sp>
        <p:nvSpPr>
          <p:cNvPr id="3" name="Rectangle 2"/>
          <p:cNvSpPr/>
          <p:nvPr/>
        </p:nvSpPr>
        <p:spPr>
          <a:xfrm>
            <a:off x="176026" y="92974"/>
            <a:ext cx="4685534" cy="1360373"/>
          </a:xfrm>
          <a:prstGeom prst="rect">
            <a:avLst/>
          </a:prstGeom>
        </p:spPr>
        <p:txBody>
          <a:bodyPr wrap="square" lIns="101870" tIns="50935" rIns="101870" bIns="50935">
            <a:spAutoFit/>
          </a:bodyPr>
          <a:lstStyle/>
          <a:p>
            <a:pPr algn="ctr"/>
            <a:r>
              <a:rPr lang="en-US" sz="4500" b="1" u="sng" dirty="0">
                <a:solidFill>
                  <a:srgbClr val="FFFF00"/>
                </a:solidFill>
              </a:rPr>
              <a:t>Motivation</a:t>
            </a:r>
          </a:p>
          <a:p>
            <a:endParaRPr lang="en-US" sz="3600" b="1" dirty="0"/>
          </a:p>
        </p:txBody>
      </p:sp>
      <p:sp>
        <p:nvSpPr>
          <p:cNvPr id="6" name="AutoShape 3"/>
          <p:cNvSpPr>
            <a:spLocks noChangeArrowheads="1"/>
          </p:cNvSpPr>
          <p:nvPr/>
        </p:nvSpPr>
        <p:spPr bwMode="auto">
          <a:xfrm>
            <a:off x="5615940" y="238346"/>
            <a:ext cx="4358640" cy="970695"/>
          </a:xfrm>
          <a:prstGeom prst="roundRect">
            <a:avLst>
              <a:gd name="adj" fmla="val 16667"/>
            </a:avLst>
          </a:prstGeom>
          <a:solidFill>
            <a:srgbClr val="DBDBFF"/>
          </a:solidFill>
          <a:ln w="9525">
            <a:solidFill>
              <a:srgbClr val="CC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p>
            <a:r>
              <a:rPr lang="en-US" b="1" dirty="0" smtClean="0"/>
              <a:t>2). Freud’s Theory – </a:t>
            </a:r>
            <a:r>
              <a:rPr lang="en-US" dirty="0" smtClean="0"/>
              <a:t>Behavior</a:t>
            </a:r>
            <a:r>
              <a:rPr lang="en-US" dirty="0"/>
              <a:t> </a:t>
            </a:r>
            <a:r>
              <a:rPr lang="en-US" dirty="0" smtClean="0"/>
              <a:t>is    </a:t>
            </a:r>
          </a:p>
          <a:p>
            <a:r>
              <a:rPr lang="en-US" dirty="0" smtClean="0"/>
              <a:t>guided by Subconscious motivations</a:t>
            </a:r>
            <a:endParaRPr lang="en-US" dirty="0"/>
          </a:p>
        </p:txBody>
      </p:sp>
      <p:sp>
        <p:nvSpPr>
          <p:cNvPr id="8" name="AutoShape 5"/>
          <p:cNvSpPr>
            <a:spLocks noChangeArrowheads="1"/>
          </p:cNvSpPr>
          <p:nvPr/>
        </p:nvSpPr>
        <p:spPr bwMode="auto">
          <a:xfrm>
            <a:off x="5615940" y="1453345"/>
            <a:ext cx="4316730" cy="949960"/>
          </a:xfrm>
          <a:prstGeom prst="roundRect">
            <a:avLst>
              <a:gd name="adj" fmla="val 16667"/>
            </a:avLst>
          </a:prstGeom>
          <a:solidFill>
            <a:srgbClr val="DBDBFF"/>
          </a:solidFill>
          <a:ln w="9525">
            <a:solidFill>
              <a:srgbClr val="CC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p>
            <a:r>
              <a:rPr lang="en-US" b="1" dirty="0" smtClean="0"/>
              <a:t>3). Herzberg’s Two- Factor Theory</a:t>
            </a:r>
            <a:endParaRPr lang="en-US" b="1" dirty="0"/>
          </a:p>
          <a:p>
            <a:r>
              <a:rPr lang="en-US" dirty="0" smtClean="0"/>
              <a:t>Behavior is guided </a:t>
            </a:r>
            <a:r>
              <a:rPr lang="en-US" dirty="0"/>
              <a:t>by </a:t>
            </a:r>
            <a:r>
              <a:rPr lang="en-US" dirty="0" smtClean="0"/>
              <a:t>motivating </a:t>
            </a:r>
            <a:endParaRPr lang="en-US" dirty="0"/>
          </a:p>
          <a:p>
            <a:r>
              <a:rPr lang="en-US" dirty="0"/>
              <a:t>and </a:t>
            </a:r>
            <a:r>
              <a:rPr lang="en-US" dirty="0" smtClean="0"/>
              <a:t>hygiene factors</a:t>
            </a:r>
            <a:endParaRPr lang="en-US" dirty="0"/>
          </a:p>
        </p:txBody>
      </p:sp>
    </p:spTree>
    <p:extLst>
      <p:ext uri="{BB962C8B-B14F-4D97-AF65-F5344CB8AC3E}">
        <p14:creationId xmlns:p14="http://schemas.microsoft.com/office/powerpoint/2010/main" val="8314835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51460" y="42535"/>
            <a:ext cx="5387340" cy="94996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ctr" anchorCtr="0" compatLnSpc="1">
            <a:prstTxWarp prst="textNoShape">
              <a:avLst/>
            </a:prstTxWarp>
          </a:bodyPr>
          <a:lstStyle/>
          <a:p>
            <a:pPr eaLnBrk="1" hangingPunct="1"/>
            <a:r>
              <a:rPr lang="en-US" sz="4000" b="1" dirty="0">
                <a:solidFill>
                  <a:srgbClr val="FFFF00"/>
                </a:solidFill>
                <a:latin typeface="+mn-lt"/>
              </a:rPr>
              <a:t>Macro </a:t>
            </a:r>
            <a:r>
              <a:rPr lang="en-US" sz="4000" b="1" dirty="0" smtClean="0">
                <a:solidFill>
                  <a:srgbClr val="FFFF00"/>
                </a:solidFill>
                <a:latin typeface="+mn-lt"/>
              </a:rPr>
              <a:t>Environment </a:t>
            </a:r>
            <a:endParaRPr lang="en-US" sz="4000" b="1" dirty="0">
              <a:solidFill>
                <a:srgbClr val="FFFF00"/>
              </a:solidFill>
              <a:latin typeface="+mn-lt"/>
            </a:endParaRPr>
          </a:p>
        </p:txBody>
      </p:sp>
      <p:sp>
        <p:nvSpPr>
          <p:cNvPr id="18435" name="Rectangle 3"/>
          <p:cNvSpPr>
            <a:spLocks noGrp="1" noChangeArrowheads="1"/>
          </p:cNvSpPr>
          <p:nvPr>
            <p:ph type="body" sz="half" idx="4294967295"/>
          </p:nvPr>
        </p:nvSpPr>
        <p:spPr>
          <a:xfrm>
            <a:off x="335280" y="1009417"/>
            <a:ext cx="5699760" cy="5302145"/>
          </a:xfrm>
        </p:spPr>
        <p:txBody>
          <a:bodyPr/>
          <a:lstStyle/>
          <a:p>
            <a:pPr marL="297123" indent="-297123">
              <a:lnSpc>
                <a:spcPct val="150000"/>
              </a:lnSpc>
              <a:buFont typeface="Wingdings" pitchFamily="2" charset="2"/>
              <a:buAutoNum type="arabicPeriod"/>
            </a:pPr>
            <a:r>
              <a:rPr lang="en-US" sz="3100" b="1" dirty="0">
                <a:solidFill>
                  <a:schemeClr val="bg1"/>
                </a:solidFill>
              </a:rPr>
              <a:t>P</a:t>
            </a:r>
            <a:r>
              <a:rPr lang="en-US" sz="3100" dirty="0">
                <a:solidFill>
                  <a:schemeClr val="bg1"/>
                </a:solidFill>
              </a:rPr>
              <a:t>olitical</a:t>
            </a:r>
          </a:p>
          <a:p>
            <a:pPr marL="297123" indent="-297123">
              <a:lnSpc>
                <a:spcPct val="150000"/>
              </a:lnSpc>
              <a:buFont typeface="Wingdings" pitchFamily="2" charset="2"/>
              <a:buAutoNum type="arabicPeriod"/>
            </a:pPr>
            <a:r>
              <a:rPr lang="en-US" sz="3100" b="1" dirty="0">
                <a:solidFill>
                  <a:schemeClr val="bg1"/>
                </a:solidFill>
              </a:rPr>
              <a:t>E</a:t>
            </a:r>
            <a:r>
              <a:rPr lang="en-US" sz="3100" dirty="0">
                <a:solidFill>
                  <a:schemeClr val="bg1"/>
                </a:solidFill>
              </a:rPr>
              <a:t>conomic</a:t>
            </a:r>
          </a:p>
          <a:p>
            <a:pPr marL="297123" indent="-297123">
              <a:lnSpc>
                <a:spcPct val="150000"/>
              </a:lnSpc>
              <a:buFont typeface="Wingdings" pitchFamily="2" charset="2"/>
              <a:buAutoNum type="arabicPeriod"/>
            </a:pPr>
            <a:r>
              <a:rPr lang="en-US" sz="3100" b="1" dirty="0">
                <a:solidFill>
                  <a:schemeClr val="bg1"/>
                </a:solidFill>
              </a:rPr>
              <a:t>S</a:t>
            </a:r>
            <a:r>
              <a:rPr lang="en-US" sz="3100" dirty="0">
                <a:solidFill>
                  <a:schemeClr val="bg1"/>
                </a:solidFill>
              </a:rPr>
              <a:t>ocial And Cultural</a:t>
            </a:r>
          </a:p>
          <a:p>
            <a:pPr marL="297123" indent="-297123">
              <a:lnSpc>
                <a:spcPct val="150000"/>
              </a:lnSpc>
              <a:buFont typeface="Wingdings" pitchFamily="2" charset="2"/>
              <a:buAutoNum type="arabicPeriod"/>
            </a:pPr>
            <a:r>
              <a:rPr lang="en-US" sz="3100" b="1" dirty="0">
                <a:solidFill>
                  <a:schemeClr val="bg1"/>
                </a:solidFill>
              </a:rPr>
              <a:t>T</a:t>
            </a:r>
            <a:r>
              <a:rPr lang="en-US" sz="3100" dirty="0">
                <a:solidFill>
                  <a:schemeClr val="bg1"/>
                </a:solidFill>
              </a:rPr>
              <a:t>echnological</a:t>
            </a:r>
          </a:p>
          <a:p>
            <a:pPr marL="297123" indent="-297123">
              <a:lnSpc>
                <a:spcPct val="150000"/>
              </a:lnSpc>
              <a:buFont typeface="Wingdings" pitchFamily="2" charset="2"/>
              <a:buAutoNum type="arabicPeriod"/>
            </a:pPr>
            <a:r>
              <a:rPr lang="en-US" sz="3100" dirty="0">
                <a:solidFill>
                  <a:schemeClr val="bg1"/>
                </a:solidFill>
              </a:rPr>
              <a:t>Natural</a:t>
            </a:r>
          </a:p>
          <a:p>
            <a:pPr marL="297123" indent="-297123">
              <a:lnSpc>
                <a:spcPct val="150000"/>
              </a:lnSpc>
              <a:buFont typeface="Wingdings" pitchFamily="2" charset="2"/>
              <a:buAutoNum type="arabicPeriod"/>
            </a:pPr>
            <a:r>
              <a:rPr lang="en-US" sz="3100" dirty="0">
                <a:solidFill>
                  <a:schemeClr val="bg1"/>
                </a:solidFill>
              </a:rPr>
              <a:t>Demographic</a:t>
            </a: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0" y="187235"/>
            <a:ext cx="4480560" cy="476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p:cNvSpPr txBox="1">
            <a:spLocks/>
          </p:cNvSpPr>
          <p:nvPr/>
        </p:nvSpPr>
        <p:spPr>
          <a:xfrm>
            <a:off x="152400" y="5334000"/>
            <a:ext cx="9738360" cy="2246759"/>
          </a:xfrm>
          <a:prstGeom prst="rect">
            <a:avLst/>
          </a:prstGeom>
          <a:ln w="31750">
            <a:solidFill>
              <a:srgbClr val="FFC000"/>
            </a:solidFill>
          </a:ln>
        </p:spPr>
        <p:txBody>
          <a:bodyPr wrap="square" lIns="91429" tIns="45715" rIns="91429" bIns="45715">
            <a:spAutoFit/>
          </a:bodyPr>
          <a:lstStyle>
            <a:defPPr>
              <a:defRPr lang="en-US"/>
            </a:defPPr>
            <a:lvl1pPr marL="307718" indent="-307718">
              <a:buFont typeface="Wingdings" pitchFamily="2" charset="2"/>
              <a:buChar char="§"/>
              <a:defRPr>
                <a:solidFill>
                  <a:schemeClr val="bg1"/>
                </a:solidFill>
              </a:defRPr>
            </a:lvl1pPr>
          </a:lstStyle>
          <a:p>
            <a:r>
              <a:rPr lang="en-US" sz="2000" dirty="0"/>
              <a:t>Demography </a:t>
            </a:r>
            <a:r>
              <a:rPr lang="en-US" sz="2000" dirty="0" smtClean="0"/>
              <a:t>– Populations, </a:t>
            </a:r>
            <a:r>
              <a:rPr lang="en-US" sz="2000" dirty="0" smtClean="0">
                <a:solidFill>
                  <a:schemeClr val="bg1"/>
                </a:solidFill>
              </a:rPr>
              <a:t>density</a:t>
            </a:r>
            <a:r>
              <a:rPr lang="en-US" sz="2000" dirty="0">
                <a:solidFill>
                  <a:schemeClr val="bg1"/>
                </a:solidFill>
              </a:rPr>
              <a:t>, location, age, gender, race, occupation,                                         </a:t>
            </a:r>
          </a:p>
          <a:p>
            <a:r>
              <a:rPr lang="en-US" sz="2000" dirty="0"/>
              <a:t>Generational </a:t>
            </a:r>
            <a:r>
              <a:rPr lang="en-US" sz="2000" dirty="0" smtClean="0"/>
              <a:t>marketing - </a:t>
            </a:r>
            <a:r>
              <a:rPr lang="en-US" sz="2000" dirty="0" smtClean="0">
                <a:solidFill>
                  <a:schemeClr val="bg1"/>
                </a:solidFill>
              </a:rPr>
              <a:t>Segmenting </a:t>
            </a:r>
            <a:r>
              <a:rPr lang="en-US" sz="2000" dirty="0">
                <a:solidFill>
                  <a:schemeClr val="bg1"/>
                </a:solidFill>
              </a:rPr>
              <a:t>people by lifestyle of life state instead of age</a:t>
            </a:r>
          </a:p>
          <a:p>
            <a:pPr marL="827795" lvl="1" indent="-318383">
              <a:buFont typeface="Wingdings" pitchFamily="2" charset="2"/>
              <a:buChar char="ü"/>
            </a:pPr>
            <a:r>
              <a:rPr lang="en-US" sz="2000" dirty="0">
                <a:solidFill>
                  <a:schemeClr val="bg1"/>
                </a:solidFill>
              </a:rPr>
              <a:t>Baby boomers - born between 1946 and 1964</a:t>
            </a:r>
          </a:p>
          <a:p>
            <a:pPr marL="827795" lvl="1" indent="-318383">
              <a:buFont typeface="Wingdings" pitchFamily="2" charset="2"/>
              <a:buChar char="ü"/>
            </a:pPr>
            <a:r>
              <a:rPr lang="en-US" sz="2000" dirty="0">
                <a:solidFill>
                  <a:schemeClr val="bg1"/>
                </a:solidFill>
              </a:rPr>
              <a:t>Generation X - born between 1965 and 1976</a:t>
            </a:r>
          </a:p>
          <a:p>
            <a:pPr marL="1337207" lvl="2" indent="-318383">
              <a:buFont typeface="Wingdings" pitchFamily="2" charset="2"/>
              <a:buChar char="ü"/>
            </a:pPr>
            <a:r>
              <a:rPr lang="en-US" sz="2000" dirty="0">
                <a:solidFill>
                  <a:schemeClr val="bg1"/>
                </a:solidFill>
              </a:rPr>
              <a:t>Cautious economic outlook, Less materialistic, Family comes first</a:t>
            </a:r>
          </a:p>
          <a:p>
            <a:pPr marL="1337207" lvl="2" indent="-318383">
              <a:buFont typeface="Wingdings" pitchFamily="2" charset="2"/>
              <a:buChar char="ü"/>
            </a:pPr>
            <a:r>
              <a:rPr lang="en-US" sz="2000" dirty="0" smtClean="0">
                <a:solidFill>
                  <a:schemeClr val="bg1"/>
                </a:solidFill>
              </a:rPr>
              <a:t>Millennial </a:t>
            </a:r>
            <a:r>
              <a:rPr lang="en-US" sz="2000" dirty="0">
                <a:solidFill>
                  <a:schemeClr val="bg1"/>
                </a:solidFill>
              </a:rPr>
              <a:t>(gen Y or echo boomers)- 1977and 2000</a:t>
            </a:r>
          </a:p>
          <a:p>
            <a:pPr marL="827795" lvl="1" indent="-318383">
              <a:buFont typeface="Wingdings" pitchFamily="2" charset="2"/>
              <a:buChar char="ü"/>
            </a:pPr>
            <a:r>
              <a:rPr lang="en-US" sz="2000" dirty="0">
                <a:solidFill>
                  <a:schemeClr val="bg1"/>
                </a:solidFill>
              </a:rPr>
              <a:t>Comfortable with technology, Tweens </a:t>
            </a:r>
            <a:r>
              <a:rPr lang="en-US" sz="2000" dirty="0" smtClean="0">
                <a:solidFill>
                  <a:schemeClr val="bg1"/>
                </a:solidFill>
              </a:rPr>
              <a:t>(8–12</a:t>
            </a:r>
            <a:r>
              <a:rPr lang="en-US" sz="2000" dirty="0">
                <a:solidFill>
                  <a:schemeClr val="bg1"/>
                </a:solidFill>
              </a:rPr>
              <a:t>), Teens (13–19), Young adults (20’s</a:t>
            </a:r>
            <a:r>
              <a:rPr lang="en-US" sz="2000" dirty="0" smtClean="0">
                <a:solidFill>
                  <a:schemeClr val="bg1"/>
                </a:solidFill>
              </a:rPr>
              <a:t>)</a:t>
            </a:r>
            <a:endParaRPr lang="en-US" sz="2000" dirty="0"/>
          </a:p>
        </p:txBody>
      </p:sp>
    </p:spTree>
    <p:extLst>
      <p:ext uri="{BB962C8B-B14F-4D97-AF65-F5344CB8AC3E}">
        <p14:creationId xmlns:p14="http://schemas.microsoft.com/office/powerpoint/2010/main" val="4267780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19708"/>
            <a:ext cx="9067800" cy="3361692"/>
          </a:xfrm>
        </p:spPr>
        <p:txBody>
          <a:bodyPr/>
          <a:lstStyle/>
          <a:p>
            <a:r>
              <a:rPr lang="en-US" sz="2800" b="1" u="sng" dirty="0" err="1" smtClean="0">
                <a:solidFill>
                  <a:srgbClr val="FFFF00"/>
                </a:solidFill>
                <a:latin typeface="Zawgyi-One" pitchFamily="34" charset="0"/>
                <a:cs typeface="Zawgyi-One" pitchFamily="34" charset="0"/>
              </a:rPr>
              <a:t>မက</a:t>
            </a:r>
            <a:r>
              <a:rPr lang="en-US" sz="2800" b="1" u="sng" dirty="0" err="1">
                <a:solidFill>
                  <a:srgbClr val="FFFF00"/>
                </a:solidFill>
                <a:latin typeface="Zawgyi-One" pitchFamily="34" charset="0"/>
                <a:cs typeface="Zawgyi-One" pitchFamily="34" charset="0"/>
              </a:rPr>
              <a:t>္ခရိုပတ္ဝန္းက်င</a:t>
            </a:r>
            <a:r>
              <a:rPr lang="en-US" sz="2800" b="1" u="sng" dirty="0" smtClean="0">
                <a:solidFill>
                  <a:srgbClr val="FFFF00"/>
                </a:solidFill>
                <a:latin typeface="Zawgyi-One" pitchFamily="34" charset="0"/>
                <a:cs typeface="Zawgyi-One" pitchFamily="34" charset="0"/>
              </a:rPr>
              <a:t>္</a:t>
            </a:r>
          </a:p>
          <a:p>
            <a:endParaRPr lang="en-US" sz="2800" b="1" u="sng" dirty="0">
              <a:solidFill>
                <a:srgbClr val="FFFF00"/>
              </a:solidFill>
              <a:latin typeface="Zawgyi-One" pitchFamily="34" charset="0"/>
              <a:cs typeface="Zawgyi-One" pitchFamily="34" charset="0"/>
            </a:endParaRPr>
          </a:p>
          <a:p>
            <a:r>
              <a:rPr lang="en-US" sz="2000" dirty="0" err="1">
                <a:solidFill>
                  <a:schemeClr val="bg1"/>
                </a:solidFill>
                <a:latin typeface="Zawgyi-One" pitchFamily="34" charset="0"/>
                <a:cs typeface="Zawgyi-One" pitchFamily="34" charset="0"/>
              </a:rPr>
              <a:t>အစဥ္သျဖင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ေျပာင္းလဲေနတဲ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မက္ခရိုပတ္ဝန္းက်င္ထဲမွာ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ေရတြက္လို႔မရႏိုင္ေလာက္ေအာင္မ်ားျပားတဲ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အခြင</a:t>
            </a:r>
            <a:r>
              <a:rPr lang="en-US" sz="2000" dirty="0">
                <a:solidFill>
                  <a:schemeClr val="bg1"/>
                </a:solidFill>
                <a:latin typeface="Zawgyi-One" pitchFamily="34" charset="0"/>
                <a:cs typeface="Zawgyi-One" pitchFamily="34" charset="0"/>
              </a:rPr>
              <a:t>့္</a:t>
            </a:r>
          </a:p>
          <a:p>
            <a:r>
              <a:rPr lang="en-US" sz="2000" dirty="0" err="1">
                <a:solidFill>
                  <a:schemeClr val="bg1"/>
                </a:solidFill>
                <a:latin typeface="Zawgyi-One" pitchFamily="34" charset="0"/>
                <a:cs typeface="Zawgyi-One" pitchFamily="34" charset="0"/>
              </a:rPr>
              <a:t>အလမ္းေတြေပၚထြက္ေနပါတယ</a:t>
            </a:r>
            <a:r>
              <a:rPr lang="en-US" sz="2000" dirty="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a:t>
            </a:r>
          </a:p>
          <a:p>
            <a:endParaRPr lang="en-US" sz="2000" dirty="0">
              <a:solidFill>
                <a:schemeClr val="bg1"/>
              </a:solidFill>
              <a:latin typeface="Zawgyi-One" pitchFamily="34" charset="0"/>
              <a:cs typeface="Zawgyi-One" pitchFamily="34" charset="0"/>
            </a:endParaRPr>
          </a:p>
          <a:p>
            <a:r>
              <a:rPr lang="en-US" sz="2000" dirty="0" err="1">
                <a:solidFill>
                  <a:schemeClr val="bg1"/>
                </a:solidFill>
                <a:latin typeface="Zawgyi-One" pitchFamily="34" charset="0"/>
                <a:cs typeface="Zawgyi-One" pitchFamily="34" charset="0"/>
              </a:rPr>
              <a:t>တိမ္းညြတ္ရာရွာေဖြမႈလုပ္ငန္းစဥ</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Trand</a:t>
            </a:r>
            <a:r>
              <a:rPr lang="en-US" sz="2000" dirty="0">
                <a:solidFill>
                  <a:schemeClr val="bg1"/>
                </a:solidFill>
                <a:latin typeface="Zawgyi-One" pitchFamily="34" charset="0"/>
                <a:cs typeface="Zawgyi-One" pitchFamily="34" charset="0"/>
              </a:rPr>
              <a:t> – spotting) </a:t>
            </a:r>
            <a:r>
              <a:rPr lang="en-US" sz="2000" dirty="0" err="1">
                <a:solidFill>
                  <a:schemeClr val="bg1"/>
                </a:solidFill>
                <a:latin typeface="Zawgyi-One" pitchFamily="34" charset="0"/>
                <a:cs typeface="Zawgyi-One" pitchFamily="34" charset="0"/>
              </a:rPr>
              <a:t>မွာ</a:t>
            </a:r>
            <a:r>
              <a:rPr lang="en-US" sz="2000" dirty="0">
                <a:solidFill>
                  <a:schemeClr val="bg1"/>
                </a:solidFill>
                <a:latin typeface="Zawgyi-One" pitchFamily="34" charset="0"/>
                <a:cs typeface="Zawgyi-One" pitchFamily="34" charset="0"/>
              </a:rPr>
              <a:t> က်ြ</a:t>
            </a:r>
            <a:r>
              <a:rPr lang="en-US" sz="2000" dirty="0" err="1">
                <a:solidFill>
                  <a:schemeClr val="bg1"/>
                </a:solidFill>
                <a:latin typeface="Zawgyi-One" pitchFamily="34" charset="0"/>
                <a:cs typeface="Zawgyi-One" pitchFamily="34" charset="0"/>
              </a:rPr>
              <a:t>မ္းက်င္မ</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ပည</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ဖို႔လိုအပ္ပါသည</a:t>
            </a:r>
            <a:r>
              <a:rPr lang="en-US" sz="2000" dirty="0">
                <a:solidFill>
                  <a:schemeClr val="bg1"/>
                </a:solidFill>
                <a:latin typeface="Zawgyi-One" pitchFamily="34" charset="0"/>
                <a:cs typeface="Zawgyi-One" pitchFamily="34" charset="0"/>
              </a:rPr>
              <a:t>္။</a:t>
            </a:r>
          </a:p>
          <a:p>
            <a:r>
              <a:rPr lang="en-US" sz="2000" dirty="0">
                <a:solidFill>
                  <a:schemeClr val="bg1"/>
                </a:solidFill>
                <a:latin typeface="Zawgyi-One" pitchFamily="34" charset="0"/>
                <a:cs typeface="Zawgyi-One" pitchFamily="34" charset="0"/>
              </a:rPr>
              <a:t>(၁) </a:t>
            </a:r>
            <a:r>
              <a:rPr lang="en-US" sz="2000" dirty="0" err="1">
                <a:solidFill>
                  <a:schemeClr val="bg1"/>
                </a:solidFill>
                <a:latin typeface="Zawgyi-One" pitchFamily="34" charset="0"/>
                <a:cs typeface="Zawgyi-One" pitchFamily="34" charset="0"/>
              </a:rPr>
              <a:t>ဝန္ေဆာင္မႈမ်ား</a:t>
            </a:r>
            <a:r>
              <a:rPr lang="en-US" sz="2000" dirty="0">
                <a:solidFill>
                  <a:schemeClr val="bg1"/>
                </a:solidFill>
                <a:latin typeface="Zawgyi-One" pitchFamily="34" charset="0"/>
                <a:cs typeface="Zawgyi-One" pitchFamily="34" charset="0"/>
              </a:rPr>
              <a:t> (Service ) </a:t>
            </a:r>
            <a:r>
              <a:rPr lang="en-US" sz="2000" dirty="0" err="1">
                <a:solidFill>
                  <a:schemeClr val="bg1"/>
                </a:solidFill>
                <a:latin typeface="Zawgyi-One" pitchFamily="34" charset="0"/>
                <a:cs typeface="Zawgyi-One" pitchFamily="34" charset="0"/>
              </a:rPr>
              <a:t>ကိုထည</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သြင္းမစဥ္းစားေတာ့ဘူးလား</a:t>
            </a:r>
            <a:r>
              <a:rPr lang="en-US" sz="2000" dirty="0">
                <a:solidFill>
                  <a:schemeClr val="bg1"/>
                </a:solidFill>
                <a:latin typeface="Zawgyi-One" pitchFamily="34" charset="0"/>
                <a:cs typeface="Zawgyi-One" pitchFamily="34" charset="0"/>
              </a:rPr>
              <a:t> ?</a:t>
            </a:r>
          </a:p>
          <a:p>
            <a:r>
              <a:rPr lang="en-US" sz="2000" dirty="0">
                <a:solidFill>
                  <a:schemeClr val="bg1"/>
                </a:solidFill>
                <a:latin typeface="Zawgyi-One" pitchFamily="34" charset="0"/>
                <a:cs typeface="Zawgyi-One" pitchFamily="34" charset="0"/>
              </a:rPr>
              <a:t>(၂) </a:t>
            </a:r>
            <a:r>
              <a:rPr lang="en-US" sz="2000" dirty="0" err="1">
                <a:solidFill>
                  <a:schemeClr val="bg1"/>
                </a:solidFill>
                <a:latin typeface="Zawgyi-One" pitchFamily="34" charset="0"/>
                <a:cs typeface="Zawgyi-One" pitchFamily="34" charset="0"/>
              </a:rPr>
              <a:t>ထုတ္ပိုးမ</a:t>
            </a:r>
            <a:r>
              <a:rPr lang="en-US" sz="2000" dirty="0">
                <a:solidFill>
                  <a:schemeClr val="bg1"/>
                </a:solidFill>
                <a:latin typeface="Zawgyi-One" pitchFamily="34" charset="0"/>
                <a:cs typeface="Zawgyi-One" pitchFamily="34" charset="0"/>
              </a:rPr>
              <a:t>ႈ (Packaging) </a:t>
            </a:r>
            <a:r>
              <a:rPr lang="en-US" sz="2000" dirty="0" err="1">
                <a:solidFill>
                  <a:schemeClr val="bg1"/>
                </a:solidFill>
                <a:latin typeface="Zawgyi-One" pitchFamily="34" charset="0"/>
                <a:cs typeface="Zawgyi-One" pitchFamily="34" charset="0"/>
              </a:rPr>
              <a:t>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ထည</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သြင္းမစဥ္းစားေတာ့ဘူးလား</a:t>
            </a:r>
            <a:r>
              <a:rPr lang="en-US" sz="2000" dirty="0">
                <a:solidFill>
                  <a:schemeClr val="bg1"/>
                </a:solidFill>
                <a:latin typeface="Zawgyi-One" pitchFamily="34" charset="0"/>
                <a:cs typeface="Zawgyi-One" pitchFamily="34" charset="0"/>
              </a:rPr>
              <a:t> ? </a:t>
            </a:r>
            <a:r>
              <a:rPr lang="en-US" sz="2000" dirty="0" err="1">
                <a:solidFill>
                  <a:schemeClr val="bg1"/>
                </a:solidFill>
                <a:latin typeface="Zawgyi-One" pitchFamily="34" charset="0"/>
                <a:cs typeface="Zawgyi-One" pitchFamily="34" charset="0"/>
              </a:rPr>
              <a:t>စားသံုးသူေစ်းကြက္ေဖာ္ေဆာင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ခင္း</a:t>
            </a:r>
            <a:r>
              <a:rPr lang="en-US" sz="2000" dirty="0">
                <a:solidFill>
                  <a:schemeClr val="bg1"/>
                </a:solidFill>
                <a:latin typeface="Zawgyi-One" pitchFamily="34" charset="0"/>
                <a:cs typeface="Zawgyi-One" pitchFamily="34" charset="0"/>
              </a:rPr>
              <a:t> </a:t>
            </a:r>
          </a:p>
          <a:p>
            <a:r>
              <a:rPr lang="en-US" sz="2000" dirty="0">
                <a:solidFill>
                  <a:schemeClr val="bg1"/>
                </a:solidFill>
                <a:latin typeface="Zawgyi-One" pitchFamily="34" charset="0"/>
                <a:cs typeface="Zawgyi-One" pitchFamily="34" charset="0"/>
              </a:rPr>
              <a:t>(Consumer Marketing ) </a:t>
            </a:r>
            <a:r>
              <a:rPr lang="en-US" sz="2000" dirty="0" err="1">
                <a:solidFill>
                  <a:schemeClr val="bg1"/>
                </a:solidFill>
                <a:latin typeface="Zawgyi-One" pitchFamily="34" charset="0"/>
                <a:cs typeface="Zawgyi-One" pitchFamily="34" charset="0"/>
              </a:rPr>
              <a:t>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ထုတ္ပိုးမႈဟာ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ေသာ့ခ်က္က်တဲ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ယွဥ</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ပိဳင္ေရး</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အစိတ္အပိုင္း</a:t>
            </a:r>
            <a:r>
              <a:rPr lang="en-US" sz="2000" dirty="0">
                <a:solidFill>
                  <a:schemeClr val="bg1"/>
                </a:solidFill>
                <a:latin typeface="Zawgyi-One" pitchFamily="34" charset="0"/>
                <a:cs typeface="Zawgyi-One" pitchFamily="34" charset="0"/>
              </a:rPr>
              <a:t> (Competitive </a:t>
            </a:r>
          </a:p>
          <a:p>
            <a:r>
              <a:rPr lang="en-US" sz="2000" dirty="0">
                <a:solidFill>
                  <a:schemeClr val="bg1"/>
                </a:solidFill>
                <a:latin typeface="Zawgyi-One" pitchFamily="34" charset="0"/>
                <a:cs typeface="Zawgyi-One" pitchFamily="34" charset="0"/>
              </a:rPr>
              <a:t>Element) </a:t>
            </a:r>
            <a:r>
              <a:rPr lang="en-US" sz="2000" dirty="0" err="1">
                <a:solidFill>
                  <a:schemeClr val="bg1"/>
                </a:solidFill>
                <a:latin typeface="Zawgyi-One" pitchFamily="34" charset="0"/>
                <a:cs typeface="Zawgyi-One" pitchFamily="34" charset="0"/>
              </a:rPr>
              <a:t>တစ္ခုမဟုတ္ဘူးလား</a:t>
            </a:r>
            <a:r>
              <a:rPr lang="en-US" sz="2000" dirty="0">
                <a:solidFill>
                  <a:schemeClr val="bg1"/>
                </a:solidFill>
                <a:latin typeface="Zawgyi-One" pitchFamily="34" charset="0"/>
                <a:cs typeface="Zawgyi-One" pitchFamily="34" charset="0"/>
              </a:rPr>
              <a:t>? </a:t>
            </a:r>
          </a:p>
          <a:p>
            <a:r>
              <a:rPr lang="en-US" sz="2000" dirty="0">
                <a:solidFill>
                  <a:schemeClr val="bg1"/>
                </a:solidFill>
                <a:latin typeface="Zawgyi-One" pitchFamily="34" charset="0"/>
                <a:cs typeface="Zawgyi-One" pitchFamily="34" charset="0"/>
              </a:rPr>
              <a:t>(၃) </a:t>
            </a:r>
            <a:r>
              <a:rPr lang="en-US" sz="2000" dirty="0" err="1">
                <a:solidFill>
                  <a:schemeClr val="bg1"/>
                </a:solidFill>
                <a:latin typeface="Zawgyi-One" pitchFamily="34" charset="0"/>
                <a:cs typeface="Zawgyi-One" pitchFamily="34" charset="0"/>
              </a:rPr>
              <a:t>တစ္ဦးခ်င္းေတ</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ဆံုေရာင္းခ</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ခင္း</a:t>
            </a:r>
            <a:r>
              <a:rPr lang="en-US" sz="2000" dirty="0">
                <a:solidFill>
                  <a:schemeClr val="bg1"/>
                </a:solidFill>
                <a:latin typeface="Zawgyi-One" pitchFamily="34" charset="0"/>
                <a:cs typeface="Zawgyi-One" pitchFamily="34" charset="0"/>
              </a:rPr>
              <a:t> (Personal Selling) </a:t>
            </a:r>
          </a:p>
          <a:p>
            <a:endParaRPr lang="en-US" sz="2000"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ABC </a:t>
            </a:r>
            <a:r>
              <a:rPr lang="en-US" sz="2000" dirty="0">
                <a:solidFill>
                  <a:schemeClr val="bg1"/>
                </a:solidFill>
                <a:latin typeface="Zawgyi-One" pitchFamily="34" charset="0"/>
                <a:cs typeface="Zawgyi-One" pitchFamily="34" charset="0"/>
              </a:rPr>
              <a:t>Accounting </a:t>
            </a:r>
            <a:r>
              <a:rPr lang="en-US" sz="2000" dirty="0" err="1">
                <a:solidFill>
                  <a:schemeClr val="bg1"/>
                </a:solidFill>
                <a:latin typeface="Zawgyi-One" pitchFamily="34" charset="0"/>
                <a:cs typeface="Zawgyi-One" pitchFamily="34" charset="0"/>
              </a:rPr>
              <a:t>လို႔ေခၚတဲ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လုပ္ေဆာင္ခ်က္အေျချပ</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တန္ဖိုးတြက္စာရင္းကိုင္စနစ</a:t>
            </a:r>
            <a:r>
              <a:rPr lang="en-US" sz="2000" dirty="0">
                <a:solidFill>
                  <a:schemeClr val="bg1"/>
                </a:solidFill>
                <a:latin typeface="Zawgyi-One" pitchFamily="34" charset="0"/>
                <a:cs typeface="Zawgyi-One" pitchFamily="34" charset="0"/>
              </a:rPr>
              <a:t>္(Activity Based Costing)</a:t>
            </a:r>
          </a:p>
          <a:p>
            <a:r>
              <a:rPr lang="en-US" sz="2000" dirty="0" err="1">
                <a:solidFill>
                  <a:schemeClr val="bg1"/>
                </a:solidFill>
                <a:latin typeface="Zawgyi-One" pitchFamily="34" charset="0"/>
                <a:cs typeface="Zawgyi-One" pitchFamily="34" charset="0"/>
              </a:rPr>
              <a:t>ကိုအသံုးျပ</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တြက္ခ်က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a:t>
            </a:r>
            <a:r>
              <a:rPr lang="en-US" sz="2000" dirty="0" err="1">
                <a:solidFill>
                  <a:schemeClr val="bg1"/>
                </a:solidFill>
                <a:latin typeface="Zawgyi-One" pitchFamily="34" charset="0"/>
                <a:cs typeface="Zawgyi-One" pitchFamily="34" charset="0"/>
              </a:rPr>
              <a:t>ျမတ္တင္မ</a:t>
            </a:r>
            <a:r>
              <a:rPr lang="en-US" sz="2000" dirty="0">
                <a:solidFill>
                  <a:schemeClr val="bg1"/>
                </a:solidFill>
                <a:latin typeface="Zawgyi-One" pitchFamily="34" charset="0"/>
                <a:cs typeface="Zawgyi-One" pitchFamily="34" charset="0"/>
              </a:rPr>
              <a:t>ႈ (Markup) </a:t>
            </a:r>
            <a:r>
              <a:rPr lang="en-US" sz="2000" dirty="0" err="1">
                <a:solidFill>
                  <a:schemeClr val="bg1"/>
                </a:solidFill>
                <a:latin typeface="Zawgyi-One" pitchFamily="34" charset="0"/>
                <a:cs typeface="Zawgyi-One" pitchFamily="34" charset="0"/>
              </a:rPr>
              <a:t>တစ္ခုကို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ေဆာင္းထည</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ေလ့ရွိပါတယ</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r>
              <a:rPr lang="en-US" sz="2000" dirty="0" err="1" smtClean="0">
                <a:solidFill>
                  <a:schemeClr val="bg1"/>
                </a:solidFill>
                <a:latin typeface="Zawgyi-One" pitchFamily="34" charset="0"/>
                <a:cs typeface="Zawgyi-One" pitchFamily="34" charset="0"/>
              </a:rPr>
              <a:t>အ</a:t>
            </a:r>
            <a:r>
              <a:rPr lang="en-US" sz="2000" dirty="0" err="1">
                <a:solidFill>
                  <a:schemeClr val="bg1"/>
                </a:solidFill>
                <a:latin typeface="Zawgyi-One" pitchFamily="34" charset="0"/>
                <a:cs typeface="Zawgyi-One" pitchFamily="34" charset="0"/>
              </a:rPr>
              <a:t>ဲ့ဒါကို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ကုန္က်စရိတ္အေျချပဳေစ်းနႈန္း</a:t>
            </a:r>
            <a:endParaRPr lang="en-US" sz="2000" dirty="0">
              <a:solidFill>
                <a:schemeClr val="bg1"/>
              </a:solidFill>
              <a:latin typeface="Zawgyi-One" pitchFamily="34" charset="0"/>
              <a:cs typeface="Zawgyi-One" pitchFamily="34" charset="0"/>
            </a:endParaRPr>
          </a:p>
          <a:p>
            <a:r>
              <a:rPr lang="en-US" sz="2000" dirty="0" err="1">
                <a:solidFill>
                  <a:schemeClr val="bg1"/>
                </a:solidFill>
                <a:latin typeface="Zawgyi-One" pitchFamily="34" charset="0"/>
                <a:cs typeface="Zawgyi-One" pitchFamily="34" charset="0"/>
              </a:rPr>
              <a:t>သတ္မွတ္မ</a:t>
            </a:r>
            <a:r>
              <a:rPr lang="en-US" sz="2000" dirty="0">
                <a:solidFill>
                  <a:schemeClr val="bg1"/>
                </a:solidFill>
                <a:latin typeface="Zawgyi-One" pitchFamily="34" charset="0"/>
                <a:cs typeface="Zawgyi-One" pitchFamily="34" charset="0"/>
              </a:rPr>
              <a:t>ႈ (Cost – based Pricing ) </a:t>
            </a:r>
            <a:r>
              <a:rPr lang="en-US" sz="2000" dirty="0" err="1">
                <a:solidFill>
                  <a:schemeClr val="bg1"/>
                </a:solidFill>
                <a:latin typeface="Zawgyi-One" pitchFamily="34" charset="0"/>
                <a:cs typeface="Zawgyi-One" pitchFamily="34" charset="0"/>
              </a:rPr>
              <a:t>လို႔ေခၚပါတယ</a:t>
            </a:r>
            <a:r>
              <a:rPr lang="en-US" sz="2000" dirty="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a:t>
            </a:r>
          </a:p>
          <a:p>
            <a:r>
              <a:rPr lang="en-US" sz="2000" dirty="0" err="1" smtClean="0">
                <a:solidFill>
                  <a:schemeClr val="bg1"/>
                </a:solidFill>
                <a:latin typeface="Zawgyi-One" pitchFamily="34" charset="0"/>
                <a:cs typeface="Zawgyi-One" pitchFamily="34" charset="0"/>
              </a:rPr>
              <a:t>အျခားတစ္ဖက္မွာေတာ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ကုမၸဏီတခ်ိ</a:t>
            </a:r>
            <a:r>
              <a:rPr lang="en-US" sz="2000" dirty="0" smtClean="0">
                <a:solidFill>
                  <a:schemeClr val="bg1"/>
                </a:solidFill>
                <a:latin typeface="Zawgyi-One" pitchFamily="34" charset="0"/>
                <a:cs typeface="Zawgyi-One" pitchFamily="34" charset="0"/>
              </a:rPr>
              <a:t>ဳ႕</a:t>
            </a:r>
            <a:r>
              <a:rPr lang="en-US" sz="2000" dirty="0" err="1" smtClean="0">
                <a:solidFill>
                  <a:schemeClr val="bg1"/>
                </a:solidFill>
                <a:latin typeface="Zawgyi-One" pitchFamily="34" charset="0"/>
                <a:cs typeface="Zawgyi-One" pitchFamily="34" charset="0"/>
              </a:rPr>
              <a:t>ဟာ</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တန္ဖိုးအေျချပဳေစ်း</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န္းသတ္မွတ္မ</a:t>
            </a:r>
            <a:r>
              <a:rPr lang="en-US" sz="2000" dirty="0" smtClean="0">
                <a:solidFill>
                  <a:schemeClr val="bg1"/>
                </a:solidFill>
                <a:latin typeface="Zawgyi-One" pitchFamily="34" charset="0"/>
                <a:cs typeface="Zawgyi-One" pitchFamily="34" charset="0"/>
              </a:rPr>
              <a:t>ႈ (Value – based Pricing)</a:t>
            </a:r>
          </a:p>
          <a:p>
            <a:r>
              <a:rPr lang="en-US" sz="2000" dirty="0" err="1" smtClean="0">
                <a:solidFill>
                  <a:schemeClr val="bg1"/>
                </a:solidFill>
                <a:latin typeface="Zawgyi-One" pitchFamily="34" charset="0"/>
                <a:cs typeface="Zawgyi-One" pitchFamily="34" charset="0"/>
              </a:rPr>
              <a:t>ကိုက်င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သံုးၾကပါသည</a:t>
            </a:r>
            <a:r>
              <a:rPr lang="en-US" sz="2000" dirty="0" smtClean="0">
                <a:solidFill>
                  <a:schemeClr val="bg1"/>
                </a:solidFill>
                <a:latin typeface="Zawgyi-One" pitchFamily="34" charset="0"/>
                <a:cs typeface="Zawgyi-One" pitchFamily="34" charset="0"/>
              </a:rPr>
              <a:t>္။</a:t>
            </a:r>
          </a:p>
          <a:p>
            <a:endParaRPr lang="en-US" sz="2000" dirty="0">
              <a:solidFill>
                <a:schemeClr val="bg1"/>
              </a:solidFill>
              <a:latin typeface="Zawgyi-One" pitchFamily="34" charset="0"/>
              <a:cs typeface="Zawgyi-One" pitchFamily="34" charset="0"/>
            </a:endParaRPr>
          </a:p>
          <a:p>
            <a:endParaRPr lang="en-US" dirty="0"/>
          </a:p>
        </p:txBody>
      </p:sp>
    </p:spTree>
    <p:extLst>
      <p:ext uri="{BB962C8B-B14F-4D97-AF65-F5344CB8AC3E}">
        <p14:creationId xmlns:p14="http://schemas.microsoft.com/office/powerpoint/2010/main" val="67663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28600"/>
            <a:ext cx="9067799" cy="4450845"/>
          </a:xfrm>
        </p:spPr>
        <p:txBody>
          <a:bodyPr/>
          <a:lstStyle/>
          <a:p>
            <a:pPr>
              <a:lnSpc>
                <a:spcPct val="150000"/>
              </a:lnSpc>
            </a:pPr>
            <a:r>
              <a:rPr lang="en-US" sz="2800" b="1" dirty="0" smtClean="0">
                <a:solidFill>
                  <a:srgbClr val="FFFF00"/>
                </a:solidFill>
                <a:latin typeface="Zawgyi-One" pitchFamily="34" charset="0"/>
                <a:cs typeface="Zawgyi-One" pitchFamily="34" charset="0"/>
              </a:rPr>
              <a:t>Internal Environment</a:t>
            </a:r>
          </a:p>
          <a:p>
            <a:pPr marL="342900" indent="-342900">
              <a:lnSpc>
                <a:spcPct val="150000"/>
              </a:lnSpc>
              <a:buFont typeface="Wingdings" pitchFamily="2" charset="2"/>
              <a:buChar char="ü"/>
            </a:pPr>
            <a:r>
              <a:rPr lang="en-US" sz="2000" dirty="0" smtClean="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ဗိတိန</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ိုင္ငံရဲ</a:t>
            </a:r>
            <a:r>
              <a:rPr lang="en-US" sz="2000" dirty="0">
                <a:solidFill>
                  <a:schemeClr val="bg1"/>
                </a:solidFill>
                <a:latin typeface="Zawgyi-One" pitchFamily="34" charset="0"/>
                <a:cs typeface="Zawgyi-One" pitchFamily="34" charset="0"/>
              </a:rPr>
              <a:t>႕ </a:t>
            </a:r>
            <a:r>
              <a:rPr lang="en-US" sz="2000" dirty="0" err="1">
                <a:solidFill>
                  <a:schemeClr val="bg1"/>
                </a:solidFill>
                <a:latin typeface="Zawgyi-One" pitchFamily="34" charset="0"/>
                <a:cs typeface="Zawgyi-One" pitchFamily="34" charset="0"/>
              </a:rPr>
              <a:t>အေကာင္းဆံုး</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ကုန္စည္လက္လီေရာင္းခ်ေရး</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ကုမၸဏီၾကီးျဖစ္တဲ</a:t>
            </a:r>
            <a:r>
              <a:rPr lang="en-US" sz="2000" dirty="0">
                <a:solidFill>
                  <a:schemeClr val="bg1"/>
                </a:solidFill>
                <a:latin typeface="Zawgyi-One" pitchFamily="34" charset="0"/>
                <a:cs typeface="Zawgyi-One" pitchFamily="34" charset="0"/>
              </a:rPr>
              <a:t>့ Mark &amp; Spencer </a:t>
            </a:r>
            <a:r>
              <a:rPr lang="en-US" sz="2000" dirty="0" err="1">
                <a:solidFill>
                  <a:schemeClr val="bg1"/>
                </a:solidFill>
                <a:latin typeface="Zawgyi-One" pitchFamily="34" charset="0"/>
                <a:cs typeface="Zawgyi-One" pitchFamily="34" charset="0"/>
              </a:rPr>
              <a:t>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ေစ်းကြက္ေဖာ္ေဆာင္ေရးဌာနရယ္လို</a:t>
            </a:r>
            <a:r>
              <a:rPr lang="en-US" sz="2000" dirty="0">
                <a:solidFill>
                  <a:schemeClr val="bg1"/>
                </a:solidFill>
                <a:latin typeface="Zawgyi-One" pitchFamily="34" charset="0"/>
                <a:cs typeface="Zawgyi-One" pitchFamily="34" charset="0"/>
              </a:rPr>
              <a:t>႔ </a:t>
            </a:r>
            <a:r>
              <a:rPr lang="en-US" sz="2000" dirty="0" err="1">
                <a:solidFill>
                  <a:schemeClr val="bg1"/>
                </a:solidFill>
                <a:latin typeface="Zawgyi-One" pitchFamily="34" charset="0"/>
                <a:cs typeface="Zawgyi-One" pitchFamily="34" charset="0"/>
              </a:rPr>
              <a:t>သီးသန</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မရွိေသးပါဘူး</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pPr marL="342900" indent="-342900">
              <a:lnSpc>
                <a:spcPct val="150000"/>
              </a:lnSpc>
              <a:buFont typeface="Wingdings" pitchFamily="2" charset="2"/>
              <a:buChar char="ü"/>
            </a:pPr>
            <a:r>
              <a:rPr lang="en-US" sz="2000" dirty="0" err="1" smtClean="0">
                <a:solidFill>
                  <a:schemeClr val="bg1"/>
                </a:solidFill>
                <a:latin typeface="Zawgyi-One" pitchFamily="34" charset="0"/>
                <a:cs typeface="Zawgyi-One" pitchFamily="34" charset="0"/>
              </a:rPr>
              <a:t>သ</a:t>
            </a:r>
            <a:r>
              <a:rPr lang="en-US" sz="2000" dirty="0" err="1">
                <a:solidFill>
                  <a:schemeClr val="bg1"/>
                </a:solidFill>
                <a:latin typeface="Zawgyi-One" pitchFamily="34" charset="0"/>
                <a:cs typeface="Zawgyi-One" pitchFamily="34" charset="0"/>
              </a:rPr>
              <a:t>ို႔ေပမဲ</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ဝန္ထမ္းတိုင္ဟာ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ေဖာက္သည္ေတြကို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ပထမဦးစားေပးအျဖစ</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ခံယူက်င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သံုးခဲ့တာေၾကာင</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အဲ့ဒီကုမၸဏီဟာ</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လံုးဝေၾကာ</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ငာစရာမလိုတဲ့အျပင</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စြဲစြဲျမဲျမဲသစၥာရွိရွိအားေပးေနၾကတဲ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ေဖာက္သည္အုပ္စုၾကီးကို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ယေန႔ထက္တိုင</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ဆြဲေဆာင္ထိန္းသိမ္းထားႏိုင္ဆဲျဖစ္ပါတယ</a:t>
            </a:r>
            <a:r>
              <a:rPr lang="en-US" sz="2000" dirty="0">
                <a:solidFill>
                  <a:schemeClr val="bg1"/>
                </a:solidFill>
                <a:latin typeface="Zawgyi-One" pitchFamily="34" charset="0"/>
                <a:cs typeface="Zawgyi-One" pitchFamily="34" charset="0"/>
              </a:rPr>
              <a:t>္။</a:t>
            </a:r>
          </a:p>
          <a:p>
            <a:pPr marL="342900" indent="-342900">
              <a:lnSpc>
                <a:spcPct val="150000"/>
              </a:lnSpc>
              <a:buFont typeface="Wingdings" pitchFamily="2" charset="2"/>
              <a:buChar char="ü"/>
            </a:pPr>
            <a:r>
              <a:rPr lang="en-US" sz="2000" dirty="0" err="1">
                <a:solidFill>
                  <a:schemeClr val="bg1"/>
                </a:solidFill>
                <a:latin typeface="Zawgyi-One" pitchFamily="34" charset="0"/>
                <a:cs typeface="Zawgyi-One" pitchFamily="34" charset="0"/>
              </a:rPr>
              <a:t>ေဖာက္သည္ေတြဆီကရရွိတဲ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တံု</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ပန္သေဘာထား</a:t>
            </a:r>
            <a:r>
              <a:rPr lang="en-US" sz="2000" dirty="0">
                <a:solidFill>
                  <a:schemeClr val="bg1"/>
                </a:solidFill>
                <a:latin typeface="Zawgyi-One" pitchFamily="34" charset="0"/>
                <a:cs typeface="Zawgyi-One" pitchFamily="34" charset="0"/>
              </a:rPr>
              <a:t> (Feed – back) </a:t>
            </a:r>
          </a:p>
          <a:p>
            <a:pPr marL="342900" indent="-342900">
              <a:lnSpc>
                <a:spcPct val="150000"/>
              </a:lnSpc>
              <a:buFont typeface="Wingdings" pitchFamily="2" charset="2"/>
              <a:buChar char="ü"/>
            </a:pP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အေပၚအေျခခံျပီး</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ထုတ္ကုန္ကို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စဥ္ဆက္မျပတ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အရည္အေသြးျမွင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တင္ေနပါတယ</a:t>
            </a:r>
            <a:r>
              <a:rPr lang="en-US" sz="2000" dirty="0">
                <a:solidFill>
                  <a:schemeClr val="bg1"/>
                </a:solidFill>
                <a:latin typeface="Zawgyi-One" pitchFamily="34" charset="0"/>
                <a:cs typeface="Zawgyi-One" pitchFamily="34" charset="0"/>
              </a:rPr>
              <a:t>္။</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73637"/>
            <a:ext cx="4876800"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86400" y="6049852"/>
            <a:ext cx="5029200" cy="954107"/>
          </a:xfrm>
          <a:prstGeom prst="rect">
            <a:avLst/>
          </a:prstGeom>
        </p:spPr>
        <p:txBody>
          <a:bodyPr>
            <a:spAutoFit/>
          </a:bodyPr>
          <a:lstStyle/>
          <a:p>
            <a:r>
              <a:rPr lang="en-US" sz="2800" dirty="0" smtClean="0">
                <a:solidFill>
                  <a:schemeClr val="bg1"/>
                </a:solidFill>
              </a:rPr>
              <a:t>“</a:t>
            </a:r>
            <a:r>
              <a:rPr lang="en-US" sz="2800" dirty="0">
                <a:solidFill>
                  <a:schemeClr val="bg1"/>
                </a:solidFill>
              </a:rPr>
              <a:t>Employee autonomy — </a:t>
            </a:r>
            <a:r>
              <a:rPr lang="en-US" sz="2800" dirty="0" smtClean="0">
                <a:solidFill>
                  <a:schemeClr val="bg1"/>
                </a:solidFill>
              </a:rPr>
              <a:t>                    “</a:t>
            </a:r>
            <a:r>
              <a:rPr lang="en-US" sz="2800" b="1" dirty="0">
                <a:solidFill>
                  <a:schemeClr val="bg1"/>
                </a:solidFill>
              </a:rPr>
              <a:t>using your best judgment</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073877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9220200" cy="7162800"/>
          </a:xfrm>
        </p:spPr>
        <p:txBody>
          <a:bodyPr wrap="square" lIns="0" tIns="0" rIns="0" bIns="0">
            <a:noAutofit/>
          </a:bodyPr>
          <a:lstStyle/>
          <a:p>
            <a:endParaRPr lang="en-US" sz="2400" b="1" dirty="0" smtClean="0">
              <a:solidFill>
                <a:srgbClr val="FFFF00"/>
              </a:solidFill>
            </a:endParaRPr>
          </a:p>
          <a:p>
            <a:r>
              <a:rPr lang="en-US" sz="3200" b="1" u="sng" dirty="0" smtClean="0">
                <a:solidFill>
                  <a:srgbClr val="FFFF00"/>
                </a:solidFill>
              </a:rPr>
              <a:t>Mission of marketing?</a:t>
            </a:r>
          </a:p>
          <a:p>
            <a:endParaRPr lang="en-US" sz="2400" b="1" dirty="0">
              <a:solidFill>
                <a:srgbClr val="FFFF00"/>
              </a:solidFill>
            </a:endParaRPr>
          </a:p>
          <a:p>
            <a:pPr marL="342900" indent="-342900">
              <a:lnSpc>
                <a:spcPts val="4200"/>
              </a:lnSpc>
              <a:buFont typeface="Wingdings" pitchFamily="2" charset="2"/>
              <a:buChar char="Ø"/>
            </a:pPr>
            <a:endParaRPr lang="en-US" sz="2400" dirty="0" smtClean="0">
              <a:solidFill>
                <a:schemeClr val="bg1"/>
              </a:solidFill>
            </a:endParaRPr>
          </a:p>
          <a:p>
            <a:pPr marL="342900" indent="-342900">
              <a:lnSpc>
                <a:spcPts val="4200"/>
              </a:lnSpc>
              <a:buFont typeface="Wingdings" pitchFamily="2" charset="2"/>
              <a:buChar char="Ø"/>
            </a:pPr>
            <a:endParaRPr lang="en-US" sz="2400" dirty="0" smtClean="0">
              <a:solidFill>
                <a:schemeClr val="bg1"/>
              </a:solidFill>
            </a:endParaRPr>
          </a:p>
          <a:p>
            <a:pPr marL="342900" indent="-342900">
              <a:lnSpc>
                <a:spcPct val="150000"/>
              </a:lnSpc>
              <a:buFont typeface="Wingdings" pitchFamily="2" charset="2"/>
              <a:buChar char="Ø"/>
            </a:pPr>
            <a:r>
              <a:rPr lang="en-US" sz="2800" dirty="0" smtClean="0">
                <a:solidFill>
                  <a:schemeClr val="bg1"/>
                </a:solidFill>
              </a:rPr>
              <a:t>To </a:t>
            </a:r>
            <a:r>
              <a:rPr lang="en-US" sz="2800" dirty="0">
                <a:solidFill>
                  <a:schemeClr val="bg1"/>
                </a:solidFill>
              </a:rPr>
              <a:t>sell any and all of </a:t>
            </a:r>
            <a:r>
              <a:rPr lang="en-US" sz="2800" dirty="0" smtClean="0">
                <a:solidFill>
                  <a:schemeClr val="bg1"/>
                </a:solidFill>
              </a:rPr>
              <a:t>the  company’s products</a:t>
            </a:r>
          </a:p>
          <a:p>
            <a:pPr marL="342900" indent="-342900">
              <a:lnSpc>
                <a:spcPct val="150000"/>
              </a:lnSpc>
              <a:buFont typeface="Wingdings" pitchFamily="2" charset="2"/>
              <a:buChar char="Ø"/>
            </a:pPr>
            <a:r>
              <a:rPr lang="en-US" sz="2800" dirty="0" smtClean="0">
                <a:solidFill>
                  <a:schemeClr val="bg1"/>
                </a:solidFill>
              </a:rPr>
              <a:t>To </a:t>
            </a:r>
            <a:r>
              <a:rPr lang="en-US" sz="2800" dirty="0" smtClean="0">
                <a:solidFill>
                  <a:schemeClr val="bg1"/>
                </a:solidFill>
              </a:rPr>
              <a:t>anyone and everyone. </a:t>
            </a:r>
          </a:p>
          <a:p>
            <a:pPr marL="342900" indent="-342900">
              <a:lnSpc>
                <a:spcPct val="150000"/>
              </a:lnSpc>
              <a:buFont typeface="Wingdings" pitchFamily="2" charset="2"/>
              <a:buChar char="Ø"/>
            </a:pPr>
            <a:r>
              <a:rPr lang="en-US" sz="2800" dirty="0" smtClean="0">
                <a:solidFill>
                  <a:schemeClr val="bg1"/>
                </a:solidFill>
              </a:rPr>
              <a:t>Create </a:t>
            </a:r>
            <a:r>
              <a:rPr lang="en-US" sz="2800" dirty="0">
                <a:solidFill>
                  <a:schemeClr val="bg1"/>
                </a:solidFill>
              </a:rPr>
              <a:t>products that satisfy the unmet needs of target markets</a:t>
            </a:r>
            <a:r>
              <a:rPr lang="en-US" sz="2800" dirty="0" smtClean="0">
                <a:solidFill>
                  <a:schemeClr val="bg1"/>
                </a:solidFill>
              </a:rPr>
              <a:t>.</a:t>
            </a:r>
          </a:p>
          <a:p>
            <a:pPr marL="342900" indent="-342900">
              <a:lnSpc>
                <a:spcPct val="150000"/>
              </a:lnSpc>
              <a:buFont typeface="Wingdings" pitchFamily="2" charset="2"/>
              <a:buChar char="Ø"/>
            </a:pPr>
            <a:r>
              <a:rPr lang="en-US" sz="2800" dirty="0" smtClean="0">
                <a:solidFill>
                  <a:schemeClr val="bg1"/>
                </a:solidFill>
              </a:rPr>
              <a:t>To </a:t>
            </a:r>
            <a:r>
              <a:rPr lang="en-US" sz="2800" dirty="0">
                <a:solidFill>
                  <a:schemeClr val="bg1"/>
                </a:solidFill>
              </a:rPr>
              <a:t>raise the </a:t>
            </a:r>
            <a:r>
              <a:rPr lang="en-US" sz="2800" dirty="0" smtClean="0">
                <a:solidFill>
                  <a:schemeClr val="bg1"/>
                </a:solidFill>
              </a:rPr>
              <a:t>standard </a:t>
            </a:r>
            <a:r>
              <a:rPr lang="en-US" sz="2800" dirty="0">
                <a:solidFill>
                  <a:schemeClr val="bg1"/>
                </a:solidFill>
              </a:rPr>
              <a:t>of living </a:t>
            </a:r>
            <a:r>
              <a:rPr lang="en-US" sz="2800" dirty="0" smtClean="0">
                <a:solidFill>
                  <a:schemeClr val="bg1"/>
                </a:solidFill>
              </a:rPr>
              <a:t>and </a:t>
            </a:r>
            <a:r>
              <a:rPr lang="en-US" sz="2800" dirty="0">
                <a:solidFill>
                  <a:schemeClr val="bg1"/>
                </a:solidFill>
              </a:rPr>
              <a:t>the quality of life.  </a:t>
            </a:r>
            <a:endParaRPr lang="en-US" sz="2800" dirty="0" smtClean="0">
              <a:solidFill>
                <a:schemeClr val="bg1"/>
              </a:solidFill>
            </a:endParaRPr>
          </a:p>
          <a:p>
            <a:pPr marL="342900" indent="-342900">
              <a:lnSpc>
                <a:spcPct val="150000"/>
              </a:lnSpc>
              <a:buFont typeface="Wingdings" pitchFamily="2" charset="2"/>
              <a:buChar char="Ø"/>
            </a:pPr>
            <a:r>
              <a:rPr lang="en-US" sz="2800" dirty="0" smtClean="0">
                <a:solidFill>
                  <a:schemeClr val="bg1"/>
                </a:solidFill>
              </a:rPr>
              <a:t>Create </a:t>
            </a:r>
            <a:r>
              <a:rPr lang="en-US" sz="2800" dirty="0">
                <a:solidFill>
                  <a:schemeClr val="bg1"/>
                </a:solidFill>
              </a:rPr>
              <a:t>new and attractive solutions. </a:t>
            </a:r>
          </a:p>
          <a:p>
            <a:pPr>
              <a:lnSpc>
                <a:spcPts val="4200"/>
              </a:lnSpc>
            </a:pPr>
            <a:endParaRPr lang="en-US" sz="2800" dirty="0">
              <a:solidFill>
                <a:schemeClr val="bg1"/>
              </a:solidFill>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76200"/>
            <a:ext cx="4800600" cy="208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63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 y="4648200"/>
            <a:ext cx="4844703" cy="213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712" y="747913"/>
            <a:ext cx="4384488" cy="286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84842"/>
            <a:ext cx="5156061" cy="31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632" y="4580032"/>
            <a:ext cx="4713907" cy="250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84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9144000" cy="5768847"/>
          </a:xfrm>
        </p:spPr>
        <p:txBody>
          <a:bodyPr>
            <a:noAutofit/>
          </a:bodyPr>
          <a:lstStyle/>
          <a:p>
            <a:r>
              <a:rPr lang="en-US" sz="3600" b="1" dirty="0" smtClean="0">
                <a:solidFill>
                  <a:srgbClr val="FFFF00"/>
                </a:solidFill>
              </a:rPr>
              <a:t>Seven Functions of Marketing</a:t>
            </a:r>
          </a:p>
          <a:p>
            <a:r>
              <a:rPr lang="en-US" sz="2400" b="1" u="sng" dirty="0" smtClean="0">
                <a:solidFill>
                  <a:schemeClr val="bg1"/>
                </a:solidFill>
              </a:rPr>
              <a:t>Distribution</a:t>
            </a:r>
          </a:p>
          <a:p>
            <a:r>
              <a:rPr lang="en-US" sz="2000" dirty="0" smtClean="0">
                <a:solidFill>
                  <a:schemeClr val="bg1"/>
                </a:solidFill>
              </a:rPr>
              <a:t>Shop in the part of a city?? Interconnected world</a:t>
            </a:r>
          </a:p>
          <a:p>
            <a:endParaRPr lang="en-US" sz="2000" dirty="0">
              <a:solidFill>
                <a:schemeClr val="bg1"/>
              </a:solidFill>
            </a:endParaRPr>
          </a:p>
          <a:p>
            <a:r>
              <a:rPr lang="en-US" sz="2400" b="1" u="sng" dirty="0" smtClean="0">
                <a:solidFill>
                  <a:schemeClr val="bg1"/>
                </a:solidFill>
              </a:rPr>
              <a:t>Financing</a:t>
            </a:r>
          </a:p>
          <a:p>
            <a:r>
              <a:rPr lang="en-US" sz="2000" dirty="0" smtClean="0">
                <a:solidFill>
                  <a:schemeClr val="bg1"/>
                </a:solidFill>
              </a:rPr>
              <a:t>Creation and advertising of your goods or services.</a:t>
            </a:r>
          </a:p>
          <a:p>
            <a:endParaRPr lang="en-US" sz="2000" b="1" dirty="0" smtClean="0">
              <a:solidFill>
                <a:schemeClr val="bg1"/>
              </a:solidFill>
            </a:endParaRPr>
          </a:p>
          <a:p>
            <a:r>
              <a:rPr lang="en-US" sz="2400" b="1" u="sng" dirty="0" smtClean="0">
                <a:solidFill>
                  <a:schemeClr val="bg1"/>
                </a:solidFill>
              </a:rPr>
              <a:t>Market Research</a:t>
            </a:r>
          </a:p>
          <a:p>
            <a:r>
              <a:rPr lang="en-US" sz="2000" dirty="0" smtClean="0">
                <a:solidFill>
                  <a:schemeClr val="bg1"/>
                </a:solidFill>
              </a:rPr>
              <a:t>Information about target customers</a:t>
            </a:r>
          </a:p>
          <a:p>
            <a:r>
              <a:rPr lang="en-US" sz="2000" dirty="0" smtClean="0">
                <a:solidFill>
                  <a:schemeClr val="bg1"/>
                </a:solidFill>
              </a:rPr>
              <a:t>Who? Why?  On-the-ground observation trends and competing products.</a:t>
            </a:r>
          </a:p>
          <a:p>
            <a:endParaRPr lang="en-US" sz="2000" b="1" dirty="0" smtClean="0">
              <a:solidFill>
                <a:schemeClr val="bg1"/>
              </a:solidFill>
            </a:endParaRPr>
          </a:p>
          <a:p>
            <a:r>
              <a:rPr lang="en-US" sz="2400" b="1" u="sng" dirty="0" smtClean="0">
                <a:solidFill>
                  <a:schemeClr val="bg1"/>
                </a:solidFill>
              </a:rPr>
              <a:t>Pricing</a:t>
            </a:r>
          </a:p>
          <a:p>
            <a:r>
              <a:rPr lang="en-US" sz="2000" dirty="0" smtClean="0">
                <a:solidFill>
                  <a:schemeClr val="bg1"/>
                </a:solidFill>
              </a:rPr>
              <a:t>Too high -- lose customers -- too low--- robbing profits</a:t>
            </a:r>
          </a:p>
          <a:p>
            <a:endParaRPr lang="en-US" sz="2000" dirty="0" smtClean="0">
              <a:solidFill>
                <a:schemeClr val="bg1"/>
              </a:solidFill>
            </a:endParaRPr>
          </a:p>
          <a:p>
            <a:r>
              <a:rPr lang="en-US" sz="2400" b="1" u="sng" dirty="0" smtClean="0">
                <a:solidFill>
                  <a:schemeClr val="bg1"/>
                </a:solidFill>
              </a:rPr>
              <a:t>Product and Service Management</a:t>
            </a:r>
          </a:p>
          <a:p>
            <a:r>
              <a:rPr lang="en-US" sz="2000" dirty="0" smtClean="0">
                <a:solidFill>
                  <a:schemeClr val="bg1"/>
                </a:solidFill>
              </a:rPr>
              <a:t>Listening to customers, responding to wants and needs keeping fresh up to date.</a:t>
            </a:r>
          </a:p>
          <a:p>
            <a:endParaRPr lang="en-US" sz="2000" b="1" dirty="0" smtClean="0">
              <a:solidFill>
                <a:schemeClr val="bg1"/>
              </a:solidFill>
            </a:endParaRPr>
          </a:p>
          <a:p>
            <a:r>
              <a:rPr lang="en-US" sz="2400" b="1" u="sng" dirty="0" smtClean="0">
                <a:solidFill>
                  <a:schemeClr val="bg1"/>
                </a:solidFill>
              </a:rPr>
              <a:t>Promotion</a:t>
            </a:r>
          </a:p>
          <a:p>
            <a:r>
              <a:rPr lang="en-US" sz="2000" dirty="0" smtClean="0">
                <a:solidFill>
                  <a:schemeClr val="bg1"/>
                </a:solidFill>
              </a:rPr>
              <a:t>Tailoring promotion messages to new media ( Facebook --), outlets</a:t>
            </a:r>
          </a:p>
          <a:p>
            <a:endParaRPr lang="en-US" sz="2000" b="1" dirty="0" smtClean="0">
              <a:solidFill>
                <a:schemeClr val="bg1"/>
              </a:solidFill>
            </a:endParaRPr>
          </a:p>
          <a:p>
            <a:r>
              <a:rPr lang="en-US" sz="2400" b="1" u="sng" dirty="0" smtClean="0">
                <a:solidFill>
                  <a:schemeClr val="bg1"/>
                </a:solidFill>
              </a:rPr>
              <a:t>Selling</a:t>
            </a:r>
          </a:p>
          <a:p>
            <a:r>
              <a:rPr lang="en-US" sz="2000" dirty="0" smtClean="0">
                <a:solidFill>
                  <a:schemeClr val="bg1"/>
                </a:solidFill>
              </a:rPr>
              <a:t>Only after determined the wants and needs </a:t>
            </a:r>
            <a:r>
              <a:rPr lang="en-US" sz="2000" dirty="0" smtClean="0">
                <a:solidFill>
                  <a:schemeClr val="bg1"/>
                </a:solidFill>
              </a:rPr>
              <a:t>, Right </a:t>
            </a:r>
            <a:r>
              <a:rPr lang="en-US" sz="2000" dirty="0" smtClean="0">
                <a:solidFill>
                  <a:schemeClr val="bg1"/>
                </a:solidFill>
              </a:rPr>
              <a:t>products at the right price </a:t>
            </a:r>
            <a:endParaRPr lang="en-US" sz="2000" dirty="0">
              <a:solidFill>
                <a:schemeClr val="bg1"/>
              </a:solidFill>
            </a:endParaRPr>
          </a:p>
        </p:txBody>
      </p:sp>
    </p:spTree>
    <p:extLst>
      <p:ext uri="{BB962C8B-B14F-4D97-AF65-F5344CB8AC3E}">
        <p14:creationId xmlns:p14="http://schemas.microsoft.com/office/powerpoint/2010/main" val="2201692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97815" y="116840"/>
            <a:ext cx="7855585" cy="949960"/>
          </a:xfrm>
        </p:spPr>
        <p:txBody>
          <a:bodyPr/>
          <a:lstStyle/>
          <a:p>
            <a:r>
              <a:rPr lang="en-US" sz="3600" b="1" dirty="0">
                <a:solidFill>
                  <a:srgbClr val="FFFF00"/>
                </a:solidFill>
              </a:rPr>
              <a:t>Major Steps in Effective Selling</a:t>
            </a:r>
          </a:p>
        </p:txBody>
      </p:sp>
      <p:sp>
        <p:nvSpPr>
          <p:cNvPr id="4" name="Rectangle 3"/>
          <p:cNvSpPr/>
          <p:nvPr/>
        </p:nvSpPr>
        <p:spPr>
          <a:xfrm>
            <a:off x="586740" y="112268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Prospecting and Qualifying</a:t>
            </a:r>
            <a:endParaRPr lang="en-US" dirty="0"/>
          </a:p>
        </p:txBody>
      </p:sp>
      <p:sp>
        <p:nvSpPr>
          <p:cNvPr id="14" name="Rectangle 13"/>
          <p:cNvSpPr/>
          <p:nvPr/>
        </p:nvSpPr>
        <p:spPr>
          <a:xfrm>
            <a:off x="586740" y="198628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Pre approach</a:t>
            </a:r>
          </a:p>
        </p:txBody>
      </p:sp>
      <p:sp>
        <p:nvSpPr>
          <p:cNvPr id="15" name="Rectangle 14"/>
          <p:cNvSpPr/>
          <p:nvPr/>
        </p:nvSpPr>
        <p:spPr>
          <a:xfrm>
            <a:off x="586740" y="293624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Approach</a:t>
            </a:r>
          </a:p>
        </p:txBody>
      </p:sp>
      <p:sp>
        <p:nvSpPr>
          <p:cNvPr id="16" name="Rectangle 15"/>
          <p:cNvSpPr/>
          <p:nvPr/>
        </p:nvSpPr>
        <p:spPr>
          <a:xfrm>
            <a:off x="586740" y="397256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Presentation</a:t>
            </a:r>
          </a:p>
          <a:p>
            <a:pPr algn="ctr" eaLnBrk="0" hangingPunct="0">
              <a:defRPr/>
            </a:pPr>
            <a:r>
              <a:rPr lang="en-US" b="1" dirty="0"/>
              <a:t>and Demonstration</a:t>
            </a:r>
            <a:endParaRPr lang="en-US" dirty="0"/>
          </a:p>
        </p:txBody>
      </p:sp>
      <p:sp>
        <p:nvSpPr>
          <p:cNvPr id="17" name="Rectangle 16"/>
          <p:cNvSpPr/>
          <p:nvPr/>
        </p:nvSpPr>
        <p:spPr>
          <a:xfrm>
            <a:off x="586740" y="500888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Overcoming</a:t>
            </a:r>
          </a:p>
          <a:p>
            <a:pPr algn="ctr" eaLnBrk="0" hangingPunct="0">
              <a:defRPr/>
            </a:pPr>
            <a:r>
              <a:rPr lang="en-US" b="1" dirty="0"/>
              <a:t>objections</a:t>
            </a:r>
            <a:endParaRPr lang="en-US" dirty="0"/>
          </a:p>
        </p:txBody>
      </p:sp>
      <p:sp>
        <p:nvSpPr>
          <p:cNvPr id="18" name="Rectangle 17"/>
          <p:cNvSpPr/>
          <p:nvPr/>
        </p:nvSpPr>
        <p:spPr>
          <a:xfrm>
            <a:off x="586740" y="595884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Closing</a:t>
            </a:r>
            <a:endParaRPr lang="en-US" dirty="0"/>
          </a:p>
        </p:txBody>
      </p:sp>
      <p:sp>
        <p:nvSpPr>
          <p:cNvPr id="11" name="Rectangle 10"/>
          <p:cNvSpPr/>
          <p:nvPr/>
        </p:nvSpPr>
        <p:spPr>
          <a:xfrm>
            <a:off x="586740" y="6822440"/>
            <a:ext cx="3017520" cy="60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eaLnBrk="0" hangingPunct="0">
              <a:defRPr/>
            </a:pPr>
            <a:r>
              <a:rPr lang="en-US" b="1" dirty="0"/>
              <a:t>Follow up</a:t>
            </a:r>
          </a:p>
          <a:p>
            <a:pPr algn="ctr" eaLnBrk="0" hangingPunct="0">
              <a:defRPr/>
            </a:pPr>
            <a:r>
              <a:rPr lang="en-US" b="1" dirty="0"/>
              <a:t>and Maintenance</a:t>
            </a:r>
            <a:endParaRPr lang="en-US" dirty="0"/>
          </a:p>
        </p:txBody>
      </p:sp>
      <p:sp>
        <p:nvSpPr>
          <p:cNvPr id="2" name="Rectangle 1"/>
          <p:cNvSpPr/>
          <p:nvPr/>
        </p:nvSpPr>
        <p:spPr>
          <a:xfrm>
            <a:off x="4358640" y="949960"/>
            <a:ext cx="5615940" cy="2616101"/>
          </a:xfrm>
          <a:prstGeom prst="rect">
            <a:avLst/>
          </a:prstGeom>
          <a:noFill/>
          <a:ln w="25400">
            <a:solidFill>
              <a:srgbClr val="F8F82A"/>
            </a:solidFill>
          </a:ln>
        </p:spPr>
        <p:txBody>
          <a:bodyPr wrap="square" lIns="101882" tIns="50941" rIns="101882" bIns="50941">
            <a:spAutoFit/>
          </a:bodyPr>
          <a:lstStyle/>
          <a:p>
            <a:pPr>
              <a:defRPr/>
            </a:pPr>
            <a:r>
              <a:rPr lang="en-US" sz="2700" dirty="0">
                <a:solidFill>
                  <a:schemeClr val="bg1"/>
                </a:solidFill>
              </a:rPr>
              <a:t>Tells the product “story” to the buyer</a:t>
            </a:r>
          </a:p>
          <a:p>
            <a:pPr>
              <a:defRPr/>
            </a:pPr>
            <a:r>
              <a:rPr lang="en-US" sz="2700" dirty="0">
                <a:solidFill>
                  <a:schemeClr val="bg1"/>
                </a:solidFill>
              </a:rPr>
              <a:t>Follow the AIDA formula :</a:t>
            </a:r>
          </a:p>
          <a:p>
            <a:pPr marL="891471" lvl="1" indent="-382059">
              <a:buFont typeface="Arial" pitchFamily="34" charset="0"/>
              <a:buChar char="•"/>
              <a:defRPr/>
            </a:pPr>
            <a:r>
              <a:rPr lang="en-US" sz="2700" dirty="0">
                <a:solidFill>
                  <a:schemeClr val="bg1"/>
                </a:solidFill>
              </a:rPr>
              <a:t>Gaining </a:t>
            </a:r>
            <a:r>
              <a:rPr lang="en-US" sz="2700" b="1" i="1" dirty="0">
                <a:solidFill>
                  <a:schemeClr val="bg1"/>
                </a:solidFill>
              </a:rPr>
              <a:t>attention</a:t>
            </a:r>
          </a:p>
          <a:p>
            <a:pPr marL="891471" lvl="1" indent="-382059">
              <a:buFont typeface="Arial" pitchFamily="34" charset="0"/>
              <a:buChar char="•"/>
              <a:defRPr/>
            </a:pPr>
            <a:r>
              <a:rPr lang="en-US" sz="2700" dirty="0">
                <a:solidFill>
                  <a:schemeClr val="bg1"/>
                </a:solidFill>
              </a:rPr>
              <a:t>Holding </a:t>
            </a:r>
            <a:r>
              <a:rPr lang="en-US" sz="2700" b="1" i="1" dirty="0">
                <a:solidFill>
                  <a:schemeClr val="bg1"/>
                </a:solidFill>
              </a:rPr>
              <a:t>interest</a:t>
            </a:r>
          </a:p>
          <a:p>
            <a:pPr marL="891471" lvl="1" indent="-382059">
              <a:buFont typeface="Arial" pitchFamily="34" charset="0"/>
              <a:buChar char="•"/>
              <a:defRPr/>
            </a:pPr>
            <a:r>
              <a:rPr lang="en-US" sz="2700" dirty="0">
                <a:solidFill>
                  <a:schemeClr val="bg1"/>
                </a:solidFill>
              </a:rPr>
              <a:t>Arousing </a:t>
            </a:r>
            <a:r>
              <a:rPr lang="en-US" sz="2700" b="1" i="1" dirty="0">
                <a:solidFill>
                  <a:schemeClr val="bg1"/>
                </a:solidFill>
              </a:rPr>
              <a:t>desire</a:t>
            </a:r>
          </a:p>
          <a:p>
            <a:pPr marL="891471" lvl="1" indent="-382059">
              <a:buFont typeface="Arial" pitchFamily="34" charset="0"/>
              <a:buChar char="•"/>
              <a:defRPr/>
            </a:pPr>
            <a:r>
              <a:rPr lang="en-US" sz="2700" dirty="0">
                <a:solidFill>
                  <a:schemeClr val="bg1"/>
                </a:solidFill>
              </a:rPr>
              <a:t>Obtaining </a:t>
            </a:r>
            <a:r>
              <a:rPr lang="en-US" sz="2700" b="1" i="1" dirty="0">
                <a:solidFill>
                  <a:schemeClr val="bg1"/>
                </a:solidFill>
              </a:rPr>
              <a:t>action</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8668" y="3645034"/>
            <a:ext cx="5228273" cy="404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06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8" name="Rectangle 2"/>
          <p:cNvSpPr>
            <a:spLocks noGrp="1" noChangeArrowheads="1"/>
          </p:cNvSpPr>
          <p:nvPr>
            <p:ph idx="1"/>
          </p:nvPr>
        </p:nvSpPr>
        <p:spPr>
          <a:xfrm>
            <a:off x="4023360" y="2159000"/>
            <a:ext cx="5951220" cy="1468120"/>
          </a:xfrm>
        </p:spPr>
        <p:txBody>
          <a:bodyPr lIns="100822" tIns="49526" rIns="100822" bIns="49526"/>
          <a:lstStyle/>
          <a:p>
            <a:pPr eaLnBrk="1" hangingPunct="1">
              <a:lnSpc>
                <a:spcPct val="90000"/>
              </a:lnSpc>
              <a:spcBef>
                <a:spcPct val="100000"/>
              </a:spcBef>
              <a:buFont typeface="CommonBullets" pitchFamily="34" charset="2"/>
              <a:buChar char=" "/>
            </a:pPr>
            <a:r>
              <a:rPr lang="en-AU" sz="3100" b="1" dirty="0">
                <a:solidFill>
                  <a:schemeClr val="bg1"/>
                </a:solidFill>
              </a:rPr>
              <a:t>the product, promotion or service itself or a specific characteristic of these </a:t>
            </a:r>
          </a:p>
        </p:txBody>
      </p:sp>
      <p:sp>
        <p:nvSpPr>
          <p:cNvPr id="536579" name="Line 3"/>
          <p:cNvSpPr>
            <a:spLocks noChangeShapeType="1"/>
          </p:cNvSpPr>
          <p:nvPr/>
        </p:nvSpPr>
        <p:spPr bwMode="auto">
          <a:xfrm>
            <a:off x="880110" y="3713480"/>
            <a:ext cx="8402955" cy="0"/>
          </a:xfrm>
          <a:prstGeom prst="line">
            <a:avLst/>
          </a:prstGeom>
          <a:noFill/>
          <a:ln w="76200">
            <a:solidFill>
              <a:srgbClr val="996633"/>
            </a:solidFill>
            <a:round/>
            <a:headEnd/>
            <a:tailEnd/>
          </a:ln>
        </p:spPr>
        <p:txBody>
          <a:bodyPr wrap="none" lIns="101882" tIns="50941" rIns="101882" bIns="50941" anchor="ctr"/>
          <a:lstStyle/>
          <a:p>
            <a:endParaRPr lang="en-US"/>
          </a:p>
        </p:txBody>
      </p:sp>
      <p:sp>
        <p:nvSpPr>
          <p:cNvPr id="536580" name="Line 4"/>
          <p:cNvSpPr>
            <a:spLocks noChangeShapeType="1"/>
          </p:cNvSpPr>
          <p:nvPr/>
        </p:nvSpPr>
        <p:spPr bwMode="auto">
          <a:xfrm>
            <a:off x="880111" y="5440680"/>
            <a:ext cx="8401209" cy="0"/>
          </a:xfrm>
          <a:prstGeom prst="line">
            <a:avLst/>
          </a:prstGeom>
          <a:noFill/>
          <a:ln w="76200">
            <a:solidFill>
              <a:srgbClr val="996633"/>
            </a:solidFill>
            <a:round/>
            <a:headEnd/>
            <a:tailEnd/>
          </a:ln>
        </p:spPr>
        <p:txBody>
          <a:bodyPr wrap="none" lIns="101882" tIns="50941" rIns="101882" bIns="50941" anchor="ctr"/>
          <a:lstStyle/>
          <a:p>
            <a:endParaRPr lang="en-US"/>
          </a:p>
        </p:txBody>
      </p:sp>
      <p:grpSp>
        <p:nvGrpSpPr>
          <p:cNvPr id="2" name="Group 5"/>
          <p:cNvGrpSpPr>
            <a:grpSpLocks/>
          </p:cNvGrpSpPr>
          <p:nvPr/>
        </p:nvGrpSpPr>
        <p:grpSpPr bwMode="auto">
          <a:xfrm>
            <a:off x="1173480" y="5721350"/>
            <a:ext cx="2011680" cy="928370"/>
            <a:chOff x="336" y="3180"/>
            <a:chExt cx="1152" cy="468"/>
          </a:xfrm>
        </p:grpSpPr>
        <p:sp>
          <p:nvSpPr>
            <p:cNvPr id="536582" name="AutoShape 6"/>
            <p:cNvSpPr>
              <a:spLocks noChangeArrowheads="1"/>
            </p:cNvSpPr>
            <p:nvPr/>
          </p:nvSpPr>
          <p:spPr bwMode="auto">
            <a:xfrm>
              <a:off x="336" y="3180"/>
              <a:ext cx="455" cy="468"/>
            </a:xfrm>
            <a:prstGeom prst="diamond">
              <a:avLst/>
            </a:prstGeom>
            <a:gradFill rotWithShape="0">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536583" name="WordArt 7"/>
            <p:cNvSpPr>
              <a:spLocks noChangeArrowheads="1" noChangeShapeType="1" noTextEdit="1"/>
            </p:cNvSpPr>
            <p:nvPr/>
          </p:nvSpPr>
          <p:spPr bwMode="auto">
            <a:xfrm>
              <a:off x="779" y="3273"/>
              <a:ext cx="709" cy="234"/>
            </a:xfrm>
            <a:prstGeom prst="rect">
              <a:avLst/>
            </a:prstGeom>
          </p:spPr>
          <p:txBody>
            <a:bodyPr wrap="none" fromWordArt="1">
              <a:prstTxWarp prst="textPlain">
                <a:avLst>
                  <a:gd name="adj" fmla="val 50000"/>
                </a:avLst>
              </a:prstTxWarp>
            </a:bodyPr>
            <a:lstStyle/>
            <a:p>
              <a:pPr algn="ctr">
                <a:defRPr/>
              </a:pPr>
              <a:r>
                <a:rPr lang="en-US" sz="4000" b="1" kern="10" dirty="0">
                  <a:ln w="9525">
                    <a:solidFill>
                      <a:srgbClr val="000000"/>
                    </a:solidFill>
                    <a:round/>
                    <a:headEnd/>
                    <a:tailEnd/>
                  </a:ln>
                  <a:gradFill rotWithShape="0">
                    <a:gsLst>
                      <a:gs pos="0">
                        <a:schemeClr val="accent1">
                          <a:gamma/>
                          <a:shade val="46275"/>
                          <a:invGamma/>
                        </a:schemeClr>
                      </a:gs>
                      <a:gs pos="50000">
                        <a:schemeClr val="accent1"/>
                      </a:gs>
                      <a:gs pos="100000">
                        <a:schemeClr val="accent1">
                          <a:gamma/>
                          <a:shade val="46275"/>
                          <a:invGamma/>
                        </a:schemeClr>
                      </a:gs>
                    </a:gsLst>
                    <a:lin ang="5400000" scaled="1"/>
                  </a:gradFill>
                  <a:latin typeface="Bookman Old Style"/>
                </a:rPr>
                <a:t>______</a:t>
              </a:r>
            </a:p>
          </p:txBody>
        </p:sp>
        <p:sp>
          <p:nvSpPr>
            <p:cNvPr id="35868" name="WordArt 8"/>
            <p:cNvSpPr>
              <a:spLocks noChangeArrowheads="1" noChangeShapeType="1" noTextEdit="1"/>
            </p:cNvSpPr>
            <p:nvPr/>
          </p:nvSpPr>
          <p:spPr bwMode="auto">
            <a:xfrm>
              <a:off x="448" y="3289"/>
              <a:ext cx="200" cy="237"/>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B</a:t>
              </a:r>
            </a:p>
          </p:txBody>
        </p:sp>
      </p:grpSp>
      <p:grpSp>
        <p:nvGrpSpPr>
          <p:cNvPr id="3" name="Group 9"/>
          <p:cNvGrpSpPr>
            <a:grpSpLocks/>
          </p:cNvGrpSpPr>
          <p:nvPr/>
        </p:nvGrpSpPr>
        <p:grpSpPr bwMode="auto">
          <a:xfrm>
            <a:off x="1252062" y="4058920"/>
            <a:ext cx="2771298" cy="863600"/>
            <a:chOff x="347" y="2280"/>
            <a:chExt cx="1576" cy="456"/>
          </a:xfrm>
        </p:grpSpPr>
        <p:sp>
          <p:nvSpPr>
            <p:cNvPr id="536586" name="AutoShape 10"/>
            <p:cNvSpPr>
              <a:spLocks noChangeArrowheads="1"/>
            </p:cNvSpPr>
            <p:nvPr/>
          </p:nvSpPr>
          <p:spPr bwMode="auto">
            <a:xfrm>
              <a:off x="347" y="2280"/>
              <a:ext cx="433" cy="456"/>
            </a:xfrm>
            <a:prstGeom prst="diamond">
              <a:avLst/>
            </a:prstGeom>
            <a:gradFill rotWithShape="0">
              <a:gsLst>
                <a:gs pos="0">
                  <a:srgbClr val="99CCFF">
                    <a:gamma/>
                    <a:shade val="46275"/>
                    <a:invGamma/>
                  </a:srgbClr>
                </a:gs>
                <a:gs pos="50000">
                  <a:srgbClr val="99CCFF"/>
                </a:gs>
                <a:gs pos="100000">
                  <a:srgbClr val="99CCFF">
                    <a:gamma/>
                    <a:shade val="46275"/>
                    <a:invGamma/>
                  </a:srgbClr>
                </a:gs>
              </a:gsLst>
              <a:lin ang="189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35864" name="WordArt 11"/>
            <p:cNvSpPr>
              <a:spLocks noChangeArrowheads="1" noChangeShapeType="1" noTextEdit="1"/>
            </p:cNvSpPr>
            <p:nvPr/>
          </p:nvSpPr>
          <p:spPr bwMode="auto">
            <a:xfrm>
              <a:off x="768" y="2389"/>
              <a:ext cx="1155" cy="275"/>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gradFill rotWithShape="1">
                    <a:gsLst>
                      <a:gs pos="0">
                        <a:srgbClr val="475E76"/>
                      </a:gs>
                      <a:gs pos="50000">
                        <a:srgbClr val="99CCFF"/>
                      </a:gs>
                      <a:gs pos="100000">
                        <a:srgbClr val="475E76"/>
                      </a:gs>
                    </a:gsLst>
                    <a:lin ang="2700000" scaled="1"/>
                  </a:gradFill>
                  <a:latin typeface="Bookman Old Style"/>
                </a:rPr>
                <a:t>dvantage</a:t>
              </a:r>
            </a:p>
          </p:txBody>
        </p:sp>
        <p:sp>
          <p:nvSpPr>
            <p:cNvPr id="35865" name="WordArt 12"/>
            <p:cNvSpPr>
              <a:spLocks noChangeArrowheads="1" noChangeShapeType="1" noTextEdit="1"/>
            </p:cNvSpPr>
            <p:nvPr/>
          </p:nvSpPr>
          <p:spPr bwMode="auto">
            <a:xfrm>
              <a:off x="460" y="2374"/>
              <a:ext cx="190" cy="231"/>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A</a:t>
              </a:r>
            </a:p>
          </p:txBody>
        </p:sp>
      </p:grpSp>
      <p:grpSp>
        <p:nvGrpSpPr>
          <p:cNvPr id="4" name="Group 13"/>
          <p:cNvGrpSpPr>
            <a:grpSpLocks/>
          </p:cNvGrpSpPr>
          <p:nvPr/>
        </p:nvGrpSpPr>
        <p:grpSpPr bwMode="auto">
          <a:xfrm>
            <a:off x="1280002" y="2504440"/>
            <a:ext cx="2072798" cy="949960"/>
            <a:chOff x="384" y="1371"/>
            <a:chExt cx="1139" cy="453"/>
          </a:xfrm>
        </p:grpSpPr>
        <p:sp>
          <p:nvSpPr>
            <p:cNvPr id="536590" name="AutoShape 14"/>
            <p:cNvSpPr>
              <a:spLocks noChangeArrowheads="1"/>
            </p:cNvSpPr>
            <p:nvPr/>
          </p:nvSpPr>
          <p:spPr bwMode="auto">
            <a:xfrm>
              <a:off x="384" y="1371"/>
              <a:ext cx="407" cy="453"/>
            </a:xfrm>
            <a:prstGeom prst="diamond">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35861" name="WordArt 15"/>
            <p:cNvSpPr>
              <a:spLocks noChangeArrowheads="1" noChangeShapeType="1" noTextEdit="1"/>
            </p:cNvSpPr>
            <p:nvPr/>
          </p:nvSpPr>
          <p:spPr bwMode="auto">
            <a:xfrm>
              <a:off x="816" y="1484"/>
              <a:ext cx="707" cy="186"/>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gradFill rotWithShape="1">
                    <a:gsLst>
                      <a:gs pos="0">
                        <a:srgbClr val="767676"/>
                      </a:gs>
                      <a:gs pos="50000">
                        <a:srgbClr val="FFFFFF"/>
                      </a:gs>
                      <a:gs pos="100000">
                        <a:srgbClr val="767676"/>
                      </a:gs>
                    </a:gsLst>
                    <a:lin ang="2700000" scaled="1"/>
                  </a:gradFill>
                  <a:latin typeface="Bookman Old Style"/>
                </a:rPr>
                <a:t>eature</a:t>
              </a:r>
            </a:p>
          </p:txBody>
        </p:sp>
        <p:sp>
          <p:nvSpPr>
            <p:cNvPr id="35862" name="WordArt 16"/>
            <p:cNvSpPr>
              <a:spLocks noChangeArrowheads="1" noChangeShapeType="1" noTextEdit="1"/>
            </p:cNvSpPr>
            <p:nvPr/>
          </p:nvSpPr>
          <p:spPr bwMode="auto">
            <a:xfrm>
              <a:off x="511" y="1486"/>
              <a:ext cx="178" cy="231"/>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F</a:t>
              </a:r>
            </a:p>
          </p:txBody>
        </p:sp>
      </p:grpSp>
      <p:grpSp>
        <p:nvGrpSpPr>
          <p:cNvPr id="5" name="Group 17"/>
          <p:cNvGrpSpPr>
            <a:grpSpLocks/>
          </p:cNvGrpSpPr>
          <p:nvPr/>
        </p:nvGrpSpPr>
        <p:grpSpPr bwMode="auto">
          <a:xfrm>
            <a:off x="5867400" y="1216237"/>
            <a:ext cx="1005840" cy="770043"/>
            <a:chOff x="3168" y="107"/>
            <a:chExt cx="503" cy="501"/>
          </a:xfrm>
        </p:grpSpPr>
        <p:sp>
          <p:nvSpPr>
            <p:cNvPr id="536594" name="AutoShape 18"/>
            <p:cNvSpPr>
              <a:spLocks noChangeArrowheads="1"/>
            </p:cNvSpPr>
            <p:nvPr/>
          </p:nvSpPr>
          <p:spPr bwMode="auto">
            <a:xfrm>
              <a:off x="3168" y="107"/>
              <a:ext cx="503" cy="501"/>
            </a:xfrm>
            <a:prstGeom prst="diamond">
              <a:avLst/>
            </a:prstGeom>
            <a:gradFill rotWithShape="0">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35859" name="WordArt 19"/>
            <p:cNvSpPr>
              <a:spLocks noChangeArrowheads="1" noChangeShapeType="1" noTextEdit="1"/>
            </p:cNvSpPr>
            <p:nvPr/>
          </p:nvSpPr>
          <p:spPr bwMode="auto">
            <a:xfrm>
              <a:off x="3307" y="232"/>
              <a:ext cx="221" cy="254"/>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B</a:t>
              </a:r>
            </a:p>
          </p:txBody>
        </p:sp>
      </p:grpSp>
      <p:grpSp>
        <p:nvGrpSpPr>
          <p:cNvPr id="6" name="Group 20"/>
          <p:cNvGrpSpPr>
            <a:grpSpLocks/>
          </p:cNvGrpSpPr>
          <p:nvPr/>
        </p:nvGrpSpPr>
        <p:grpSpPr bwMode="auto">
          <a:xfrm>
            <a:off x="4274820" y="1216237"/>
            <a:ext cx="1005840" cy="770043"/>
            <a:chOff x="2160" y="107"/>
            <a:chExt cx="503" cy="501"/>
          </a:xfrm>
        </p:grpSpPr>
        <p:sp>
          <p:nvSpPr>
            <p:cNvPr id="536597" name="AutoShape 21"/>
            <p:cNvSpPr>
              <a:spLocks noChangeArrowheads="1"/>
            </p:cNvSpPr>
            <p:nvPr/>
          </p:nvSpPr>
          <p:spPr bwMode="auto">
            <a:xfrm>
              <a:off x="2160" y="107"/>
              <a:ext cx="503" cy="501"/>
            </a:xfrm>
            <a:prstGeom prst="diamond">
              <a:avLst/>
            </a:prstGeom>
            <a:gradFill rotWithShape="0">
              <a:gsLst>
                <a:gs pos="0">
                  <a:srgbClr val="99CCFF">
                    <a:gamma/>
                    <a:shade val="46275"/>
                    <a:invGamma/>
                  </a:srgbClr>
                </a:gs>
                <a:gs pos="50000">
                  <a:srgbClr val="99CCFF"/>
                </a:gs>
                <a:gs pos="100000">
                  <a:srgbClr val="99CCFF">
                    <a:gamma/>
                    <a:shade val="46275"/>
                    <a:invGamma/>
                  </a:srgbClr>
                </a:gs>
              </a:gsLst>
              <a:lin ang="189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35857" name="WordArt 22"/>
            <p:cNvSpPr>
              <a:spLocks noChangeArrowheads="1" noChangeShapeType="1" noTextEdit="1"/>
            </p:cNvSpPr>
            <p:nvPr/>
          </p:nvSpPr>
          <p:spPr bwMode="auto">
            <a:xfrm>
              <a:off x="2308" y="219"/>
              <a:ext cx="221" cy="254"/>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A</a:t>
              </a:r>
            </a:p>
          </p:txBody>
        </p:sp>
      </p:grpSp>
      <p:grpSp>
        <p:nvGrpSpPr>
          <p:cNvPr id="7" name="Group 23"/>
          <p:cNvGrpSpPr>
            <a:grpSpLocks/>
          </p:cNvGrpSpPr>
          <p:nvPr/>
        </p:nvGrpSpPr>
        <p:grpSpPr bwMode="auto">
          <a:xfrm>
            <a:off x="2682240" y="1216237"/>
            <a:ext cx="1005840" cy="770043"/>
            <a:chOff x="1195" y="-21"/>
            <a:chExt cx="503" cy="501"/>
          </a:xfrm>
        </p:grpSpPr>
        <p:sp>
          <p:nvSpPr>
            <p:cNvPr id="536600" name="AutoShape 24"/>
            <p:cNvSpPr>
              <a:spLocks noChangeArrowheads="1"/>
            </p:cNvSpPr>
            <p:nvPr/>
          </p:nvSpPr>
          <p:spPr bwMode="auto">
            <a:xfrm>
              <a:off x="1195" y="-21"/>
              <a:ext cx="503" cy="501"/>
            </a:xfrm>
            <a:prstGeom prst="diamond">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9525">
              <a:noFill/>
              <a:miter lim="800000"/>
              <a:headEnd/>
              <a:tailEnd/>
            </a:ln>
            <a:effectLst>
              <a:outerShdw dist="254317" dir="10971744" algn="ctr" rotWithShape="0">
                <a:srgbClr val="3333FF"/>
              </a:outerShdw>
            </a:effectLst>
          </p:spPr>
          <p:txBody>
            <a:bodyPr wrap="none" anchor="ctr"/>
            <a:lstStyle/>
            <a:p>
              <a:pPr>
                <a:defRPr/>
              </a:pPr>
              <a:endParaRPr lang="en-US"/>
            </a:p>
          </p:txBody>
        </p:sp>
        <p:sp>
          <p:nvSpPr>
            <p:cNvPr id="35855" name="WordArt 25"/>
            <p:cNvSpPr>
              <a:spLocks noChangeArrowheads="1" noChangeShapeType="1" noTextEdit="1"/>
            </p:cNvSpPr>
            <p:nvPr/>
          </p:nvSpPr>
          <p:spPr bwMode="auto">
            <a:xfrm>
              <a:off x="1354" y="107"/>
              <a:ext cx="220" cy="255"/>
            </a:xfrm>
            <a:prstGeom prst="rect">
              <a:avLst/>
            </a:prstGeom>
          </p:spPr>
          <p:txBody>
            <a:bodyPr wrap="none" fromWordArt="1">
              <a:prstTxWarp prst="textPlain">
                <a:avLst>
                  <a:gd name="adj" fmla="val 50000"/>
                </a:avLst>
              </a:prstTxWarp>
            </a:bodyPr>
            <a:lstStyle/>
            <a:p>
              <a:pPr algn="ctr"/>
              <a:r>
                <a:rPr lang="en-US" sz="4000" b="1" kern="10">
                  <a:ln w="9525">
                    <a:solidFill>
                      <a:srgbClr val="000000"/>
                    </a:solidFill>
                    <a:round/>
                    <a:headEnd/>
                    <a:tailEnd/>
                  </a:ln>
                  <a:solidFill>
                    <a:schemeClr val="bg1"/>
                  </a:solidFill>
                  <a:latin typeface="Bookman Old Style"/>
                </a:rPr>
                <a:t>F</a:t>
              </a:r>
            </a:p>
          </p:txBody>
        </p:sp>
      </p:grpSp>
      <p:sp>
        <p:nvSpPr>
          <p:cNvPr id="536602" name="Rectangle 26"/>
          <p:cNvSpPr>
            <a:spLocks noChangeArrowheads="1"/>
          </p:cNvSpPr>
          <p:nvPr/>
        </p:nvSpPr>
        <p:spPr bwMode="auto">
          <a:xfrm>
            <a:off x="4023360" y="3886200"/>
            <a:ext cx="5615940" cy="1381760"/>
          </a:xfrm>
          <a:prstGeom prst="rect">
            <a:avLst/>
          </a:prstGeom>
          <a:noFill/>
          <a:ln w="12700">
            <a:noFill/>
            <a:miter lim="800000"/>
            <a:headEnd/>
            <a:tailEnd/>
          </a:ln>
        </p:spPr>
        <p:txBody>
          <a:bodyPr lIns="100822" tIns="49526" rIns="100822" bIns="49526"/>
          <a:lstStyle/>
          <a:p>
            <a:pPr marL="382059" indent="-382059">
              <a:lnSpc>
                <a:spcPct val="90000"/>
              </a:lnSpc>
              <a:spcBef>
                <a:spcPct val="100000"/>
              </a:spcBef>
              <a:buClr>
                <a:schemeClr val="tx2"/>
              </a:buClr>
              <a:buFont typeface="CommonBullets" pitchFamily="34" charset="2"/>
              <a:buChar char=" "/>
            </a:pPr>
            <a:r>
              <a:rPr lang="en-AU" sz="3100" b="1" dirty="0">
                <a:solidFill>
                  <a:schemeClr val="bg1"/>
                </a:solidFill>
              </a:rPr>
              <a:t>explains the meaning of the feature or the reason why it’s important</a:t>
            </a:r>
          </a:p>
        </p:txBody>
      </p:sp>
      <p:sp>
        <p:nvSpPr>
          <p:cNvPr id="536603" name="Rectangle 27"/>
          <p:cNvSpPr>
            <a:spLocks noChangeArrowheads="1"/>
          </p:cNvSpPr>
          <p:nvPr/>
        </p:nvSpPr>
        <p:spPr bwMode="auto">
          <a:xfrm>
            <a:off x="4023360" y="5527040"/>
            <a:ext cx="5532120" cy="1295400"/>
          </a:xfrm>
          <a:prstGeom prst="rect">
            <a:avLst/>
          </a:prstGeom>
          <a:noFill/>
          <a:ln w="12700">
            <a:noFill/>
            <a:miter lim="800000"/>
            <a:headEnd/>
            <a:tailEnd/>
          </a:ln>
        </p:spPr>
        <p:txBody>
          <a:bodyPr lIns="100822" tIns="49526" rIns="100822" bIns="49526"/>
          <a:lstStyle/>
          <a:p>
            <a:pPr marL="382059" indent="-382059">
              <a:lnSpc>
                <a:spcPct val="90000"/>
              </a:lnSpc>
              <a:spcBef>
                <a:spcPct val="100000"/>
              </a:spcBef>
              <a:buClr>
                <a:schemeClr val="tx2"/>
              </a:buClr>
              <a:buFont typeface="CommonBullets" pitchFamily="34" charset="2"/>
              <a:buChar char=" "/>
            </a:pPr>
            <a:r>
              <a:rPr lang="en-AU" sz="3100" b="1" dirty="0">
                <a:solidFill>
                  <a:schemeClr val="bg1"/>
                </a:solidFill>
              </a:rPr>
              <a:t>describes how the feature and advantage meet the customer’s needs</a:t>
            </a:r>
            <a:endParaRPr lang="en-AU" sz="3100" b="1" dirty="0">
              <a:solidFill>
                <a:schemeClr val="bg1"/>
              </a:solidFill>
              <a:latin typeface="GarmdITC Bk BT" pitchFamily="18" charset="0"/>
            </a:endParaRPr>
          </a:p>
        </p:txBody>
      </p:sp>
      <p:sp>
        <p:nvSpPr>
          <p:cNvPr id="35853" name="Text Box 28"/>
          <p:cNvSpPr txBox="1">
            <a:spLocks noChangeArrowheads="1"/>
          </p:cNvSpPr>
          <p:nvPr/>
        </p:nvSpPr>
        <p:spPr bwMode="auto">
          <a:xfrm>
            <a:off x="2179320" y="259080"/>
            <a:ext cx="5951220" cy="592983"/>
          </a:xfrm>
          <a:prstGeom prst="rect">
            <a:avLst/>
          </a:prstGeom>
          <a:noFill/>
          <a:ln w="9525">
            <a:noFill/>
            <a:miter lim="800000"/>
            <a:headEnd/>
            <a:tailEnd/>
          </a:ln>
        </p:spPr>
        <p:txBody>
          <a:bodyPr lIns="101882" tIns="50941" rIns="101882" bIns="50941">
            <a:spAutoFit/>
          </a:bodyPr>
          <a:lstStyle/>
          <a:p>
            <a:pPr algn="ctr">
              <a:spcBef>
                <a:spcPct val="50000"/>
              </a:spcBef>
            </a:pPr>
            <a:r>
              <a:rPr lang="en-US" sz="3100" b="1" dirty="0">
                <a:solidFill>
                  <a:srgbClr val="FFFF00"/>
                </a:solidFill>
              </a:rPr>
              <a:t>Communication Skills</a:t>
            </a:r>
          </a:p>
        </p:txBody>
      </p:sp>
    </p:spTree>
    <p:extLst>
      <p:ext uri="{BB962C8B-B14F-4D97-AF65-F5344CB8AC3E}">
        <p14:creationId xmlns:p14="http://schemas.microsoft.com/office/powerpoint/2010/main" val="108608839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1000"/>
                                  </p:stCondLst>
                                  <p:childTnLst>
                                    <p:set>
                                      <p:cBhvr>
                                        <p:cTn id="15" dur="1" fill="hold">
                                          <p:stCondLst>
                                            <p:cond delay="499"/>
                                          </p:stCondLst>
                                        </p:cTn>
                                        <p:tgtEl>
                                          <p:spTgt spid="53657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36579"/>
                                        </p:tgtEl>
                                        <p:attrNameLst>
                                          <p:attrName>style.visibility</p:attrName>
                                        </p:attrNameLst>
                                      </p:cBhvr>
                                      <p:to>
                                        <p:strVal val="visible"/>
                                      </p:to>
                                    </p:set>
                                    <p:anim calcmode="lin" valueType="num">
                                      <p:cBhvr additive="base">
                                        <p:cTn id="20" dur="500" fill="hold"/>
                                        <p:tgtEl>
                                          <p:spTgt spid="536579"/>
                                        </p:tgtEl>
                                        <p:attrNameLst>
                                          <p:attrName>ppt_x</p:attrName>
                                        </p:attrNameLst>
                                      </p:cBhvr>
                                      <p:tavLst>
                                        <p:tav tm="0">
                                          <p:val>
                                            <p:strVal val="0-#ppt_w/2"/>
                                          </p:val>
                                        </p:tav>
                                        <p:tav tm="100000">
                                          <p:val>
                                            <p:strVal val="#ppt_x"/>
                                          </p:val>
                                        </p:tav>
                                      </p:tavLst>
                                    </p:anim>
                                    <p:anim calcmode="lin" valueType="num">
                                      <p:cBhvr additive="base">
                                        <p:cTn id="21" dur="500" fill="hold"/>
                                        <p:tgtEl>
                                          <p:spTgt spid="53657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 presetClass="entr" presetSubtype="0" fill="hold" grpId="0" nodeType="afterEffect">
                                  <p:stCondLst>
                                    <p:cond delay="1000"/>
                                  </p:stCondLst>
                                  <p:childTnLst>
                                    <p:set>
                                      <p:cBhvr>
                                        <p:cTn id="34" dur="1" fill="hold">
                                          <p:stCondLst>
                                            <p:cond delay="499"/>
                                          </p:stCondLst>
                                        </p:cTn>
                                        <p:tgtEl>
                                          <p:spTgt spid="5366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36580"/>
                                        </p:tgtEl>
                                        <p:attrNameLst>
                                          <p:attrName>style.visibility</p:attrName>
                                        </p:attrNameLst>
                                      </p:cBhvr>
                                      <p:to>
                                        <p:strVal val="visible"/>
                                      </p:to>
                                    </p:set>
                                    <p:anim calcmode="lin" valueType="num">
                                      <p:cBhvr additive="base">
                                        <p:cTn id="39" dur="500" fill="hold"/>
                                        <p:tgtEl>
                                          <p:spTgt spid="536580"/>
                                        </p:tgtEl>
                                        <p:attrNameLst>
                                          <p:attrName>ppt_x</p:attrName>
                                        </p:attrNameLst>
                                      </p:cBhvr>
                                      <p:tavLst>
                                        <p:tav tm="0">
                                          <p:val>
                                            <p:strVal val="0-#ppt_w/2"/>
                                          </p:val>
                                        </p:tav>
                                        <p:tav tm="100000">
                                          <p:val>
                                            <p:strVal val="#ppt_x"/>
                                          </p:val>
                                        </p:tav>
                                      </p:tavLst>
                                    </p:anim>
                                    <p:anim calcmode="lin" valueType="num">
                                      <p:cBhvr additive="base">
                                        <p:cTn id="40" dur="500" fill="hold"/>
                                        <p:tgtEl>
                                          <p:spTgt spid="53658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1000"/>
                                  </p:stCondLst>
                                  <p:childTnLst>
                                    <p:set>
                                      <p:cBhvr>
                                        <p:cTn id="53" dur="1" fill="hold">
                                          <p:stCondLst>
                                            <p:cond delay="499"/>
                                          </p:stCondLst>
                                        </p:cTn>
                                        <p:tgtEl>
                                          <p:spTgt spid="536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8" grpId="0" build="p" autoUpdateAnimBg="0" advAuto="1000"/>
      <p:bldP spid="536579" grpId="0" animBg="1"/>
      <p:bldP spid="536580" grpId="0" animBg="1"/>
      <p:bldP spid="536602" grpId="0" autoUpdateAnimBg="0"/>
      <p:bldP spid="53660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295400"/>
            <a:ext cx="9601200" cy="4265297"/>
          </a:xfrm>
          <a:prstGeom prst="rect">
            <a:avLst/>
          </a:prstGeom>
        </p:spPr>
        <p:txBody>
          <a:bodyPr vert="horz" wrap="square" lIns="0" tIns="0" rIns="0" bIns="0" rtlCol="0">
            <a:noAutofit/>
          </a:bodyPr>
          <a:lstStyle/>
          <a:p>
            <a:pPr marL="469265" marR="12700" indent="-457200">
              <a:lnSpc>
                <a:spcPct val="100000"/>
              </a:lnSpc>
              <a:buFont typeface="Wingdings" pitchFamily="2" charset="2"/>
              <a:buChar char="v"/>
            </a:pPr>
            <a:r>
              <a:rPr lang="en-US" sz="3200" b="1" spc="-15" dirty="0" smtClean="0">
                <a:solidFill>
                  <a:schemeClr val="bg1"/>
                </a:solidFill>
                <a:latin typeface="Calibri"/>
                <a:cs typeface="Calibri"/>
              </a:rPr>
              <a:t>M</a:t>
            </a:r>
            <a:r>
              <a:rPr sz="3200" b="1" spc="-15" dirty="0" smtClean="0">
                <a:solidFill>
                  <a:schemeClr val="bg1"/>
                </a:solidFill>
                <a:latin typeface="Calibri"/>
                <a:cs typeface="Calibri"/>
              </a:rPr>
              <a:t>a</a:t>
            </a:r>
            <a:r>
              <a:rPr sz="3200" b="1" spc="-25" dirty="0" smtClean="0">
                <a:solidFill>
                  <a:schemeClr val="bg1"/>
                </a:solidFill>
                <a:latin typeface="Calibri"/>
                <a:cs typeface="Calibri"/>
              </a:rPr>
              <a:t>r</a:t>
            </a:r>
            <a:r>
              <a:rPr sz="3200" b="1" spc="5" dirty="0" smtClean="0">
                <a:solidFill>
                  <a:schemeClr val="bg1"/>
                </a:solidFill>
                <a:latin typeface="Calibri"/>
                <a:cs typeface="Calibri"/>
              </a:rPr>
              <a:t>k</a:t>
            </a:r>
            <a:r>
              <a:rPr sz="3200" b="1" spc="-25" dirty="0" smtClean="0">
                <a:solidFill>
                  <a:schemeClr val="bg1"/>
                </a:solidFill>
                <a:latin typeface="Calibri"/>
                <a:cs typeface="Calibri"/>
              </a:rPr>
              <a:t>e</a:t>
            </a:r>
            <a:r>
              <a:rPr sz="3200" b="1" spc="-20" dirty="0" smtClean="0">
                <a:solidFill>
                  <a:schemeClr val="bg1"/>
                </a:solidFill>
                <a:latin typeface="Calibri"/>
                <a:cs typeface="Calibri"/>
              </a:rPr>
              <a:t>t</a:t>
            </a:r>
            <a:r>
              <a:rPr sz="3200" b="1" spc="-5" dirty="0" smtClean="0">
                <a:solidFill>
                  <a:schemeClr val="bg1"/>
                </a:solidFill>
                <a:latin typeface="Calibri"/>
                <a:cs typeface="Calibri"/>
              </a:rPr>
              <a:t>i</a:t>
            </a:r>
            <a:r>
              <a:rPr sz="3200" b="1" spc="-30" dirty="0" smtClean="0">
                <a:solidFill>
                  <a:schemeClr val="bg1"/>
                </a:solidFill>
                <a:latin typeface="Calibri"/>
                <a:cs typeface="Calibri"/>
              </a:rPr>
              <a:t>n</a:t>
            </a:r>
            <a:r>
              <a:rPr sz="3200" b="1" spc="-20" dirty="0" smtClean="0">
                <a:solidFill>
                  <a:schemeClr val="bg1"/>
                </a:solidFill>
                <a:latin typeface="Calibri"/>
                <a:cs typeface="Calibri"/>
              </a:rPr>
              <a:t>g</a:t>
            </a:r>
            <a:r>
              <a:rPr sz="3200" b="1" spc="15" dirty="0" smtClean="0">
                <a:solidFill>
                  <a:schemeClr val="bg1"/>
                </a:solidFill>
                <a:latin typeface="Calibri"/>
                <a:cs typeface="Calibri"/>
              </a:rPr>
              <a:t> </a:t>
            </a:r>
            <a:r>
              <a:rPr sz="3200" b="1" spc="-40" dirty="0" smtClean="0">
                <a:solidFill>
                  <a:schemeClr val="bg1"/>
                </a:solidFill>
                <a:latin typeface="Calibri"/>
                <a:cs typeface="Calibri"/>
              </a:rPr>
              <a:t>m</a:t>
            </a:r>
            <a:r>
              <a:rPr sz="3200" b="1" spc="-5" dirty="0" smtClean="0">
                <a:solidFill>
                  <a:schemeClr val="bg1"/>
                </a:solidFill>
                <a:latin typeface="Calibri"/>
                <a:cs typeface="Calibri"/>
              </a:rPr>
              <a:t>i</a:t>
            </a:r>
            <a:r>
              <a:rPr sz="3200" b="1" spc="-20" dirty="0" smtClean="0">
                <a:solidFill>
                  <a:schemeClr val="bg1"/>
                </a:solidFill>
                <a:latin typeface="Calibri"/>
                <a:cs typeface="Calibri"/>
              </a:rPr>
              <a:t>x</a:t>
            </a:r>
            <a:r>
              <a:rPr sz="3200" b="1" spc="-10" dirty="0" smtClean="0">
                <a:solidFill>
                  <a:schemeClr val="bg1"/>
                </a:solidFill>
                <a:latin typeface="Calibri"/>
                <a:cs typeface="Calibri"/>
              </a:rPr>
              <a:t>:</a:t>
            </a:r>
            <a:r>
              <a:rPr lang="en-US" sz="3200" b="1" spc="-10" dirty="0">
                <a:solidFill>
                  <a:schemeClr val="bg1"/>
                </a:solidFill>
                <a:latin typeface="Calibri"/>
                <a:cs typeface="Calibri"/>
              </a:rPr>
              <a:t> </a:t>
            </a:r>
            <a:r>
              <a:rPr sz="2800" spc="-20" dirty="0" smtClean="0">
                <a:solidFill>
                  <a:schemeClr val="bg1"/>
                </a:solidFill>
                <a:latin typeface="Calibri"/>
                <a:cs typeface="Calibri"/>
              </a:rPr>
              <a:t>(</a:t>
            </a:r>
            <a:r>
              <a:rPr lang="en-US" sz="2800" spc="-20" dirty="0" smtClean="0">
                <a:solidFill>
                  <a:schemeClr val="bg1"/>
                </a:solidFill>
                <a:latin typeface="Calibri"/>
                <a:cs typeface="Calibri"/>
              </a:rPr>
              <a:t>4 </a:t>
            </a:r>
            <a:r>
              <a:rPr sz="2800" spc="-15" dirty="0" smtClean="0">
                <a:solidFill>
                  <a:schemeClr val="bg1"/>
                </a:solidFill>
                <a:latin typeface="Calibri"/>
                <a:cs typeface="Calibri"/>
              </a:rPr>
              <a:t>P</a:t>
            </a:r>
            <a:r>
              <a:rPr sz="2800" spc="-20" dirty="0" smtClean="0">
                <a:solidFill>
                  <a:schemeClr val="bg1"/>
                </a:solidFill>
                <a:latin typeface="Calibri"/>
                <a:cs typeface="Calibri"/>
              </a:rPr>
              <a:t>s</a:t>
            </a:r>
            <a:r>
              <a:rPr sz="2800" spc="-10" dirty="0" smtClean="0">
                <a:solidFill>
                  <a:schemeClr val="bg1"/>
                </a:solidFill>
                <a:latin typeface="Calibri"/>
                <a:cs typeface="Calibri"/>
              </a:rPr>
              <a:t>)</a:t>
            </a:r>
            <a:r>
              <a:rPr lang="en-US" sz="2800" spc="-10" dirty="0">
                <a:solidFill>
                  <a:schemeClr val="bg1"/>
                </a:solidFill>
                <a:latin typeface="Calibri"/>
                <a:cs typeface="Calibri"/>
              </a:rPr>
              <a:t> </a:t>
            </a:r>
            <a:r>
              <a:rPr sz="2800" spc="-5" dirty="0" smtClean="0">
                <a:solidFill>
                  <a:schemeClr val="bg1"/>
                </a:solidFill>
                <a:latin typeface="Calibri"/>
                <a:cs typeface="Calibri"/>
              </a:rPr>
              <a:t>t</a:t>
            </a:r>
            <a:r>
              <a:rPr sz="2800" spc="-20" dirty="0" smtClean="0">
                <a:solidFill>
                  <a:schemeClr val="bg1"/>
                </a:solidFill>
                <a:latin typeface="Calibri"/>
                <a:cs typeface="Calibri"/>
              </a:rPr>
              <a:t>o</a:t>
            </a:r>
            <a:r>
              <a:rPr sz="2800" spc="-10" dirty="0" smtClean="0">
                <a:solidFill>
                  <a:schemeClr val="bg1"/>
                </a:solidFill>
                <a:latin typeface="Calibri"/>
                <a:cs typeface="Calibri"/>
              </a:rPr>
              <a:t> </a:t>
            </a:r>
            <a:r>
              <a:rPr sz="2800" spc="-5" dirty="0" smtClean="0">
                <a:solidFill>
                  <a:schemeClr val="bg1"/>
                </a:solidFill>
                <a:latin typeface="Calibri"/>
                <a:cs typeface="Calibri"/>
              </a:rPr>
              <a:t>i</a:t>
            </a:r>
            <a:r>
              <a:rPr sz="2800" spc="-15" dirty="0" smtClean="0">
                <a:solidFill>
                  <a:schemeClr val="bg1"/>
                </a:solidFill>
                <a:latin typeface="Calibri"/>
                <a:cs typeface="Calibri"/>
              </a:rPr>
              <a:t>m</a:t>
            </a:r>
            <a:r>
              <a:rPr sz="2800" spc="-20" dirty="0" smtClean="0">
                <a:solidFill>
                  <a:schemeClr val="bg1"/>
                </a:solidFill>
                <a:latin typeface="Calibri"/>
                <a:cs typeface="Calibri"/>
              </a:rPr>
              <a:t>p</a:t>
            </a:r>
            <a:r>
              <a:rPr sz="2800" spc="-5" dirty="0" smtClean="0">
                <a:solidFill>
                  <a:schemeClr val="bg1"/>
                </a:solidFill>
                <a:latin typeface="Calibri"/>
                <a:cs typeface="Calibri"/>
              </a:rPr>
              <a:t>l</a:t>
            </a:r>
            <a:r>
              <a:rPr sz="2800" spc="0" dirty="0" smtClean="0">
                <a:solidFill>
                  <a:schemeClr val="bg1"/>
                </a:solidFill>
                <a:latin typeface="Calibri"/>
                <a:cs typeface="Calibri"/>
              </a:rPr>
              <a:t>e</a:t>
            </a:r>
            <a:r>
              <a:rPr sz="2800" spc="-40" dirty="0" smtClean="0">
                <a:solidFill>
                  <a:schemeClr val="bg1"/>
                </a:solidFill>
                <a:latin typeface="Calibri"/>
                <a:cs typeface="Calibri"/>
              </a:rPr>
              <a:t>m</a:t>
            </a:r>
            <a:r>
              <a:rPr sz="2800" spc="-25" dirty="0" smtClean="0">
                <a:solidFill>
                  <a:schemeClr val="bg1"/>
                </a:solidFill>
                <a:latin typeface="Calibri"/>
                <a:cs typeface="Calibri"/>
              </a:rPr>
              <a:t>e</a:t>
            </a:r>
            <a:r>
              <a:rPr sz="2800" spc="-15" dirty="0" smtClean="0">
                <a:solidFill>
                  <a:schemeClr val="bg1"/>
                </a:solidFill>
                <a:latin typeface="Calibri"/>
                <a:cs typeface="Calibri"/>
              </a:rPr>
              <a:t>nt</a:t>
            </a:r>
            <a:r>
              <a:rPr sz="2800" spc="5" dirty="0" smtClean="0">
                <a:solidFill>
                  <a:schemeClr val="bg1"/>
                </a:solidFill>
                <a:latin typeface="Calibri"/>
                <a:cs typeface="Calibri"/>
              </a:rPr>
              <a:t> </a:t>
            </a:r>
            <a:r>
              <a:rPr sz="2800" spc="-40" dirty="0" smtClean="0">
                <a:solidFill>
                  <a:schemeClr val="bg1"/>
                </a:solidFill>
                <a:latin typeface="Calibri"/>
                <a:cs typeface="Calibri"/>
              </a:rPr>
              <a:t>m</a:t>
            </a:r>
            <a:r>
              <a:rPr sz="2800" spc="-15" dirty="0" smtClean="0">
                <a:solidFill>
                  <a:schemeClr val="bg1"/>
                </a:solidFill>
                <a:latin typeface="Calibri"/>
                <a:cs typeface="Calibri"/>
              </a:rPr>
              <a:t>a</a:t>
            </a:r>
            <a:r>
              <a:rPr sz="2800" spc="0" dirty="0" smtClean="0">
                <a:solidFill>
                  <a:schemeClr val="bg1"/>
                </a:solidFill>
                <a:latin typeface="Calibri"/>
                <a:cs typeface="Calibri"/>
              </a:rPr>
              <a:t>r</a:t>
            </a:r>
            <a:r>
              <a:rPr sz="2800" spc="-25" dirty="0" smtClean="0">
                <a:solidFill>
                  <a:schemeClr val="bg1"/>
                </a:solidFill>
                <a:latin typeface="Calibri"/>
                <a:cs typeface="Calibri"/>
              </a:rPr>
              <a:t>ke</a:t>
            </a:r>
            <a:r>
              <a:rPr sz="2800" spc="-5" dirty="0" smtClean="0">
                <a:solidFill>
                  <a:schemeClr val="bg1"/>
                </a:solidFill>
                <a:latin typeface="Calibri"/>
                <a:cs typeface="Calibri"/>
              </a:rPr>
              <a:t>ti</a:t>
            </a:r>
            <a:r>
              <a:rPr sz="2800" spc="5" dirty="0" smtClean="0">
                <a:solidFill>
                  <a:schemeClr val="bg1"/>
                </a:solidFill>
                <a:latin typeface="Calibri"/>
                <a:cs typeface="Calibri"/>
              </a:rPr>
              <a:t>n</a:t>
            </a:r>
            <a:r>
              <a:rPr sz="2800" spc="-15" dirty="0" smtClean="0">
                <a:solidFill>
                  <a:schemeClr val="bg1"/>
                </a:solidFill>
                <a:latin typeface="Calibri"/>
                <a:cs typeface="Calibri"/>
              </a:rPr>
              <a:t>g</a:t>
            </a:r>
            <a:r>
              <a:rPr sz="2800" spc="-10" dirty="0" smtClean="0">
                <a:solidFill>
                  <a:schemeClr val="bg1"/>
                </a:solidFill>
                <a:latin typeface="Calibri"/>
                <a:cs typeface="Calibri"/>
              </a:rPr>
              <a:t> </a:t>
            </a:r>
            <a:r>
              <a:rPr sz="2800" spc="-20" dirty="0" smtClean="0">
                <a:solidFill>
                  <a:schemeClr val="bg1"/>
                </a:solidFill>
                <a:latin typeface="Calibri"/>
                <a:cs typeface="Calibri"/>
              </a:rPr>
              <a:t>s</a:t>
            </a:r>
            <a:r>
              <a:rPr sz="2800" spc="-5" dirty="0" smtClean="0">
                <a:solidFill>
                  <a:schemeClr val="bg1"/>
                </a:solidFill>
                <a:latin typeface="Calibri"/>
                <a:cs typeface="Calibri"/>
              </a:rPr>
              <a:t>t</a:t>
            </a:r>
            <a:r>
              <a:rPr sz="2800" spc="-25" dirty="0" smtClean="0">
                <a:solidFill>
                  <a:schemeClr val="bg1"/>
                </a:solidFill>
                <a:latin typeface="Calibri"/>
                <a:cs typeface="Calibri"/>
              </a:rPr>
              <a:t>r</a:t>
            </a:r>
            <a:r>
              <a:rPr sz="2800" spc="-15" dirty="0" smtClean="0">
                <a:solidFill>
                  <a:schemeClr val="bg1"/>
                </a:solidFill>
                <a:latin typeface="Calibri"/>
                <a:cs typeface="Calibri"/>
              </a:rPr>
              <a:t>a</a:t>
            </a:r>
            <a:r>
              <a:rPr sz="2800" spc="-5" dirty="0" smtClean="0">
                <a:solidFill>
                  <a:schemeClr val="bg1"/>
                </a:solidFill>
                <a:latin typeface="Calibri"/>
                <a:cs typeface="Calibri"/>
              </a:rPr>
              <a:t>t</a:t>
            </a:r>
            <a:r>
              <a:rPr sz="2800" spc="-25" dirty="0" smtClean="0">
                <a:solidFill>
                  <a:schemeClr val="bg1"/>
                </a:solidFill>
                <a:latin typeface="Calibri"/>
                <a:cs typeface="Calibri"/>
              </a:rPr>
              <a:t>e</a:t>
            </a:r>
            <a:r>
              <a:rPr sz="2800" spc="-5" dirty="0" smtClean="0">
                <a:solidFill>
                  <a:schemeClr val="bg1"/>
                </a:solidFill>
                <a:latin typeface="Calibri"/>
                <a:cs typeface="Calibri"/>
              </a:rPr>
              <a:t>g</a:t>
            </a:r>
            <a:r>
              <a:rPr sz="2800" spc="-20" dirty="0" smtClean="0">
                <a:solidFill>
                  <a:schemeClr val="bg1"/>
                </a:solidFill>
                <a:latin typeface="Calibri"/>
                <a:cs typeface="Calibri"/>
              </a:rPr>
              <a:t>y</a:t>
            </a:r>
            <a:r>
              <a:rPr sz="2800" spc="-10" dirty="0" smtClean="0">
                <a:solidFill>
                  <a:schemeClr val="bg1"/>
                </a:solidFill>
                <a:latin typeface="Calibri"/>
                <a:cs typeface="Calibri"/>
              </a:rPr>
              <a:t>.</a:t>
            </a:r>
            <a:r>
              <a:rPr sz="2800" spc="5" dirty="0" smtClean="0">
                <a:solidFill>
                  <a:schemeClr val="bg1"/>
                </a:solidFill>
                <a:latin typeface="Calibri"/>
                <a:cs typeface="Calibri"/>
              </a:rPr>
              <a:t> </a:t>
            </a:r>
            <a:endParaRPr lang="en-US" sz="2800" spc="5" dirty="0" smtClean="0">
              <a:solidFill>
                <a:schemeClr val="bg1"/>
              </a:solidFill>
              <a:latin typeface="Calibri"/>
              <a:cs typeface="Calibri"/>
            </a:endParaRPr>
          </a:p>
          <a:p>
            <a:pPr marL="171450" indent="-171450">
              <a:lnSpc>
                <a:spcPts val="700"/>
              </a:lnSpc>
              <a:spcBef>
                <a:spcPts val="44"/>
              </a:spcBef>
              <a:buFont typeface="Wingdings" pitchFamily="2" charset="2"/>
              <a:buChar char="v"/>
            </a:pPr>
            <a:endParaRPr lang="en-US" sz="700" dirty="0" smtClean="0">
              <a:solidFill>
                <a:schemeClr val="bg1"/>
              </a:solidFill>
            </a:endParaRPr>
          </a:p>
          <a:p>
            <a:pPr marL="171450" indent="-171450">
              <a:lnSpc>
                <a:spcPts val="700"/>
              </a:lnSpc>
              <a:spcBef>
                <a:spcPts val="44"/>
              </a:spcBef>
              <a:buFont typeface="Wingdings" pitchFamily="2" charset="2"/>
              <a:buChar char="v"/>
            </a:pPr>
            <a:endParaRPr sz="700" dirty="0">
              <a:solidFill>
                <a:schemeClr val="bg1"/>
              </a:solidFill>
            </a:endParaRPr>
          </a:p>
          <a:p>
            <a:pPr marL="469265" marR="71120" indent="-457200">
              <a:lnSpc>
                <a:spcPct val="100000"/>
              </a:lnSpc>
              <a:buFont typeface="Wingdings" pitchFamily="2" charset="2"/>
              <a:buChar char="v"/>
            </a:pPr>
            <a:r>
              <a:rPr sz="3200" b="1" spc="-20" dirty="0" smtClean="0">
                <a:solidFill>
                  <a:schemeClr val="bg1"/>
                </a:solidFill>
                <a:latin typeface="Calibri"/>
                <a:cs typeface="Calibri"/>
              </a:rPr>
              <a:t>I</a:t>
            </a:r>
            <a:r>
              <a:rPr sz="3200" b="1" spc="-30" dirty="0" smtClean="0">
                <a:solidFill>
                  <a:schemeClr val="bg1"/>
                </a:solidFill>
                <a:latin typeface="Calibri"/>
                <a:cs typeface="Calibri"/>
              </a:rPr>
              <a:t>n</a:t>
            </a:r>
            <a:r>
              <a:rPr sz="3200" b="1" spc="-20" dirty="0" smtClean="0">
                <a:solidFill>
                  <a:schemeClr val="bg1"/>
                </a:solidFill>
                <a:latin typeface="Calibri"/>
                <a:cs typeface="Calibri"/>
              </a:rPr>
              <a:t>t</a:t>
            </a:r>
            <a:r>
              <a:rPr sz="3200" b="1" spc="-25" dirty="0" smtClean="0">
                <a:solidFill>
                  <a:schemeClr val="bg1"/>
                </a:solidFill>
                <a:latin typeface="Calibri"/>
                <a:cs typeface="Calibri"/>
              </a:rPr>
              <a:t>e</a:t>
            </a:r>
            <a:r>
              <a:rPr sz="3200" b="1" spc="0" dirty="0" smtClean="0">
                <a:solidFill>
                  <a:schemeClr val="bg1"/>
                </a:solidFill>
                <a:latin typeface="Calibri"/>
                <a:cs typeface="Calibri"/>
              </a:rPr>
              <a:t>g</a:t>
            </a:r>
            <a:r>
              <a:rPr sz="3200" b="1" spc="-25" dirty="0" smtClean="0">
                <a:solidFill>
                  <a:schemeClr val="bg1"/>
                </a:solidFill>
                <a:latin typeface="Calibri"/>
                <a:cs typeface="Calibri"/>
              </a:rPr>
              <a:t>r</a:t>
            </a:r>
            <a:r>
              <a:rPr sz="3200" b="1" spc="-15" dirty="0" smtClean="0">
                <a:solidFill>
                  <a:schemeClr val="bg1"/>
                </a:solidFill>
                <a:latin typeface="Calibri"/>
                <a:cs typeface="Calibri"/>
              </a:rPr>
              <a:t>a</a:t>
            </a:r>
            <a:r>
              <a:rPr sz="3200" b="1" spc="-20" dirty="0" smtClean="0">
                <a:solidFill>
                  <a:schemeClr val="bg1"/>
                </a:solidFill>
                <a:latin typeface="Calibri"/>
                <a:cs typeface="Calibri"/>
              </a:rPr>
              <a:t>t</a:t>
            </a:r>
            <a:r>
              <a:rPr sz="3200" b="1" spc="-25" dirty="0" smtClean="0">
                <a:solidFill>
                  <a:schemeClr val="bg1"/>
                </a:solidFill>
                <a:latin typeface="Calibri"/>
                <a:cs typeface="Calibri"/>
              </a:rPr>
              <a:t>e</a:t>
            </a:r>
            <a:r>
              <a:rPr sz="3200" b="1" spc="-20" dirty="0" smtClean="0">
                <a:solidFill>
                  <a:schemeClr val="bg1"/>
                </a:solidFill>
                <a:latin typeface="Calibri"/>
                <a:cs typeface="Calibri"/>
              </a:rPr>
              <a:t>d</a:t>
            </a:r>
            <a:r>
              <a:rPr sz="3200" b="1" spc="10" dirty="0" smtClean="0">
                <a:solidFill>
                  <a:schemeClr val="bg1"/>
                </a:solidFill>
                <a:latin typeface="Calibri"/>
                <a:cs typeface="Calibri"/>
              </a:rPr>
              <a:t> </a:t>
            </a:r>
            <a:r>
              <a:rPr sz="3200" b="1" spc="-40" dirty="0" smtClean="0">
                <a:solidFill>
                  <a:schemeClr val="bg1"/>
                </a:solidFill>
                <a:latin typeface="Calibri"/>
                <a:cs typeface="Calibri"/>
              </a:rPr>
              <a:t>m</a:t>
            </a:r>
            <a:r>
              <a:rPr sz="3200" b="1" spc="-15" dirty="0" smtClean="0">
                <a:solidFill>
                  <a:schemeClr val="bg1"/>
                </a:solidFill>
                <a:latin typeface="Calibri"/>
                <a:cs typeface="Calibri"/>
              </a:rPr>
              <a:t>a</a:t>
            </a:r>
            <a:r>
              <a:rPr sz="3200" b="1" spc="-25" dirty="0" smtClean="0">
                <a:solidFill>
                  <a:schemeClr val="bg1"/>
                </a:solidFill>
                <a:latin typeface="Calibri"/>
                <a:cs typeface="Calibri"/>
              </a:rPr>
              <a:t>r</a:t>
            </a:r>
            <a:r>
              <a:rPr sz="3200" b="1" spc="-20" dirty="0" smtClean="0">
                <a:solidFill>
                  <a:schemeClr val="bg1"/>
                </a:solidFill>
                <a:latin typeface="Calibri"/>
                <a:cs typeface="Calibri"/>
              </a:rPr>
              <a:t>k</a:t>
            </a:r>
            <a:r>
              <a:rPr sz="3200" b="1" spc="-25" dirty="0" smtClean="0">
                <a:solidFill>
                  <a:schemeClr val="bg1"/>
                </a:solidFill>
                <a:latin typeface="Calibri"/>
                <a:cs typeface="Calibri"/>
              </a:rPr>
              <a:t>e</a:t>
            </a:r>
            <a:r>
              <a:rPr sz="3200" b="1" spc="5" dirty="0" smtClean="0">
                <a:solidFill>
                  <a:schemeClr val="bg1"/>
                </a:solidFill>
                <a:latin typeface="Calibri"/>
                <a:cs typeface="Calibri"/>
              </a:rPr>
              <a:t>t</a:t>
            </a:r>
            <a:r>
              <a:rPr sz="3200" b="1" spc="-5" dirty="0" smtClean="0">
                <a:solidFill>
                  <a:schemeClr val="bg1"/>
                </a:solidFill>
                <a:latin typeface="Calibri"/>
                <a:cs typeface="Calibri"/>
              </a:rPr>
              <a:t>i</a:t>
            </a:r>
            <a:r>
              <a:rPr sz="3200" b="1" spc="-30" dirty="0" smtClean="0">
                <a:solidFill>
                  <a:schemeClr val="bg1"/>
                </a:solidFill>
                <a:latin typeface="Calibri"/>
                <a:cs typeface="Calibri"/>
              </a:rPr>
              <a:t>n</a:t>
            </a:r>
            <a:r>
              <a:rPr sz="3200" b="1" spc="-20" dirty="0" smtClean="0">
                <a:solidFill>
                  <a:schemeClr val="bg1"/>
                </a:solidFill>
                <a:latin typeface="Calibri"/>
                <a:cs typeface="Calibri"/>
              </a:rPr>
              <a:t>g</a:t>
            </a:r>
            <a:r>
              <a:rPr sz="3200" b="1" spc="-10" dirty="0" smtClean="0">
                <a:solidFill>
                  <a:schemeClr val="bg1"/>
                </a:solidFill>
                <a:latin typeface="Calibri"/>
                <a:cs typeface="Calibri"/>
              </a:rPr>
              <a:t> </a:t>
            </a:r>
            <a:r>
              <a:rPr sz="3200" b="1" spc="-30" dirty="0" smtClean="0">
                <a:solidFill>
                  <a:schemeClr val="bg1"/>
                </a:solidFill>
                <a:latin typeface="Calibri"/>
                <a:cs typeface="Calibri"/>
              </a:rPr>
              <a:t>p</a:t>
            </a:r>
            <a:r>
              <a:rPr sz="3200" b="1" spc="-25" dirty="0" smtClean="0">
                <a:solidFill>
                  <a:schemeClr val="bg1"/>
                </a:solidFill>
                <a:latin typeface="Calibri"/>
                <a:cs typeface="Calibri"/>
              </a:rPr>
              <a:t>r</a:t>
            </a:r>
            <a:r>
              <a:rPr sz="3200" b="1" spc="-10" dirty="0" smtClean="0">
                <a:solidFill>
                  <a:schemeClr val="bg1"/>
                </a:solidFill>
                <a:latin typeface="Calibri"/>
                <a:cs typeface="Calibri"/>
              </a:rPr>
              <a:t>o</a:t>
            </a:r>
            <a:r>
              <a:rPr sz="3200" b="1" spc="-25" dirty="0" smtClean="0">
                <a:solidFill>
                  <a:schemeClr val="bg1"/>
                </a:solidFill>
                <a:latin typeface="Calibri"/>
                <a:cs typeface="Calibri"/>
              </a:rPr>
              <a:t>gr</a:t>
            </a:r>
            <a:r>
              <a:rPr sz="3200" b="1" spc="-15" dirty="0" smtClean="0">
                <a:solidFill>
                  <a:schemeClr val="bg1"/>
                </a:solidFill>
                <a:latin typeface="Calibri"/>
                <a:cs typeface="Calibri"/>
              </a:rPr>
              <a:t>a</a:t>
            </a:r>
            <a:r>
              <a:rPr sz="3200" b="1" spc="-40" dirty="0" smtClean="0">
                <a:solidFill>
                  <a:schemeClr val="bg1"/>
                </a:solidFill>
                <a:latin typeface="Calibri"/>
                <a:cs typeface="Calibri"/>
              </a:rPr>
              <a:t>m</a:t>
            </a:r>
            <a:r>
              <a:rPr sz="3200" b="1" spc="-10" dirty="0" smtClean="0">
                <a:solidFill>
                  <a:schemeClr val="bg1"/>
                </a:solidFill>
                <a:latin typeface="Calibri"/>
                <a:cs typeface="Calibri"/>
              </a:rPr>
              <a:t>: </a:t>
            </a:r>
            <a:endParaRPr lang="en-US" sz="3200" b="1" spc="-10" dirty="0" smtClean="0">
              <a:solidFill>
                <a:schemeClr val="bg1"/>
              </a:solidFill>
              <a:latin typeface="Calibri"/>
              <a:cs typeface="Calibri"/>
            </a:endParaRPr>
          </a:p>
          <a:p>
            <a:pPr marL="926465" marR="71120" lvl="1" indent="-457200">
              <a:buFont typeface="Wingdings" pitchFamily="2" charset="2"/>
              <a:buChar char="ü"/>
            </a:pPr>
            <a:r>
              <a:rPr sz="2800" spc="-25" dirty="0" smtClean="0">
                <a:solidFill>
                  <a:schemeClr val="bg1"/>
                </a:solidFill>
                <a:latin typeface="Calibri"/>
                <a:cs typeface="Calibri"/>
              </a:rPr>
              <a:t>co</a:t>
            </a:r>
            <a:r>
              <a:rPr sz="2800" spc="-15" dirty="0" smtClean="0">
                <a:solidFill>
                  <a:schemeClr val="bg1"/>
                </a:solidFill>
                <a:latin typeface="Calibri"/>
                <a:cs typeface="Calibri"/>
              </a:rPr>
              <a:t>m</a:t>
            </a:r>
            <a:r>
              <a:rPr sz="2800" spc="-20" dirty="0" smtClean="0">
                <a:solidFill>
                  <a:schemeClr val="bg1"/>
                </a:solidFill>
                <a:latin typeface="Calibri"/>
                <a:cs typeface="Calibri"/>
              </a:rPr>
              <a:t>p</a:t>
            </a:r>
            <a:r>
              <a:rPr sz="2800" spc="-25" dirty="0" smtClean="0">
                <a:solidFill>
                  <a:schemeClr val="bg1"/>
                </a:solidFill>
                <a:latin typeface="Calibri"/>
                <a:cs typeface="Calibri"/>
              </a:rPr>
              <a:t>re</a:t>
            </a:r>
            <a:r>
              <a:rPr sz="2800" spc="5" dirty="0" smtClean="0">
                <a:solidFill>
                  <a:schemeClr val="bg1"/>
                </a:solidFill>
                <a:latin typeface="Calibri"/>
                <a:cs typeface="Calibri"/>
              </a:rPr>
              <a:t>h</a:t>
            </a:r>
            <a:r>
              <a:rPr sz="2800" spc="-25" dirty="0" smtClean="0">
                <a:solidFill>
                  <a:schemeClr val="bg1"/>
                </a:solidFill>
                <a:latin typeface="Calibri"/>
                <a:cs typeface="Calibri"/>
              </a:rPr>
              <a:t>e</a:t>
            </a:r>
            <a:r>
              <a:rPr sz="2800" spc="-20" dirty="0" smtClean="0">
                <a:solidFill>
                  <a:schemeClr val="bg1"/>
                </a:solidFill>
                <a:latin typeface="Calibri"/>
                <a:cs typeface="Calibri"/>
              </a:rPr>
              <a:t>ns</a:t>
            </a:r>
            <a:r>
              <a:rPr sz="2800" spc="-5" dirty="0" smtClean="0">
                <a:solidFill>
                  <a:schemeClr val="bg1"/>
                </a:solidFill>
                <a:latin typeface="Calibri"/>
                <a:cs typeface="Calibri"/>
              </a:rPr>
              <a:t>i</a:t>
            </a:r>
            <a:r>
              <a:rPr sz="2800" spc="-20" dirty="0" smtClean="0">
                <a:solidFill>
                  <a:schemeClr val="bg1"/>
                </a:solidFill>
                <a:latin typeface="Calibri"/>
                <a:cs typeface="Calibri"/>
              </a:rPr>
              <a:t>ve</a:t>
            </a:r>
            <a:r>
              <a:rPr sz="2800" spc="15" dirty="0" smtClean="0">
                <a:solidFill>
                  <a:schemeClr val="bg1"/>
                </a:solidFill>
                <a:latin typeface="Calibri"/>
                <a:cs typeface="Calibri"/>
              </a:rPr>
              <a:t> </a:t>
            </a:r>
            <a:r>
              <a:rPr sz="2800" spc="-20" dirty="0" smtClean="0">
                <a:solidFill>
                  <a:schemeClr val="bg1"/>
                </a:solidFill>
                <a:latin typeface="Calibri"/>
                <a:cs typeface="Calibri"/>
              </a:rPr>
              <a:t>p</a:t>
            </a:r>
            <a:r>
              <a:rPr sz="2800" spc="20" dirty="0" smtClean="0">
                <a:solidFill>
                  <a:schemeClr val="bg1"/>
                </a:solidFill>
                <a:latin typeface="Calibri"/>
                <a:cs typeface="Calibri"/>
              </a:rPr>
              <a:t>l</a:t>
            </a:r>
            <a:r>
              <a:rPr sz="2800" spc="-15" dirty="0" smtClean="0">
                <a:solidFill>
                  <a:schemeClr val="bg1"/>
                </a:solidFill>
                <a:latin typeface="Calibri"/>
                <a:cs typeface="Calibri"/>
              </a:rPr>
              <a:t>a</a:t>
            </a:r>
            <a:r>
              <a:rPr sz="2800" spc="-20" dirty="0" smtClean="0">
                <a:solidFill>
                  <a:schemeClr val="bg1"/>
                </a:solidFill>
                <a:latin typeface="Calibri"/>
                <a:cs typeface="Calibri"/>
              </a:rPr>
              <a:t>n</a:t>
            </a:r>
            <a:r>
              <a:rPr sz="2800" spc="-5" dirty="0" smtClean="0">
                <a:solidFill>
                  <a:schemeClr val="bg1"/>
                </a:solidFill>
                <a:latin typeface="Calibri"/>
                <a:cs typeface="Calibri"/>
              </a:rPr>
              <a:t> t</a:t>
            </a:r>
            <a:r>
              <a:rPr sz="2800" spc="-20" dirty="0" smtClean="0">
                <a:solidFill>
                  <a:schemeClr val="bg1"/>
                </a:solidFill>
                <a:latin typeface="Calibri"/>
                <a:cs typeface="Calibri"/>
              </a:rPr>
              <a:t>h</a:t>
            </a:r>
            <a:r>
              <a:rPr sz="2800" spc="-15" dirty="0" smtClean="0">
                <a:solidFill>
                  <a:schemeClr val="bg1"/>
                </a:solidFill>
                <a:latin typeface="Calibri"/>
                <a:cs typeface="Calibri"/>
              </a:rPr>
              <a:t>at</a:t>
            </a:r>
            <a:r>
              <a:rPr sz="2800" spc="5" dirty="0" smtClean="0">
                <a:solidFill>
                  <a:schemeClr val="bg1"/>
                </a:solidFill>
                <a:latin typeface="Calibri"/>
                <a:cs typeface="Calibri"/>
              </a:rPr>
              <a:t> </a:t>
            </a:r>
            <a:r>
              <a:rPr sz="2800" spc="-25" dirty="0" smtClean="0">
                <a:solidFill>
                  <a:schemeClr val="bg1"/>
                </a:solidFill>
                <a:latin typeface="Calibri"/>
                <a:cs typeface="Calibri"/>
              </a:rPr>
              <a:t>c</a:t>
            </a:r>
            <a:r>
              <a:rPr sz="2800" spc="-5" dirty="0" smtClean="0">
                <a:solidFill>
                  <a:schemeClr val="bg1"/>
                </a:solidFill>
                <a:latin typeface="Calibri"/>
                <a:cs typeface="Calibri"/>
              </a:rPr>
              <a:t>o</a:t>
            </a:r>
            <a:r>
              <a:rPr sz="2800" spc="-15" dirty="0" smtClean="0">
                <a:solidFill>
                  <a:schemeClr val="bg1"/>
                </a:solidFill>
                <a:latin typeface="Calibri"/>
                <a:cs typeface="Calibri"/>
              </a:rPr>
              <a:t>m</a:t>
            </a:r>
            <a:r>
              <a:rPr sz="2800" spc="-40" dirty="0" smtClean="0">
                <a:solidFill>
                  <a:schemeClr val="bg1"/>
                </a:solidFill>
                <a:latin typeface="Calibri"/>
                <a:cs typeface="Calibri"/>
              </a:rPr>
              <a:t>m</a:t>
            </a:r>
            <a:r>
              <a:rPr sz="2800" spc="-20" dirty="0" smtClean="0">
                <a:solidFill>
                  <a:schemeClr val="bg1"/>
                </a:solidFill>
                <a:latin typeface="Calibri"/>
                <a:cs typeface="Calibri"/>
              </a:rPr>
              <a:t>un</a:t>
            </a:r>
            <a:r>
              <a:rPr sz="2800" spc="-5" dirty="0" smtClean="0">
                <a:solidFill>
                  <a:schemeClr val="bg1"/>
                </a:solidFill>
                <a:latin typeface="Calibri"/>
                <a:cs typeface="Calibri"/>
              </a:rPr>
              <a:t>i</a:t>
            </a:r>
            <a:r>
              <a:rPr sz="2800" spc="0" dirty="0" smtClean="0">
                <a:solidFill>
                  <a:schemeClr val="bg1"/>
                </a:solidFill>
                <a:latin typeface="Calibri"/>
                <a:cs typeface="Calibri"/>
              </a:rPr>
              <a:t>c</a:t>
            </a:r>
            <a:r>
              <a:rPr sz="2800" spc="-15" dirty="0" smtClean="0">
                <a:solidFill>
                  <a:schemeClr val="bg1"/>
                </a:solidFill>
                <a:latin typeface="Calibri"/>
                <a:cs typeface="Calibri"/>
              </a:rPr>
              <a:t>a</a:t>
            </a:r>
            <a:r>
              <a:rPr sz="2800" spc="-5" dirty="0" smtClean="0">
                <a:solidFill>
                  <a:schemeClr val="bg1"/>
                </a:solidFill>
                <a:latin typeface="Calibri"/>
                <a:cs typeface="Calibri"/>
              </a:rPr>
              <a:t>t</a:t>
            </a:r>
            <a:r>
              <a:rPr sz="2800" spc="-25" dirty="0" smtClean="0">
                <a:solidFill>
                  <a:schemeClr val="bg1"/>
                </a:solidFill>
                <a:latin typeface="Calibri"/>
                <a:cs typeface="Calibri"/>
              </a:rPr>
              <a:t>e</a:t>
            </a:r>
            <a:r>
              <a:rPr sz="2800" spc="-15" dirty="0" smtClean="0">
                <a:solidFill>
                  <a:schemeClr val="bg1"/>
                </a:solidFill>
                <a:latin typeface="Calibri"/>
                <a:cs typeface="Calibri"/>
              </a:rPr>
              <a:t>s</a:t>
            </a:r>
            <a:r>
              <a:rPr sz="2800" spc="-10" dirty="0" smtClean="0">
                <a:solidFill>
                  <a:schemeClr val="bg1"/>
                </a:solidFill>
                <a:latin typeface="Calibri"/>
                <a:cs typeface="Calibri"/>
              </a:rPr>
              <a:t> </a:t>
            </a:r>
            <a:r>
              <a:rPr sz="2800" spc="-15" dirty="0" smtClean="0">
                <a:solidFill>
                  <a:schemeClr val="bg1"/>
                </a:solidFill>
                <a:latin typeface="Calibri"/>
                <a:cs typeface="Calibri"/>
              </a:rPr>
              <a:t>a</a:t>
            </a:r>
            <a:r>
              <a:rPr sz="2800" spc="-20" dirty="0" smtClean="0">
                <a:solidFill>
                  <a:schemeClr val="bg1"/>
                </a:solidFill>
                <a:latin typeface="Calibri"/>
                <a:cs typeface="Calibri"/>
              </a:rPr>
              <a:t>nd</a:t>
            </a:r>
            <a:r>
              <a:rPr sz="2800" spc="-5" dirty="0" smtClean="0">
                <a:solidFill>
                  <a:schemeClr val="bg1"/>
                </a:solidFill>
                <a:latin typeface="Calibri"/>
                <a:cs typeface="Calibri"/>
              </a:rPr>
              <a:t> </a:t>
            </a:r>
            <a:r>
              <a:rPr sz="2800" spc="-20" dirty="0" smtClean="0">
                <a:solidFill>
                  <a:schemeClr val="bg1"/>
                </a:solidFill>
                <a:latin typeface="Calibri"/>
                <a:cs typeface="Calibri"/>
              </a:rPr>
              <a:t>d</a:t>
            </a:r>
            <a:r>
              <a:rPr sz="2800" spc="-25" dirty="0" smtClean="0">
                <a:solidFill>
                  <a:schemeClr val="bg1"/>
                </a:solidFill>
                <a:latin typeface="Calibri"/>
                <a:cs typeface="Calibri"/>
              </a:rPr>
              <a:t>e</a:t>
            </a:r>
            <a:r>
              <a:rPr sz="2800" spc="-5" dirty="0" smtClean="0">
                <a:solidFill>
                  <a:schemeClr val="bg1"/>
                </a:solidFill>
                <a:latin typeface="Calibri"/>
                <a:cs typeface="Calibri"/>
              </a:rPr>
              <a:t>li</a:t>
            </a:r>
            <a:r>
              <a:rPr sz="2800" spc="-20" dirty="0" smtClean="0">
                <a:solidFill>
                  <a:schemeClr val="bg1"/>
                </a:solidFill>
                <a:latin typeface="Calibri"/>
                <a:cs typeface="Calibri"/>
              </a:rPr>
              <a:t>v</a:t>
            </a:r>
            <a:r>
              <a:rPr sz="2800" spc="0" dirty="0" smtClean="0">
                <a:solidFill>
                  <a:schemeClr val="bg1"/>
                </a:solidFill>
                <a:latin typeface="Calibri"/>
                <a:cs typeface="Calibri"/>
              </a:rPr>
              <a:t>e</a:t>
            </a:r>
            <a:r>
              <a:rPr sz="2800" spc="-25" dirty="0" smtClean="0">
                <a:solidFill>
                  <a:schemeClr val="bg1"/>
                </a:solidFill>
                <a:latin typeface="Calibri"/>
                <a:cs typeface="Calibri"/>
              </a:rPr>
              <a:t>r</a:t>
            </a:r>
            <a:r>
              <a:rPr sz="2800" spc="-15" dirty="0" smtClean="0">
                <a:solidFill>
                  <a:schemeClr val="bg1"/>
                </a:solidFill>
                <a:latin typeface="Calibri"/>
                <a:cs typeface="Calibri"/>
              </a:rPr>
              <a:t>s</a:t>
            </a:r>
            <a:r>
              <a:rPr sz="2800" spc="-5" dirty="0" smtClean="0">
                <a:solidFill>
                  <a:schemeClr val="bg1"/>
                </a:solidFill>
                <a:latin typeface="Calibri"/>
                <a:cs typeface="Calibri"/>
              </a:rPr>
              <a:t> t</a:t>
            </a:r>
            <a:r>
              <a:rPr sz="2800" spc="-20" dirty="0" smtClean="0">
                <a:solidFill>
                  <a:schemeClr val="bg1"/>
                </a:solidFill>
                <a:latin typeface="Calibri"/>
                <a:cs typeface="Calibri"/>
              </a:rPr>
              <a:t>he</a:t>
            </a:r>
            <a:r>
              <a:rPr sz="2800" spc="-10" dirty="0" smtClean="0">
                <a:solidFill>
                  <a:schemeClr val="bg1"/>
                </a:solidFill>
                <a:latin typeface="Calibri"/>
                <a:cs typeface="Calibri"/>
              </a:rPr>
              <a:t> </a:t>
            </a:r>
            <a:r>
              <a:rPr sz="2800" spc="20" dirty="0" smtClean="0">
                <a:solidFill>
                  <a:schemeClr val="bg1"/>
                </a:solidFill>
                <a:latin typeface="Calibri"/>
                <a:cs typeface="Calibri"/>
              </a:rPr>
              <a:t>i</a:t>
            </a:r>
            <a:r>
              <a:rPr sz="2800" spc="5" dirty="0" smtClean="0">
                <a:solidFill>
                  <a:schemeClr val="bg1"/>
                </a:solidFill>
                <a:latin typeface="Calibri"/>
                <a:cs typeface="Calibri"/>
              </a:rPr>
              <a:t>n</a:t>
            </a:r>
            <a:r>
              <a:rPr sz="2800" spc="-5" dirty="0" smtClean="0">
                <a:solidFill>
                  <a:schemeClr val="bg1"/>
                </a:solidFill>
                <a:latin typeface="Calibri"/>
                <a:cs typeface="Calibri"/>
              </a:rPr>
              <a:t>t</a:t>
            </a:r>
            <a:r>
              <a:rPr sz="2800" spc="-25" dirty="0" smtClean="0">
                <a:solidFill>
                  <a:schemeClr val="bg1"/>
                </a:solidFill>
                <a:latin typeface="Calibri"/>
                <a:cs typeface="Calibri"/>
              </a:rPr>
              <a:t>e</a:t>
            </a:r>
            <a:r>
              <a:rPr sz="2800" spc="-20" dirty="0" smtClean="0">
                <a:solidFill>
                  <a:schemeClr val="bg1"/>
                </a:solidFill>
                <a:latin typeface="Calibri"/>
                <a:cs typeface="Calibri"/>
              </a:rPr>
              <a:t>nd</a:t>
            </a:r>
            <a:r>
              <a:rPr sz="2800" spc="-25" dirty="0" smtClean="0">
                <a:solidFill>
                  <a:schemeClr val="bg1"/>
                </a:solidFill>
                <a:latin typeface="Calibri"/>
                <a:cs typeface="Calibri"/>
              </a:rPr>
              <a:t>e</a:t>
            </a:r>
            <a:r>
              <a:rPr sz="2800" spc="-20" dirty="0" smtClean="0">
                <a:solidFill>
                  <a:schemeClr val="bg1"/>
                </a:solidFill>
                <a:latin typeface="Calibri"/>
                <a:cs typeface="Calibri"/>
              </a:rPr>
              <a:t>d</a:t>
            </a:r>
            <a:r>
              <a:rPr sz="2800" spc="20" dirty="0" smtClean="0">
                <a:solidFill>
                  <a:schemeClr val="bg1"/>
                </a:solidFill>
                <a:latin typeface="Calibri"/>
                <a:cs typeface="Calibri"/>
              </a:rPr>
              <a:t> </a:t>
            </a:r>
            <a:r>
              <a:rPr sz="2800" spc="-20" dirty="0" smtClean="0">
                <a:solidFill>
                  <a:schemeClr val="bg1"/>
                </a:solidFill>
                <a:latin typeface="Calibri"/>
                <a:cs typeface="Calibri"/>
              </a:rPr>
              <a:t>v</a:t>
            </a:r>
            <a:r>
              <a:rPr sz="2800" spc="-15" dirty="0" smtClean="0">
                <a:solidFill>
                  <a:schemeClr val="bg1"/>
                </a:solidFill>
                <a:latin typeface="Calibri"/>
                <a:cs typeface="Calibri"/>
              </a:rPr>
              <a:t>a</a:t>
            </a:r>
            <a:r>
              <a:rPr sz="2800" spc="-5" dirty="0" smtClean="0">
                <a:solidFill>
                  <a:schemeClr val="bg1"/>
                </a:solidFill>
                <a:latin typeface="Calibri"/>
                <a:cs typeface="Calibri"/>
              </a:rPr>
              <a:t>l</a:t>
            </a:r>
            <a:r>
              <a:rPr sz="2800" spc="-20" dirty="0" smtClean="0">
                <a:solidFill>
                  <a:schemeClr val="bg1"/>
                </a:solidFill>
                <a:latin typeface="Calibri"/>
                <a:cs typeface="Calibri"/>
              </a:rPr>
              <a:t>ue</a:t>
            </a:r>
            <a:r>
              <a:rPr sz="2800" spc="-10" dirty="0" smtClean="0">
                <a:solidFill>
                  <a:schemeClr val="bg1"/>
                </a:solidFill>
                <a:latin typeface="Calibri"/>
                <a:cs typeface="Calibri"/>
              </a:rPr>
              <a:t> </a:t>
            </a:r>
            <a:r>
              <a:rPr sz="2800" spc="-5" dirty="0" smtClean="0">
                <a:solidFill>
                  <a:schemeClr val="bg1"/>
                </a:solidFill>
                <a:latin typeface="Calibri"/>
                <a:cs typeface="Calibri"/>
              </a:rPr>
              <a:t>t</a:t>
            </a:r>
            <a:r>
              <a:rPr sz="2800" spc="-20" dirty="0" smtClean="0">
                <a:solidFill>
                  <a:schemeClr val="bg1"/>
                </a:solidFill>
                <a:latin typeface="Calibri"/>
                <a:cs typeface="Calibri"/>
              </a:rPr>
              <a:t>o</a:t>
            </a:r>
            <a:r>
              <a:rPr sz="2800" spc="15" dirty="0" smtClean="0">
                <a:solidFill>
                  <a:schemeClr val="bg1"/>
                </a:solidFill>
                <a:latin typeface="Calibri"/>
                <a:cs typeface="Calibri"/>
              </a:rPr>
              <a:t> </a:t>
            </a:r>
            <a:r>
              <a:rPr sz="2800" spc="-25" dirty="0" smtClean="0">
                <a:solidFill>
                  <a:schemeClr val="bg1"/>
                </a:solidFill>
                <a:latin typeface="Calibri"/>
                <a:cs typeface="Calibri"/>
              </a:rPr>
              <a:t>c</a:t>
            </a:r>
            <a:r>
              <a:rPr sz="2800" spc="5" dirty="0" smtClean="0">
                <a:solidFill>
                  <a:schemeClr val="bg1"/>
                </a:solidFill>
                <a:latin typeface="Calibri"/>
                <a:cs typeface="Calibri"/>
              </a:rPr>
              <a:t>h</a:t>
            </a:r>
            <a:r>
              <a:rPr sz="2800" spc="-25" dirty="0" smtClean="0">
                <a:solidFill>
                  <a:schemeClr val="bg1"/>
                </a:solidFill>
                <a:latin typeface="Calibri"/>
                <a:cs typeface="Calibri"/>
              </a:rPr>
              <a:t>o</a:t>
            </a:r>
            <a:r>
              <a:rPr sz="2800" spc="-20" dirty="0" smtClean="0">
                <a:solidFill>
                  <a:schemeClr val="bg1"/>
                </a:solidFill>
                <a:latin typeface="Calibri"/>
                <a:cs typeface="Calibri"/>
              </a:rPr>
              <a:t>s</a:t>
            </a:r>
            <a:r>
              <a:rPr sz="2800" spc="-25" dirty="0" smtClean="0">
                <a:solidFill>
                  <a:schemeClr val="bg1"/>
                </a:solidFill>
                <a:latin typeface="Calibri"/>
                <a:cs typeface="Calibri"/>
              </a:rPr>
              <a:t>e</a:t>
            </a:r>
            <a:r>
              <a:rPr sz="2800" spc="-20" dirty="0" smtClean="0">
                <a:solidFill>
                  <a:schemeClr val="bg1"/>
                </a:solidFill>
                <a:latin typeface="Calibri"/>
                <a:cs typeface="Calibri"/>
              </a:rPr>
              <a:t>n</a:t>
            </a:r>
            <a:r>
              <a:rPr sz="2800" spc="-10" dirty="0" smtClean="0">
                <a:solidFill>
                  <a:schemeClr val="bg1"/>
                </a:solidFill>
                <a:latin typeface="Calibri"/>
                <a:cs typeface="Calibri"/>
              </a:rPr>
              <a:t> </a:t>
            </a:r>
            <a:r>
              <a:rPr sz="2800" spc="-25" dirty="0" smtClean="0">
                <a:solidFill>
                  <a:schemeClr val="bg1"/>
                </a:solidFill>
                <a:latin typeface="Calibri"/>
                <a:cs typeface="Calibri"/>
              </a:rPr>
              <a:t>c</a:t>
            </a:r>
            <a:r>
              <a:rPr sz="2800" spc="-20" dirty="0" smtClean="0">
                <a:solidFill>
                  <a:schemeClr val="bg1"/>
                </a:solidFill>
                <a:latin typeface="Calibri"/>
                <a:cs typeface="Calibri"/>
              </a:rPr>
              <a:t>us</a:t>
            </a:r>
            <a:r>
              <a:rPr sz="2800" spc="-5" dirty="0" smtClean="0">
                <a:solidFill>
                  <a:schemeClr val="bg1"/>
                </a:solidFill>
                <a:latin typeface="Calibri"/>
                <a:cs typeface="Calibri"/>
              </a:rPr>
              <a:t>to</a:t>
            </a:r>
            <a:r>
              <a:rPr sz="2800" spc="-40" dirty="0" smtClean="0">
                <a:solidFill>
                  <a:schemeClr val="bg1"/>
                </a:solidFill>
                <a:latin typeface="Calibri"/>
                <a:cs typeface="Calibri"/>
              </a:rPr>
              <a:t>m</a:t>
            </a:r>
            <a:r>
              <a:rPr sz="2800" spc="-25" dirty="0" smtClean="0">
                <a:solidFill>
                  <a:schemeClr val="bg1"/>
                </a:solidFill>
                <a:latin typeface="Calibri"/>
                <a:cs typeface="Calibri"/>
              </a:rPr>
              <a:t>er</a:t>
            </a:r>
            <a:r>
              <a:rPr sz="2800" spc="-20" dirty="0" smtClean="0">
                <a:solidFill>
                  <a:schemeClr val="bg1"/>
                </a:solidFill>
                <a:latin typeface="Calibri"/>
                <a:cs typeface="Calibri"/>
              </a:rPr>
              <a:t>s</a:t>
            </a:r>
            <a:r>
              <a:rPr sz="2800" spc="-10" dirty="0" smtClean="0">
                <a:solidFill>
                  <a:schemeClr val="bg1"/>
                </a:solidFill>
                <a:latin typeface="Calibri"/>
                <a:cs typeface="Calibri"/>
              </a:rPr>
              <a:t>.</a:t>
            </a:r>
            <a:endParaRPr sz="2800" dirty="0">
              <a:solidFill>
                <a:schemeClr val="bg1"/>
              </a:solidFill>
              <a:latin typeface="Calibri"/>
              <a:cs typeface="Calibri"/>
            </a:endParaRPr>
          </a:p>
        </p:txBody>
      </p:sp>
      <p:sp>
        <p:nvSpPr>
          <p:cNvPr id="3" name="object 3"/>
          <p:cNvSpPr txBox="1"/>
          <p:nvPr/>
        </p:nvSpPr>
        <p:spPr>
          <a:xfrm>
            <a:off x="762000" y="261620"/>
            <a:ext cx="9601200" cy="1109980"/>
          </a:xfrm>
          <a:prstGeom prst="rect">
            <a:avLst/>
          </a:prstGeom>
        </p:spPr>
        <p:txBody>
          <a:bodyPr vert="horz" wrap="square" lIns="0" tIns="0" rIns="0" bIns="0" rtlCol="0">
            <a:noAutofit/>
          </a:bodyPr>
          <a:lstStyle/>
          <a:p>
            <a:pPr marL="1767839" marR="12700" indent="-1755775">
              <a:lnSpc>
                <a:spcPct val="100000"/>
              </a:lnSpc>
            </a:pPr>
            <a:r>
              <a:rPr sz="3600" b="1" spc="-20" dirty="0" smtClean="0">
                <a:solidFill>
                  <a:srgbClr val="FFFF00"/>
                </a:solidFill>
                <a:latin typeface="Arial"/>
                <a:cs typeface="Arial"/>
              </a:rPr>
              <a:t>I</a:t>
            </a:r>
            <a:r>
              <a:rPr sz="3600" b="1" spc="5" dirty="0" smtClean="0">
                <a:solidFill>
                  <a:srgbClr val="FFFF00"/>
                </a:solidFill>
                <a:latin typeface="Arial"/>
                <a:cs typeface="Arial"/>
              </a:rPr>
              <a:t>n</a:t>
            </a:r>
            <a:r>
              <a:rPr sz="3600" b="1" spc="0" dirty="0" smtClean="0">
                <a:solidFill>
                  <a:srgbClr val="FFFF00"/>
                </a:solidFill>
                <a:latin typeface="Arial"/>
                <a:cs typeface="Arial"/>
              </a:rPr>
              <a:t>t</a:t>
            </a:r>
            <a:r>
              <a:rPr sz="3600" b="1" spc="-10" dirty="0" smtClean="0">
                <a:solidFill>
                  <a:srgbClr val="FFFF00"/>
                </a:solidFill>
                <a:latin typeface="Arial"/>
                <a:cs typeface="Arial"/>
              </a:rPr>
              <a:t>e</a:t>
            </a:r>
            <a:r>
              <a:rPr sz="3600" b="1" spc="5" dirty="0" smtClean="0">
                <a:solidFill>
                  <a:srgbClr val="FFFF00"/>
                </a:solidFill>
                <a:latin typeface="Arial"/>
                <a:cs typeface="Arial"/>
              </a:rPr>
              <a:t>g</a:t>
            </a:r>
            <a:r>
              <a:rPr sz="3600" b="1" spc="-10" dirty="0" smtClean="0">
                <a:solidFill>
                  <a:srgbClr val="FFFF00"/>
                </a:solidFill>
                <a:latin typeface="Arial"/>
                <a:cs typeface="Arial"/>
              </a:rPr>
              <a:t>ra</a:t>
            </a:r>
            <a:r>
              <a:rPr sz="3600" b="1" spc="0" dirty="0" smtClean="0">
                <a:solidFill>
                  <a:srgbClr val="FFFF00"/>
                </a:solidFill>
                <a:latin typeface="Arial"/>
                <a:cs typeface="Arial"/>
              </a:rPr>
              <a:t>t</a:t>
            </a:r>
            <a:r>
              <a:rPr sz="3600" b="1" spc="-10" dirty="0" smtClean="0">
                <a:solidFill>
                  <a:srgbClr val="FFFF00"/>
                </a:solidFill>
                <a:latin typeface="Arial"/>
                <a:cs typeface="Arial"/>
              </a:rPr>
              <a:t>e</a:t>
            </a:r>
            <a:r>
              <a:rPr sz="3600" b="1" spc="0" dirty="0" smtClean="0">
                <a:solidFill>
                  <a:srgbClr val="FFFF00"/>
                </a:solidFill>
                <a:latin typeface="Arial"/>
                <a:cs typeface="Arial"/>
              </a:rPr>
              <a:t>d</a:t>
            </a:r>
            <a:r>
              <a:rPr sz="3600" b="1" spc="15" dirty="0" smtClean="0">
                <a:solidFill>
                  <a:srgbClr val="FFFF00"/>
                </a:solidFill>
                <a:latin typeface="Arial"/>
                <a:cs typeface="Arial"/>
              </a:rPr>
              <a:t> </a:t>
            </a:r>
            <a:r>
              <a:rPr sz="3600" b="1" spc="0" dirty="0" smtClean="0">
                <a:solidFill>
                  <a:srgbClr val="FFFF00"/>
                </a:solidFill>
                <a:latin typeface="Arial"/>
                <a:cs typeface="Arial"/>
              </a:rPr>
              <a:t>M</a:t>
            </a:r>
            <a:r>
              <a:rPr sz="3600" b="1" spc="-10" dirty="0" smtClean="0">
                <a:solidFill>
                  <a:srgbClr val="FFFF00"/>
                </a:solidFill>
                <a:latin typeface="Arial"/>
                <a:cs typeface="Arial"/>
              </a:rPr>
              <a:t>a</a:t>
            </a:r>
            <a:r>
              <a:rPr sz="3600" b="1" spc="15" dirty="0" smtClean="0">
                <a:solidFill>
                  <a:srgbClr val="FFFF00"/>
                </a:solidFill>
                <a:latin typeface="Arial"/>
                <a:cs typeface="Arial"/>
              </a:rPr>
              <a:t>r</a:t>
            </a:r>
            <a:r>
              <a:rPr sz="3600" b="1" spc="-10" dirty="0" smtClean="0">
                <a:solidFill>
                  <a:srgbClr val="FFFF00"/>
                </a:solidFill>
                <a:latin typeface="Arial"/>
                <a:cs typeface="Arial"/>
              </a:rPr>
              <a:t>ke</a:t>
            </a:r>
            <a:r>
              <a:rPr sz="3600" b="1" spc="0" dirty="0" smtClean="0">
                <a:solidFill>
                  <a:srgbClr val="FFFF00"/>
                </a:solidFill>
                <a:latin typeface="Arial"/>
                <a:cs typeface="Arial"/>
              </a:rPr>
              <a:t>t</a:t>
            </a:r>
            <a:r>
              <a:rPr sz="3600" b="1" spc="5" dirty="0" smtClean="0">
                <a:solidFill>
                  <a:srgbClr val="FFFF00"/>
                </a:solidFill>
                <a:latin typeface="Arial"/>
                <a:cs typeface="Arial"/>
              </a:rPr>
              <a:t>in</a:t>
            </a:r>
            <a:r>
              <a:rPr sz="3600" b="1" spc="0" dirty="0" smtClean="0">
                <a:solidFill>
                  <a:srgbClr val="FFFF00"/>
                </a:solidFill>
                <a:latin typeface="Arial"/>
                <a:cs typeface="Arial"/>
              </a:rPr>
              <a:t>g </a:t>
            </a:r>
            <a:r>
              <a:rPr sz="3600" b="1" spc="-5" dirty="0" smtClean="0">
                <a:solidFill>
                  <a:srgbClr val="FFFF00"/>
                </a:solidFill>
                <a:latin typeface="Arial"/>
                <a:cs typeface="Arial"/>
              </a:rPr>
              <a:t>P</a:t>
            </a:r>
            <a:r>
              <a:rPr sz="3600" b="1" spc="5" dirty="0" smtClean="0">
                <a:solidFill>
                  <a:srgbClr val="FFFF00"/>
                </a:solidFill>
                <a:latin typeface="Arial"/>
                <a:cs typeface="Arial"/>
              </a:rPr>
              <a:t>l</a:t>
            </a:r>
            <a:r>
              <a:rPr sz="3600" b="1" spc="-10" dirty="0" smtClean="0">
                <a:solidFill>
                  <a:srgbClr val="FFFF00"/>
                </a:solidFill>
                <a:latin typeface="Arial"/>
                <a:cs typeface="Arial"/>
              </a:rPr>
              <a:t>a</a:t>
            </a:r>
            <a:r>
              <a:rPr sz="3600" b="1" spc="0" dirty="0" smtClean="0">
                <a:solidFill>
                  <a:srgbClr val="FFFF00"/>
                </a:solidFill>
                <a:latin typeface="Arial"/>
                <a:cs typeface="Arial"/>
              </a:rPr>
              <a:t>n</a:t>
            </a:r>
            <a:r>
              <a:rPr sz="3600" b="1" spc="15" dirty="0" smtClean="0">
                <a:solidFill>
                  <a:srgbClr val="FFFF00"/>
                </a:solidFill>
                <a:latin typeface="Arial"/>
                <a:cs typeface="Arial"/>
              </a:rPr>
              <a:t> </a:t>
            </a:r>
            <a:endParaRPr sz="3600" dirty="0">
              <a:solidFill>
                <a:srgbClr val="FFFF00"/>
              </a:solidFill>
              <a:latin typeface="Arial"/>
              <a:cs typeface="Arial"/>
            </a:endParaRPr>
          </a:p>
        </p:txBody>
      </p:sp>
      <p:sp>
        <p:nvSpPr>
          <p:cNvPr id="6" name="Rectangle 3"/>
          <p:cNvSpPr>
            <a:spLocks noGrp="1" noChangeArrowheads="1"/>
          </p:cNvSpPr>
          <p:nvPr>
            <p:ph type="body" sz="half" idx="4294967295"/>
          </p:nvPr>
        </p:nvSpPr>
        <p:spPr>
          <a:xfrm>
            <a:off x="152400" y="3810000"/>
            <a:ext cx="2438400" cy="2286000"/>
          </a:xfrm>
          <a:prstGeom prst="rect">
            <a:avLst/>
          </a:prstGeom>
          <a:solidFill>
            <a:schemeClr val="accent2"/>
          </a:solidFill>
          <a:scene3d>
            <a:camera prst="legacyPerspectiveBottom"/>
            <a:lightRig rig="legacyFlat3" dir="t"/>
          </a:scene3d>
          <a:sp3d extrusionH="8874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107763" dir="18900000" algn="ctr" rotWithShape="0">
                    <a:srgbClr val="969696"/>
                  </a:outerShdw>
                </a:effectLst>
              </a14:hiddenEffects>
            </a:ext>
          </a:extLst>
        </p:spPr>
        <p:txBody>
          <a:bodyPr lIns="101882" tIns="50941" rIns="101882" bIns="50941">
            <a:flatTx/>
          </a:bodyPr>
          <a:lstStyle/>
          <a:p>
            <a:pPr eaLnBrk="1" hangingPunct="1">
              <a:defRPr/>
            </a:pPr>
            <a:r>
              <a:rPr lang="en-US" sz="2000" dirty="0">
                <a:solidFill>
                  <a:srgbClr val="FFFFFF"/>
                </a:solidFill>
                <a:effectLst>
                  <a:outerShdw blurRad="38100" dist="38100" dir="2700000" algn="tl">
                    <a:srgbClr val="000000"/>
                  </a:outerShdw>
                </a:effectLst>
              </a:rPr>
              <a:t>4 P’s - Seller’s View</a:t>
            </a:r>
          </a:p>
          <a:p>
            <a:pPr lvl="1" eaLnBrk="1" hangingPunct="1">
              <a:buFont typeface="Tahoma" pitchFamily="34" charset="0"/>
              <a:buChar char="–"/>
              <a:defRPr/>
            </a:pPr>
            <a:r>
              <a:rPr lang="en-US" sz="2000" dirty="0">
                <a:solidFill>
                  <a:srgbClr val="FFFFFF"/>
                </a:solidFill>
                <a:effectLst>
                  <a:outerShdw blurRad="38100" dist="38100" dir="2700000" algn="tl">
                    <a:srgbClr val="000000"/>
                  </a:outerShdw>
                </a:effectLst>
              </a:rPr>
              <a:t>Product</a:t>
            </a:r>
          </a:p>
          <a:p>
            <a:pPr lvl="1" eaLnBrk="1" hangingPunct="1">
              <a:buFont typeface="Tahoma" pitchFamily="34" charset="0"/>
              <a:buChar char="–"/>
              <a:defRPr/>
            </a:pPr>
            <a:r>
              <a:rPr lang="en-US" sz="2000" dirty="0">
                <a:solidFill>
                  <a:srgbClr val="FFFFFF"/>
                </a:solidFill>
                <a:effectLst>
                  <a:outerShdw blurRad="38100" dist="38100" dir="2700000" algn="tl">
                    <a:srgbClr val="000000"/>
                  </a:outerShdw>
                </a:effectLst>
              </a:rPr>
              <a:t>Price</a:t>
            </a:r>
          </a:p>
          <a:p>
            <a:pPr lvl="1" eaLnBrk="1" hangingPunct="1">
              <a:buFont typeface="Tahoma" pitchFamily="34" charset="0"/>
              <a:buChar char="–"/>
              <a:defRPr/>
            </a:pPr>
            <a:r>
              <a:rPr lang="en-US" sz="2000" dirty="0">
                <a:solidFill>
                  <a:srgbClr val="FFFFFF"/>
                </a:solidFill>
                <a:effectLst>
                  <a:outerShdw blurRad="38100" dist="38100" dir="2700000" algn="tl">
                    <a:srgbClr val="000000"/>
                  </a:outerShdw>
                </a:effectLst>
              </a:rPr>
              <a:t>Place</a:t>
            </a:r>
          </a:p>
          <a:p>
            <a:pPr lvl="1" eaLnBrk="1" hangingPunct="1">
              <a:buFont typeface="Tahoma" pitchFamily="34" charset="0"/>
              <a:buChar char="–"/>
              <a:defRPr/>
            </a:pPr>
            <a:r>
              <a:rPr lang="en-US" sz="2000" dirty="0">
                <a:solidFill>
                  <a:srgbClr val="FFFFFF"/>
                </a:solidFill>
                <a:effectLst>
                  <a:outerShdw blurRad="38100" dist="38100" dir="2700000" algn="tl">
                    <a:srgbClr val="000000"/>
                  </a:outerShdw>
                </a:effectLst>
              </a:rPr>
              <a:t>Promotion</a:t>
            </a:r>
          </a:p>
        </p:txBody>
      </p:sp>
      <p:sp>
        <p:nvSpPr>
          <p:cNvPr id="8" name="Rectangle 4"/>
          <p:cNvSpPr>
            <a:spLocks noGrp="1" noChangeArrowheads="1"/>
          </p:cNvSpPr>
          <p:nvPr>
            <p:ph type="body" sz="half" idx="4294967295"/>
          </p:nvPr>
        </p:nvSpPr>
        <p:spPr>
          <a:xfrm>
            <a:off x="2667000" y="3810000"/>
            <a:ext cx="2209800" cy="1981200"/>
          </a:xfrm>
          <a:prstGeom prst="rect">
            <a:avLst/>
          </a:prstGeom>
          <a:solidFill>
            <a:schemeClr val="hlink"/>
          </a:solidFill>
          <a:scene3d>
            <a:camera prst="legacyPerspectiveBottom"/>
            <a:lightRig rig="legacyFlat3" dir="t"/>
          </a:scene3d>
          <a:sp3d extrusionH="887400" prstMaterial="legacyMatte">
            <a:bevelT w="13500" h="13500" prst="angle"/>
            <a:bevelB w="13500" h="13500" prst="angle"/>
            <a:extrusionClr>
              <a:schemeClr val="hlink"/>
            </a:extrusion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a:flatTx/>
          </a:bodyPr>
          <a:lstStyle/>
          <a:p>
            <a:pPr eaLnBrk="1" hangingPunct="1">
              <a:defRPr/>
            </a:pPr>
            <a:r>
              <a:rPr lang="en-US" sz="2000" dirty="0">
                <a:solidFill>
                  <a:srgbClr val="FFFFFF"/>
                </a:solidFill>
                <a:effectLst>
                  <a:outerShdw blurRad="38100" dist="38100" dir="2700000" algn="tl">
                    <a:srgbClr val="000000"/>
                  </a:outerShdw>
                </a:effectLst>
              </a:rPr>
              <a:t>4 C’s - Buyer’s View</a:t>
            </a:r>
          </a:p>
          <a:p>
            <a:pPr lvl="1" eaLnBrk="1" hangingPunct="1">
              <a:buClr>
                <a:schemeClr val="accent2"/>
              </a:buClr>
              <a:buFont typeface="Tahoma" pitchFamily="34" charset="0"/>
              <a:buChar char="–"/>
              <a:defRPr/>
            </a:pPr>
            <a:r>
              <a:rPr lang="en-US" sz="2000" dirty="0">
                <a:solidFill>
                  <a:srgbClr val="FFFFFF"/>
                </a:solidFill>
                <a:effectLst>
                  <a:outerShdw blurRad="38100" dist="38100" dir="2700000" algn="tl">
                    <a:srgbClr val="000000"/>
                  </a:outerShdw>
                </a:effectLst>
              </a:rPr>
              <a:t>Customer Solution</a:t>
            </a:r>
          </a:p>
          <a:p>
            <a:pPr lvl="1" eaLnBrk="1" hangingPunct="1">
              <a:buClr>
                <a:schemeClr val="accent2"/>
              </a:buClr>
              <a:buFont typeface="Tahoma" pitchFamily="34" charset="0"/>
              <a:buChar char="–"/>
              <a:defRPr/>
            </a:pPr>
            <a:r>
              <a:rPr lang="en-US" sz="2000" dirty="0">
                <a:solidFill>
                  <a:srgbClr val="FFFFFF"/>
                </a:solidFill>
                <a:effectLst>
                  <a:outerShdw blurRad="38100" dist="38100" dir="2700000" algn="tl">
                    <a:srgbClr val="000000"/>
                  </a:outerShdw>
                </a:effectLst>
              </a:rPr>
              <a:t>Customer Cost</a:t>
            </a:r>
          </a:p>
          <a:p>
            <a:pPr lvl="1" eaLnBrk="1" hangingPunct="1">
              <a:buClr>
                <a:schemeClr val="accent2"/>
              </a:buClr>
              <a:buFont typeface="Tahoma" pitchFamily="34" charset="0"/>
              <a:buChar char="–"/>
              <a:defRPr/>
            </a:pPr>
            <a:r>
              <a:rPr lang="en-US" sz="2000" dirty="0">
                <a:solidFill>
                  <a:srgbClr val="FFFFFF"/>
                </a:solidFill>
                <a:effectLst>
                  <a:outerShdw blurRad="38100" dist="38100" dir="2700000" algn="tl">
                    <a:srgbClr val="000000"/>
                  </a:outerShdw>
                </a:effectLst>
              </a:rPr>
              <a:t>Convenience</a:t>
            </a:r>
          </a:p>
          <a:p>
            <a:pPr lvl="1" eaLnBrk="1" hangingPunct="1">
              <a:buClr>
                <a:schemeClr val="accent2"/>
              </a:buClr>
              <a:buFont typeface="Tahoma" pitchFamily="34" charset="0"/>
              <a:buChar char="–"/>
              <a:defRPr/>
            </a:pPr>
            <a:r>
              <a:rPr lang="en-US" sz="2000" dirty="0">
                <a:solidFill>
                  <a:srgbClr val="FFFFFF"/>
                </a:solidFill>
                <a:effectLst>
                  <a:outerShdw blurRad="38100" dist="38100" dir="2700000" algn="tl">
                    <a:srgbClr val="000000"/>
                  </a:outerShdw>
                </a:effectLst>
              </a:rPr>
              <a:t>Communication</a:t>
            </a:r>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34055" y="3358288"/>
            <a:ext cx="5024345" cy="410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26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heckerboard(across)">
                                      <p:cBhvr>
                                        <p:cTn id="10" dur="500"/>
                                        <p:tgtEl>
                                          <p:spTgt spid="6">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across)">
                                      <p:cBhvr>
                                        <p:cTn id="16" dur="500"/>
                                        <p:tgtEl>
                                          <p:spTgt spid="6">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checkerboard(across)">
                                      <p:cBhvr>
                                        <p:cTn id="19" dur="500"/>
                                        <p:tgtEl>
                                          <p:spTgt spid="6">
                                            <p:txEl>
                                              <p:pRg st="4" end="4"/>
                                            </p:txEl>
                                          </p:spTgt>
                                        </p:tgtEl>
                                      </p:cBhvr>
                                    </p:animEffect>
                                  </p:childTnLst>
                                </p:cTn>
                              </p:par>
                            </p:childTnLst>
                          </p:cTn>
                        </p:par>
                        <p:par>
                          <p:cTn id="20" fill="hold">
                            <p:stCondLst>
                              <p:cond delay="500"/>
                            </p:stCondLst>
                            <p:childTnLst>
                              <p:par>
                                <p:cTn id="21" presetID="5" presetClass="entr" presetSubtype="10" fill="hold" grpId="0" nodeType="afterEffect">
                                  <p:stCondLst>
                                    <p:cond delay="100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checkerboard(across)">
                                      <p:cBhvr>
                                        <p:cTn id="23" dur="500"/>
                                        <p:tgtEl>
                                          <p:spTgt spid="8">
                                            <p:txEl>
                                              <p:pRg st="0" end="0"/>
                                            </p:txEl>
                                          </p:spTgt>
                                        </p:tgtEl>
                                      </p:cBhvr>
                                    </p:animEffect>
                                  </p:childTnLst>
                                </p:cTn>
                              </p:par>
                              <p:par>
                                <p:cTn id="24" presetID="5" presetClass="entr" presetSubtype="10" fill="hold" grpId="0" nodeType="withEffect">
                                  <p:stCondLst>
                                    <p:cond delay="100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checkerboard(across)">
                                      <p:cBhvr>
                                        <p:cTn id="26" dur="500"/>
                                        <p:tgtEl>
                                          <p:spTgt spid="8">
                                            <p:txEl>
                                              <p:pRg st="1" end="1"/>
                                            </p:txEl>
                                          </p:spTgt>
                                        </p:tgtEl>
                                      </p:cBhvr>
                                    </p:animEffect>
                                  </p:childTnLst>
                                </p:cTn>
                              </p:par>
                              <p:par>
                                <p:cTn id="27" presetID="5" presetClass="entr" presetSubtype="10" fill="hold" grpId="0" nodeType="withEffect">
                                  <p:stCondLst>
                                    <p:cond delay="100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checkerboard(across)">
                                      <p:cBhvr>
                                        <p:cTn id="29" dur="500"/>
                                        <p:tgtEl>
                                          <p:spTgt spid="8">
                                            <p:txEl>
                                              <p:pRg st="2" end="2"/>
                                            </p:txEl>
                                          </p:spTgt>
                                        </p:tgtEl>
                                      </p:cBhvr>
                                    </p:animEffect>
                                  </p:childTnLst>
                                </p:cTn>
                              </p:par>
                              <p:par>
                                <p:cTn id="30" presetID="5" presetClass="entr" presetSubtype="10" fill="hold" grpId="0" nodeType="withEffect">
                                  <p:stCondLst>
                                    <p:cond delay="100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checkerboard(across)">
                                      <p:cBhvr>
                                        <p:cTn id="32" dur="500"/>
                                        <p:tgtEl>
                                          <p:spTgt spid="8">
                                            <p:txEl>
                                              <p:pRg st="3" end="3"/>
                                            </p:txEl>
                                          </p:spTgt>
                                        </p:tgtEl>
                                      </p:cBhvr>
                                    </p:animEffect>
                                  </p:childTnLst>
                                </p:cTn>
                              </p:par>
                              <p:par>
                                <p:cTn id="33" presetID="5" presetClass="entr" presetSubtype="10" fill="hold" grpId="0" nodeType="withEffect">
                                  <p:stCondLst>
                                    <p:cond delay="100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checkerboard(across)">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8" grpId="0" build="p" autoUpdateAnimBg="0" advAuto="100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8"/>
          <p:cNvSpPr>
            <a:spLocks noGrp="1" noChangeArrowheads="1"/>
          </p:cNvSpPr>
          <p:nvPr>
            <p:ph type="title"/>
          </p:nvPr>
        </p:nvSpPr>
        <p:spPr>
          <a:xfrm>
            <a:off x="461010" y="-86360"/>
            <a:ext cx="9052560" cy="1295400"/>
          </a:xfrm>
          <a:noFill/>
          <a:ln w="9525">
            <a:noFill/>
            <a:miter lim="800000"/>
            <a:headEnd/>
            <a:tailEnd/>
          </a:ln>
        </p:spPr>
        <p:txBody>
          <a:bodyPr vert="horz" wrap="square" lIns="101882" tIns="50941" rIns="101882" bIns="50941" numCol="1" anchor="ctr" anchorCtr="0" compatLnSpc="1">
            <a:prstTxWarp prst="textNoShape">
              <a:avLst/>
            </a:prstTxWarp>
          </a:bodyPr>
          <a:lstStyle/>
          <a:p>
            <a:pPr eaLnBrk="1" hangingPunct="1"/>
            <a:r>
              <a:rPr lang="en-US" b="1" dirty="0" smtClean="0">
                <a:solidFill>
                  <a:srgbClr val="FFFF00"/>
                </a:solidFill>
              </a:rPr>
              <a:t>Marketing Mix</a:t>
            </a:r>
            <a:endParaRPr lang="en-US" b="1" dirty="0">
              <a:solidFill>
                <a:srgbClr val="FFFF00"/>
              </a:solidFill>
            </a:endParaRPr>
          </a:p>
        </p:txBody>
      </p:sp>
      <p:sp>
        <p:nvSpPr>
          <p:cNvPr id="539655" name="Rectangle 1031"/>
          <p:cNvSpPr>
            <a:spLocks noChangeArrowheads="1"/>
          </p:cNvSpPr>
          <p:nvPr/>
        </p:nvSpPr>
        <p:spPr bwMode="auto">
          <a:xfrm>
            <a:off x="83820" y="1986280"/>
            <a:ext cx="4693920" cy="4749800"/>
          </a:xfrm>
          <a:prstGeom prst="rect">
            <a:avLst/>
          </a:prstGeom>
          <a:noFill/>
          <a:ln w="9525">
            <a:noFill/>
            <a:miter lim="800000"/>
            <a:headEnd/>
            <a:tailEnd/>
          </a:ln>
        </p:spPr>
        <p:txBody>
          <a:bodyPr lIns="101882" tIns="50941" rIns="101882" bIns="50941"/>
          <a:lstStyle/>
          <a:p>
            <a:pPr marL="382059" indent="-382059">
              <a:spcBef>
                <a:spcPct val="20000"/>
              </a:spcBef>
              <a:buClr>
                <a:schemeClr val="tx2"/>
              </a:buClr>
            </a:pPr>
            <a:r>
              <a:rPr lang="en-US" sz="3600" b="1" dirty="0">
                <a:solidFill>
                  <a:schemeClr val="bg1"/>
                </a:solidFill>
              </a:rPr>
              <a:t>4 Ps </a:t>
            </a:r>
            <a:r>
              <a:rPr lang="en-US" sz="3600" b="1" i="1" dirty="0">
                <a:solidFill>
                  <a:srgbClr val="FFFF00"/>
                </a:solidFill>
              </a:rPr>
              <a:t>(Seller’s Mind Set)</a:t>
            </a:r>
          </a:p>
          <a:p>
            <a:pPr marL="382059" indent="-382059">
              <a:spcBef>
                <a:spcPct val="20000"/>
              </a:spcBef>
              <a:buClr>
                <a:schemeClr val="bg1"/>
              </a:buClr>
              <a:buFontTx/>
              <a:buChar char="•"/>
            </a:pPr>
            <a:r>
              <a:rPr lang="en-US" sz="3100" dirty="0">
                <a:solidFill>
                  <a:schemeClr val="bg1"/>
                </a:solidFill>
              </a:rPr>
              <a:t>Product </a:t>
            </a:r>
            <a:r>
              <a:rPr lang="en-US" sz="3100" dirty="0">
                <a:solidFill>
                  <a:srgbClr val="FFFF00"/>
                </a:solidFill>
              </a:rPr>
              <a:t>(Configuration)</a:t>
            </a:r>
          </a:p>
          <a:p>
            <a:pPr marL="382059" indent="-382059">
              <a:spcBef>
                <a:spcPct val="20000"/>
              </a:spcBef>
              <a:buClr>
                <a:schemeClr val="bg1"/>
              </a:buClr>
              <a:buFontTx/>
              <a:buChar char="•"/>
            </a:pPr>
            <a:r>
              <a:rPr lang="en-US" sz="3100" dirty="0">
                <a:solidFill>
                  <a:schemeClr val="bg1"/>
                </a:solidFill>
              </a:rPr>
              <a:t>Price </a:t>
            </a:r>
            <a:r>
              <a:rPr lang="en-US" sz="3100" dirty="0">
                <a:solidFill>
                  <a:srgbClr val="FFFF00"/>
                </a:solidFill>
              </a:rPr>
              <a:t>(Valuation)</a:t>
            </a:r>
          </a:p>
          <a:p>
            <a:pPr marL="382059" indent="-382059">
              <a:spcBef>
                <a:spcPct val="20000"/>
              </a:spcBef>
              <a:buClr>
                <a:schemeClr val="bg1"/>
              </a:buClr>
              <a:buFontTx/>
              <a:buChar char="•"/>
            </a:pPr>
            <a:r>
              <a:rPr lang="en-US" sz="3100" dirty="0">
                <a:solidFill>
                  <a:schemeClr val="bg1"/>
                </a:solidFill>
              </a:rPr>
              <a:t>Place </a:t>
            </a:r>
            <a:r>
              <a:rPr lang="en-US" sz="3100" dirty="0">
                <a:solidFill>
                  <a:srgbClr val="FFFF00"/>
                </a:solidFill>
              </a:rPr>
              <a:t>(Facilitation) &amp;</a:t>
            </a:r>
          </a:p>
          <a:p>
            <a:pPr marL="382059" indent="-382059">
              <a:spcBef>
                <a:spcPct val="20000"/>
              </a:spcBef>
              <a:buClr>
                <a:schemeClr val="bg1"/>
              </a:buClr>
              <a:buFontTx/>
              <a:buChar char="•"/>
            </a:pPr>
            <a:r>
              <a:rPr lang="en-US" sz="3100" dirty="0">
                <a:solidFill>
                  <a:schemeClr val="bg1"/>
                </a:solidFill>
              </a:rPr>
              <a:t>Promotion </a:t>
            </a:r>
            <a:r>
              <a:rPr lang="en-US" sz="3100" dirty="0">
                <a:solidFill>
                  <a:srgbClr val="FFFF00"/>
                </a:solidFill>
              </a:rPr>
              <a:t>(Symbolization)</a:t>
            </a:r>
          </a:p>
        </p:txBody>
      </p:sp>
      <p:sp>
        <p:nvSpPr>
          <p:cNvPr id="23556" name="Rectangle 1032"/>
          <p:cNvSpPr>
            <a:spLocks noChangeArrowheads="1"/>
          </p:cNvSpPr>
          <p:nvPr/>
        </p:nvSpPr>
        <p:spPr bwMode="auto">
          <a:xfrm>
            <a:off x="922020" y="1122680"/>
            <a:ext cx="7208520" cy="777240"/>
          </a:xfrm>
          <a:prstGeom prst="rect">
            <a:avLst/>
          </a:prstGeom>
          <a:noFill/>
          <a:ln w="9525">
            <a:noFill/>
            <a:miter lim="800000"/>
            <a:headEnd/>
            <a:tailEnd/>
          </a:ln>
        </p:spPr>
        <p:txBody>
          <a:bodyPr lIns="101882" tIns="50941" rIns="101882" bIns="50941"/>
          <a:lstStyle/>
          <a:p>
            <a:pPr marL="382059" indent="-382059">
              <a:spcBef>
                <a:spcPct val="20000"/>
              </a:spcBef>
              <a:buClr>
                <a:schemeClr val="tx2"/>
              </a:buClr>
            </a:pPr>
            <a:r>
              <a:rPr lang="en-US" sz="3600" b="1" i="1" dirty="0">
                <a:solidFill>
                  <a:srgbClr val="FFFF00"/>
                </a:solidFill>
              </a:rPr>
              <a:t>For the target customer </a:t>
            </a:r>
          </a:p>
        </p:txBody>
      </p:sp>
      <p:sp>
        <p:nvSpPr>
          <p:cNvPr id="5" name="Rectangle 4"/>
          <p:cNvSpPr txBox="1">
            <a:spLocks noChangeArrowheads="1"/>
          </p:cNvSpPr>
          <p:nvPr/>
        </p:nvSpPr>
        <p:spPr>
          <a:xfrm>
            <a:off x="5280660" y="1899920"/>
            <a:ext cx="4693920" cy="5613400"/>
          </a:xfrm>
          <a:prstGeom prst="rect">
            <a:avLst/>
          </a:prstGeom>
          <a:noFill/>
          <a:ln w="9525">
            <a:solidFill>
              <a:srgbClr val="FF0000"/>
            </a:solidFill>
            <a:miter lim="800000"/>
            <a:headEnd/>
            <a:tailEnd/>
          </a:ln>
        </p:spPr>
        <p:txBody>
          <a:bodyPr lIns="101882" tIns="50941" rIns="101882" bIns="50941"/>
          <a:lstStyle>
            <a:defPPr>
              <a:defRPr lang="en-US"/>
            </a:defPPr>
            <a:lvl1pPr marL="342900" indent="-342900" eaLnBrk="1" hangingPunct="1">
              <a:spcBef>
                <a:spcPct val="20000"/>
              </a:spcBef>
              <a:buClr>
                <a:schemeClr val="tx2"/>
              </a:buClr>
              <a:defRPr sz="3200" b="1">
                <a:solidFill>
                  <a:schemeClr val="bg1"/>
                </a:solidFill>
              </a:defRPr>
            </a:lvl1pPr>
          </a:lstStyle>
          <a:p>
            <a:r>
              <a:rPr lang="en-US" dirty="0"/>
              <a:t>4 Cs </a:t>
            </a:r>
            <a:r>
              <a:rPr lang="en-US" dirty="0">
                <a:solidFill>
                  <a:srgbClr val="FFFF00"/>
                </a:solidFill>
              </a:rPr>
              <a:t>(Buyer’s </a:t>
            </a:r>
            <a:r>
              <a:rPr lang="en-US" dirty="0" smtClean="0">
                <a:solidFill>
                  <a:srgbClr val="FFFF00"/>
                </a:solidFill>
              </a:rPr>
              <a:t>                          Mind </a:t>
            </a:r>
            <a:r>
              <a:rPr lang="en-US" dirty="0">
                <a:solidFill>
                  <a:srgbClr val="FFFF00"/>
                </a:solidFill>
              </a:rPr>
              <a:t>Set)</a:t>
            </a:r>
          </a:p>
          <a:p>
            <a:pPr marL="509412" indent="-509412">
              <a:buClr>
                <a:schemeClr val="bg1"/>
              </a:buClr>
              <a:buFont typeface="Wingdings" pitchFamily="2" charset="2"/>
              <a:buChar char="v"/>
            </a:pPr>
            <a:r>
              <a:rPr lang="en-US" sz="3100" b="0" dirty="0"/>
              <a:t>Customer value (not product)</a:t>
            </a:r>
          </a:p>
          <a:p>
            <a:pPr marL="509412" indent="-509412">
              <a:buClr>
                <a:schemeClr val="bg1"/>
              </a:buClr>
              <a:buFont typeface="Wingdings" pitchFamily="2" charset="2"/>
              <a:buChar char="v"/>
            </a:pPr>
            <a:r>
              <a:rPr lang="en-US" sz="3100" b="0" dirty="0"/>
              <a:t>Customer Costs (not price)</a:t>
            </a:r>
          </a:p>
          <a:p>
            <a:pPr marL="509412" indent="-509412">
              <a:buClr>
                <a:schemeClr val="bg1"/>
              </a:buClr>
              <a:buFont typeface="Wingdings" pitchFamily="2" charset="2"/>
              <a:buChar char="v"/>
            </a:pPr>
            <a:r>
              <a:rPr lang="en-US" sz="3100" b="0" dirty="0"/>
              <a:t>Convenience (not place) </a:t>
            </a:r>
          </a:p>
          <a:p>
            <a:pPr marL="509412" indent="-509412">
              <a:buClr>
                <a:schemeClr val="bg1"/>
              </a:buClr>
              <a:buFont typeface="Wingdings" pitchFamily="2" charset="2"/>
              <a:buChar char="v"/>
            </a:pPr>
            <a:r>
              <a:rPr lang="en-US" sz="3100" b="0" dirty="0"/>
              <a:t>Communication (not promotion)</a:t>
            </a:r>
          </a:p>
          <a:p>
            <a:pPr marL="509412" indent="-509412">
              <a:buFont typeface="Wingdings" pitchFamily="2" charset="2"/>
              <a:buChar char="v"/>
            </a:pPr>
            <a:endParaRPr lang="en-US" dirty="0"/>
          </a:p>
        </p:txBody>
      </p:sp>
      <p:sp>
        <p:nvSpPr>
          <p:cNvPr id="2" name="Rectangle 1"/>
          <p:cNvSpPr/>
          <p:nvPr/>
        </p:nvSpPr>
        <p:spPr>
          <a:xfrm>
            <a:off x="167640" y="6649720"/>
            <a:ext cx="5029200" cy="941797"/>
          </a:xfrm>
          <a:prstGeom prst="rect">
            <a:avLst/>
          </a:prstGeom>
          <a:ln>
            <a:solidFill>
              <a:srgbClr val="FFFF00"/>
            </a:solidFill>
          </a:ln>
        </p:spPr>
        <p:txBody>
          <a:bodyPr lIns="101882" tIns="50941" rIns="101882" bIns="50941">
            <a:spAutoFit/>
          </a:bodyPr>
          <a:lstStyle/>
          <a:p>
            <a:r>
              <a:rPr lang="en-US" sz="2700" b="1" dirty="0">
                <a:solidFill>
                  <a:schemeClr val="bg1"/>
                </a:solidFill>
              </a:rPr>
              <a:t>“Sellers should first work with 4Cs before setting the 4Ps</a:t>
            </a:r>
          </a:p>
        </p:txBody>
      </p:sp>
      <p:sp>
        <p:nvSpPr>
          <p:cNvPr id="3" name="AutoShape 2" descr="Image result for competitive advantage"/>
          <p:cNvSpPr>
            <a:spLocks noChangeAspect="1" noChangeArrowheads="1"/>
          </p:cNvSpPr>
          <p:nvPr/>
        </p:nvSpPr>
        <p:spPr bwMode="auto">
          <a:xfrm>
            <a:off x="171133" y="-2547619"/>
            <a:ext cx="6862763" cy="5321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882" tIns="50941" rIns="101882" bIns="50941" numCol="1" anchor="t" anchorCtr="0" compatLnSpc="1">
            <a:prstTxWarp prst="textNoShape">
              <a:avLst/>
            </a:prstTxWarp>
          </a:bodyPr>
          <a:lstStyle/>
          <a:p>
            <a:endParaRPr lang="en-US"/>
          </a:p>
        </p:txBody>
      </p:sp>
    </p:spTree>
    <p:extLst>
      <p:ext uri="{BB962C8B-B14F-4D97-AF65-F5344CB8AC3E}">
        <p14:creationId xmlns:p14="http://schemas.microsoft.com/office/powerpoint/2010/main" val="1930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9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9144000" cy="3361692"/>
          </a:xfrm>
        </p:spPr>
        <p:txBody>
          <a:bodyPr/>
          <a:lstStyle/>
          <a:p>
            <a:r>
              <a:rPr lang="en-US" sz="2400" b="1" dirty="0" err="1" smtClean="0">
                <a:solidFill>
                  <a:srgbClr val="FFFF00"/>
                </a:solidFill>
                <a:latin typeface="Zawgyi-One" pitchFamily="34" charset="0"/>
                <a:cs typeface="Zawgyi-One" pitchFamily="34" charset="0"/>
              </a:rPr>
              <a:t>ေဈးကြက္ေဖာ္ေဆာင္ေရး</a:t>
            </a:r>
            <a:r>
              <a:rPr lang="en-US" sz="2400" b="1" dirty="0" smtClean="0">
                <a:solidFill>
                  <a:srgbClr val="FFFF00"/>
                </a:solidFill>
                <a:latin typeface="Zawgyi-One" pitchFamily="34" charset="0"/>
                <a:cs typeface="Zawgyi-One" pitchFamily="34" charset="0"/>
              </a:rPr>
              <a:t> </a:t>
            </a:r>
            <a:r>
              <a:rPr lang="en-US" sz="2400" b="1" dirty="0" err="1" smtClean="0">
                <a:solidFill>
                  <a:srgbClr val="FFFF00"/>
                </a:solidFill>
                <a:latin typeface="Zawgyi-One" pitchFamily="34" charset="0"/>
                <a:cs typeface="Zawgyi-One" pitchFamily="34" charset="0"/>
              </a:rPr>
              <a:t>အေရာအ</a:t>
            </a:r>
            <a:r>
              <a:rPr lang="en-US" sz="2400" b="1" dirty="0" smtClean="0">
                <a:solidFill>
                  <a:srgbClr val="FFFF00"/>
                </a:solidFill>
                <a:latin typeface="Zawgyi-One" pitchFamily="34" charset="0"/>
                <a:cs typeface="Zawgyi-One" pitchFamily="34" charset="0"/>
              </a:rPr>
              <a:t>ႏွာ (Marketing Mix)</a:t>
            </a:r>
          </a:p>
          <a:p>
            <a:r>
              <a:rPr lang="en-US" dirty="0" smtClean="0">
                <a:solidFill>
                  <a:schemeClr val="bg1"/>
                </a:solidFill>
                <a:latin typeface="Zawgyi-One" pitchFamily="34" charset="0"/>
                <a:cs typeface="Zawgyi-One" pitchFamily="34" charset="0"/>
              </a:rPr>
              <a:t>	</a:t>
            </a:r>
            <a:endParaRPr lang="en-US" dirty="0" smtClean="0">
              <a:solidFill>
                <a:schemeClr val="bg1"/>
              </a:solidFill>
              <a:latin typeface="Zawgyi-One" pitchFamily="34" charset="0"/>
              <a:cs typeface="Zawgyi-One" pitchFamily="34" charset="0"/>
            </a:endParaRPr>
          </a:p>
          <a:p>
            <a:r>
              <a:rPr lang="en-US" dirty="0" err="1" smtClean="0">
                <a:solidFill>
                  <a:schemeClr val="bg1"/>
                </a:solidFill>
                <a:latin typeface="Zawgyi-One" pitchFamily="34" charset="0"/>
                <a:cs typeface="Zawgyi-One" pitchFamily="34" charset="0"/>
              </a:rPr>
              <a:t>ထ</a:t>
            </a:r>
            <a:r>
              <a:rPr lang="en-US" dirty="0" err="1" smtClean="0">
                <a:solidFill>
                  <a:schemeClr val="bg1"/>
                </a:solidFill>
                <a:latin typeface="Zawgyi-One" pitchFamily="34" charset="0"/>
                <a:cs typeface="Zawgyi-One" pitchFamily="34" charset="0"/>
              </a:rPr>
              <a:t>ုတ္ကုန္ရဲ</a:t>
            </a:r>
            <a:r>
              <a:rPr lang="en-US" dirty="0" smtClean="0">
                <a:solidFill>
                  <a:schemeClr val="bg1"/>
                </a:solidFill>
                <a:latin typeface="Zawgyi-One" pitchFamily="34" charset="0"/>
                <a:cs typeface="Zawgyi-One" pitchFamily="34" charset="0"/>
              </a:rPr>
              <a:t>႕ </a:t>
            </a:r>
            <a:r>
              <a:rPr lang="en-US" dirty="0" err="1" smtClean="0">
                <a:solidFill>
                  <a:schemeClr val="bg1"/>
                </a:solidFill>
                <a:latin typeface="Zawgyi-One" pitchFamily="34" charset="0"/>
                <a:cs typeface="Zawgyi-One" pitchFamily="34" charset="0"/>
              </a:rPr>
              <a:t>ေနရာယူမႈကို</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ပံ့ပိုးျခင္းနဲ</a:t>
            </a:r>
            <a:r>
              <a:rPr lang="en-US" dirty="0" smtClean="0">
                <a:solidFill>
                  <a:schemeClr val="bg1"/>
                </a:solidFill>
                <a:latin typeface="Zawgyi-One" pitchFamily="34" charset="0"/>
                <a:cs typeface="Zawgyi-One" pitchFamily="34" charset="0"/>
              </a:rPr>
              <a:t>႔ </a:t>
            </a:r>
            <a:r>
              <a:rPr lang="en-US" dirty="0" err="1" smtClean="0">
                <a:solidFill>
                  <a:schemeClr val="bg1"/>
                </a:solidFill>
                <a:latin typeface="Zawgyi-One" pitchFamily="34" charset="0"/>
                <a:cs typeface="Zawgyi-One" pitchFamily="34" charset="0"/>
              </a:rPr>
              <a:t>လႊဲေျပာင္းျခင္းတို</a:t>
            </a:r>
            <a:r>
              <a:rPr lang="en-US" dirty="0" smtClean="0">
                <a:solidFill>
                  <a:schemeClr val="bg1"/>
                </a:solidFill>
                <a:latin typeface="Zawgyi-One" pitchFamily="34" charset="0"/>
                <a:cs typeface="Zawgyi-One" pitchFamily="34" charset="0"/>
              </a:rPr>
              <a:t>႔ ျ</a:t>
            </a:r>
            <a:r>
              <a:rPr lang="en-US" dirty="0" err="1" smtClean="0">
                <a:solidFill>
                  <a:schemeClr val="bg1"/>
                </a:solidFill>
                <a:latin typeface="Zawgyi-One" pitchFamily="34" charset="0"/>
                <a:cs typeface="Zawgyi-One" pitchFamily="34" charset="0"/>
              </a:rPr>
              <a:t>ပဳေပးႏိုင္ေစဖို</a:t>
            </a:r>
            <a:r>
              <a:rPr lang="en-US" dirty="0" smtClean="0">
                <a:solidFill>
                  <a:schemeClr val="bg1"/>
                </a:solidFill>
                <a:latin typeface="Zawgyi-One" pitchFamily="34" charset="0"/>
                <a:cs typeface="Zawgyi-One" pitchFamily="34" charset="0"/>
              </a:rPr>
              <a:t>႔ </a:t>
            </a:r>
            <a:r>
              <a:rPr lang="en-US" dirty="0" err="1" smtClean="0">
                <a:solidFill>
                  <a:schemeClr val="bg1"/>
                </a:solidFill>
                <a:latin typeface="Zawgyi-One" pitchFamily="34" charset="0"/>
                <a:cs typeface="Zawgyi-One" pitchFamily="34" charset="0"/>
              </a:rPr>
              <a:t>ေစ်းကြက္အေရာအေ</a:t>
            </a:r>
            <a:r>
              <a:rPr lang="en-US" dirty="0" smtClean="0">
                <a:solidFill>
                  <a:schemeClr val="bg1"/>
                </a:solidFill>
                <a:latin typeface="Zawgyi-One" pitchFamily="34" charset="0"/>
                <a:cs typeface="Zawgyi-One" pitchFamily="34" charset="0"/>
              </a:rPr>
              <a:t>ႏွ</a:t>
            </a:r>
            <a:r>
              <a:rPr lang="en-US" dirty="0" err="1" smtClean="0">
                <a:solidFill>
                  <a:schemeClr val="bg1"/>
                </a:solidFill>
                <a:latin typeface="Zawgyi-One" pitchFamily="34" charset="0"/>
                <a:cs typeface="Zawgyi-One" pitchFamily="34" charset="0"/>
              </a:rPr>
              <a:t>ာမွာ</a:t>
            </a:r>
            <a:endParaRPr lang="en-US" dirty="0" smtClean="0">
              <a:solidFill>
                <a:schemeClr val="bg1"/>
              </a:solidFill>
              <a:latin typeface="Zawgyi-One" pitchFamily="34" charset="0"/>
              <a:cs typeface="Zawgyi-One" pitchFamily="34" charset="0"/>
            </a:endParaRPr>
          </a:p>
          <a:p>
            <a:r>
              <a:rPr lang="en-US" dirty="0" err="1" smtClean="0">
                <a:solidFill>
                  <a:schemeClr val="bg1"/>
                </a:solidFill>
                <a:latin typeface="Zawgyi-One" pitchFamily="34" charset="0"/>
                <a:cs typeface="Zawgyi-One" pitchFamily="34" charset="0"/>
              </a:rPr>
              <a:t>ပာဝင္တဲ</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လက္နက္ကိရိယာေတ</a:t>
            </a:r>
            <a:r>
              <a:rPr lang="en-US" dirty="0" smtClean="0">
                <a:solidFill>
                  <a:schemeClr val="bg1"/>
                </a:solidFill>
                <a:latin typeface="Zawgyi-One" pitchFamily="34" charset="0"/>
                <a:cs typeface="Zawgyi-One" pitchFamily="34" charset="0"/>
              </a:rPr>
              <a:t>ြ (Tools) </a:t>
            </a:r>
            <a:r>
              <a:rPr lang="en-US" dirty="0" err="1" smtClean="0">
                <a:solidFill>
                  <a:schemeClr val="bg1"/>
                </a:solidFill>
                <a:latin typeface="Zawgyi-One" pitchFamily="34" charset="0"/>
                <a:cs typeface="Zawgyi-One" pitchFamily="34" charset="0"/>
              </a:rPr>
              <a:t>ကို</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တပ္ဆင္ေရးအတြက</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နည္းဗ</a:t>
            </a:r>
            <a:r>
              <a:rPr lang="en-US" dirty="0" smtClean="0">
                <a:solidFill>
                  <a:schemeClr val="bg1"/>
                </a:solidFill>
                <a:latin typeface="Zawgyi-One" pitchFamily="34" charset="0"/>
                <a:cs typeface="Zawgyi-One" pitchFamily="34" charset="0"/>
              </a:rPr>
              <a:t>်ဴ</a:t>
            </a:r>
            <a:r>
              <a:rPr lang="en-US" dirty="0" err="1" smtClean="0">
                <a:solidFill>
                  <a:schemeClr val="bg1"/>
                </a:solidFill>
                <a:latin typeface="Zawgyi-One" pitchFamily="34" charset="0"/>
                <a:cs typeface="Zawgyi-One" pitchFamily="34" charset="0"/>
              </a:rPr>
              <a:t>ဟာေျမာက</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ေစ်းကြက္ေဖာ္ေဆာင</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မ</a:t>
            </a:r>
            <a:r>
              <a:rPr lang="en-US" dirty="0" err="1" smtClean="0">
                <a:solidFill>
                  <a:schemeClr val="bg1"/>
                </a:solidFill>
                <a:latin typeface="Zawgyi-One" pitchFamily="34" charset="0"/>
                <a:cs typeface="Zawgyi-One" pitchFamily="34" charset="0"/>
              </a:rPr>
              <a:t>ႈအဆင</a:t>
            </a:r>
            <a:r>
              <a:rPr lang="en-US" dirty="0" smtClean="0">
                <a:solidFill>
                  <a:schemeClr val="bg1"/>
                </a:solidFill>
                <a:latin typeface="Zawgyi-One" pitchFamily="34" charset="0"/>
                <a:cs typeface="Zawgyi-One" pitchFamily="34" charset="0"/>
              </a:rPr>
              <a:t>့္ (Tactical Marketing Stage ) </a:t>
            </a:r>
            <a:r>
              <a:rPr lang="en-US" dirty="0" err="1" smtClean="0">
                <a:solidFill>
                  <a:schemeClr val="bg1"/>
                </a:solidFill>
                <a:latin typeface="Zawgyi-One" pitchFamily="34" charset="0"/>
                <a:cs typeface="Zawgyi-One" pitchFamily="34" charset="0"/>
              </a:rPr>
              <a:t>ကို</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ေရ</a:t>
            </a:r>
            <a:r>
              <a:rPr lang="en-US" dirty="0" smtClean="0">
                <a:solidFill>
                  <a:schemeClr val="bg1"/>
                </a:solidFill>
                <a:latin typeface="Zawgyi-One" pitchFamily="34" charset="0"/>
                <a:cs typeface="Zawgyi-One" pitchFamily="34" charset="0"/>
              </a:rPr>
              <a:t>ြ႕</a:t>
            </a:r>
            <a:r>
              <a:rPr lang="en-US" dirty="0" err="1" smtClean="0">
                <a:solidFill>
                  <a:schemeClr val="bg1"/>
                </a:solidFill>
                <a:latin typeface="Zawgyi-One" pitchFamily="34" charset="0"/>
                <a:cs typeface="Zawgyi-One" pitchFamily="34" charset="0"/>
              </a:rPr>
              <a:t>ေျပာင္းရမွာျဖစ္ပါတယ</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လက္နက္ကိိရိယာေတြဟာ</a:t>
            </a:r>
            <a:r>
              <a:rPr lang="en-US" dirty="0" smtClean="0">
                <a:solidFill>
                  <a:schemeClr val="bg1"/>
                </a:solidFill>
                <a:latin typeface="Zawgyi-One" pitchFamily="34" charset="0"/>
                <a:cs typeface="Zawgyi-One" pitchFamily="34" charset="0"/>
              </a:rPr>
              <a:t> </a:t>
            </a:r>
            <a:r>
              <a:rPr lang="en-US" dirty="0" smtClean="0">
                <a:solidFill>
                  <a:schemeClr val="bg1"/>
                </a:solidFill>
                <a:latin typeface="Zawgyi-One" pitchFamily="34" charset="0"/>
                <a:cs typeface="Zawgyi-One" pitchFamily="34" charset="0"/>
              </a:rPr>
              <a:t>‘</a:t>
            </a:r>
            <a:r>
              <a:rPr lang="en-US" dirty="0" err="1" smtClean="0">
                <a:solidFill>
                  <a:schemeClr val="bg1"/>
                </a:solidFill>
                <a:latin typeface="Zawgyi-One" pitchFamily="34" charset="0"/>
                <a:cs typeface="Zawgyi-One" pitchFamily="34" charset="0"/>
              </a:rPr>
              <a:t>ပီ</a:t>
            </a:r>
            <a:r>
              <a:rPr lang="en-US" dirty="0" smtClean="0">
                <a:solidFill>
                  <a:schemeClr val="bg1"/>
                </a:solidFill>
                <a:latin typeface="Zawgyi-One" pitchFamily="34" charset="0"/>
                <a:cs typeface="Zawgyi-One" pitchFamily="34" charset="0"/>
              </a:rPr>
              <a:t>’ </a:t>
            </a:r>
            <a:r>
              <a:rPr lang="en-US" dirty="0" err="1" smtClean="0">
                <a:solidFill>
                  <a:schemeClr val="bg1"/>
                </a:solidFill>
                <a:latin typeface="Zawgyi-One" pitchFamily="34" charset="0"/>
                <a:cs typeface="Zawgyi-One" pitchFamily="34" charset="0"/>
              </a:rPr>
              <a:t>ေလးလံုးအျဖစ္နဲ႔လူသိမ်ားပါတယ</a:t>
            </a:r>
            <a:r>
              <a:rPr lang="en-US" dirty="0" smtClean="0">
                <a:solidFill>
                  <a:schemeClr val="bg1"/>
                </a:solidFill>
                <a:latin typeface="Zawgyi-One" pitchFamily="34" charset="0"/>
                <a:cs typeface="Zawgyi-One" pitchFamily="34" charset="0"/>
              </a:rPr>
              <a:t>္</a:t>
            </a:r>
            <a:r>
              <a:rPr lang="en-US" dirty="0" smtClean="0">
                <a:solidFill>
                  <a:schemeClr val="bg1"/>
                </a:solidFill>
                <a:latin typeface="Zawgyi-One" pitchFamily="34" charset="0"/>
                <a:cs typeface="Zawgyi-One" pitchFamily="34" charset="0"/>
              </a:rPr>
              <a:t>။</a:t>
            </a:r>
          </a:p>
          <a:p>
            <a:endParaRPr lang="en-US"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(၁) </a:t>
            </a:r>
            <a:r>
              <a:rPr lang="en-US" sz="2000" dirty="0" err="1" smtClean="0">
                <a:solidFill>
                  <a:schemeClr val="bg1"/>
                </a:solidFill>
                <a:latin typeface="Zawgyi-One" pitchFamily="34" charset="0"/>
                <a:cs typeface="Zawgyi-One" pitchFamily="34" charset="0"/>
              </a:rPr>
              <a:t>ထုတ္ကုန</a:t>
            </a:r>
            <a:r>
              <a:rPr lang="en-US" sz="2000" dirty="0" smtClean="0">
                <a:solidFill>
                  <a:schemeClr val="bg1"/>
                </a:solidFill>
                <a:latin typeface="Zawgyi-One" pitchFamily="34" charset="0"/>
                <a:cs typeface="Zawgyi-One" pitchFamily="34" charset="0"/>
              </a:rPr>
              <a:t>္ (Product)  - </a:t>
            </a:r>
            <a:r>
              <a:rPr lang="en-US" sz="2000" dirty="0" err="1" smtClean="0">
                <a:solidFill>
                  <a:schemeClr val="bg1"/>
                </a:solidFill>
                <a:latin typeface="Zawgyi-One" pitchFamily="34" charset="0"/>
                <a:cs typeface="Zawgyi-One" pitchFamily="34" charset="0"/>
              </a:rPr>
              <a:t>ေစ်းကြက္ထဲက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ရရွိႏိုင္တဲ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အထူးသျဖင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ကိုင္တြယ္ထိေတ</a:t>
            </a:r>
            <a:r>
              <a:rPr lang="en-US" sz="2000" dirty="0" smtClean="0">
                <a:solidFill>
                  <a:schemeClr val="bg1"/>
                </a:solidFill>
                <a:latin typeface="Zawgyi-One" pitchFamily="34" charset="0"/>
                <a:cs typeface="Zawgyi-One" pitchFamily="34" charset="0"/>
              </a:rPr>
              <a:t>ြ႔</a:t>
            </a:r>
            <a:r>
              <a:rPr lang="en-US" sz="2000" dirty="0" err="1" smtClean="0">
                <a:solidFill>
                  <a:schemeClr val="bg1"/>
                </a:solidFill>
                <a:latin typeface="Zawgyi-One" pitchFamily="34" charset="0"/>
                <a:cs typeface="Zawgyi-One" pitchFamily="34" charset="0"/>
              </a:rPr>
              <a:t>လို႔ရတဲ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ထုတ္ကုန</a:t>
            </a:r>
            <a:r>
              <a:rPr lang="en-US" sz="2000" dirty="0" smtClean="0">
                <a:solidFill>
                  <a:schemeClr val="bg1"/>
                </a:solidFill>
                <a:latin typeface="Zawgyi-One" pitchFamily="34" charset="0"/>
                <a:cs typeface="Zawgyi-One" pitchFamily="34" charset="0"/>
              </a:rPr>
              <a:t>္’၊</a:t>
            </a:r>
          </a:p>
          <a:p>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ထုတ္ပိုးမ</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နဲ</a:t>
            </a:r>
            <a:r>
              <a:rPr lang="en-US" sz="2000" dirty="0" smtClean="0">
                <a:solidFill>
                  <a:schemeClr val="bg1"/>
                </a:solidFill>
                <a:latin typeface="Zawgyi-One" pitchFamily="34" charset="0"/>
                <a:cs typeface="Zawgyi-One" pitchFamily="34" charset="0"/>
              </a:rPr>
              <a:t>႔ ‘</a:t>
            </a:r>
            <a:r>
              <a:rPr lang="en-US" sz="2000" dirty="0" err="1" smtClean="0">
                <a:solidFill>
                  <a:schemeClr val="bg1"/>
                </a:solidFill>
                <a:latin typeface="Zawgyi-One" pitchFamily="34" charset="0"/>
                <a:cs typeface="Zawgyi-One" pitchFamily="34" charset="0"/>
              </a:rPr>
              <a:t>ဝယ္ယူရာမွာ</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ဝယ္သူအလိုရွိလာႏိုင္တဲ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ဝန္ေဆာင္မႈတစ္စံု</a:t>
            </a:r>
            <a:r>
              <a:rPr lang="en-US" sz="2000" dirty="0" smtClean="0">
                <a:solidFill>
                  <a:schemeClr val="bg1"/>
                </a:solidFill>
                <a:latin typeface="Zawgyi-One" pitchFamily="34" charset="0"/>
                <a:cs typeface="Zawgyi-One" pitchFamily="34" charset="0"/>
              </a:rPr>
              <a:t>။’</a:t>
            </a:r>
          </a:p>
          <a:p>
            <a:endParaRPr lang="en-US" sz="2000"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(၂) </a:t>
            </a:r>
            <a:r>
              <a:rPr lang="en-US" sz="2000" dirty="0" err="1" smtClean="0">
                <a:solidFill>
                  <a:schemeClr val="bg1"/>
                </a:solidFill>
                <a:latin typeface="Zawgyi-One" pitchFamily="34" charset="0"/>
                <a:cs typeface="Zawgyi-One" pitchFamily="34" charset="0"/>
              </a:rPr>
              <a:t>ေစ်း</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န္း</a:t>
            </a:r>
            <a:r>
              <a:rPr lang="en-US" sz="2000" dirty="0" smtClean="0">
                <a:solidFill>
                  <a:schemeClr val="bg1"/>
                </a:solidFill>
                <a:latin typeface="Zawgyi-One" pitchFamily="34" charset="0"/>
                <a:cs typeface="Zawgyi-One" pitchFamily="34" charset="0"/>
              </a:rPr>
              <a:t> (Price) - </a:t>
            </a:r>
            <a:r>
              <a:rPr lang="en-US" sz="2000" dirty="0" err="1" smtClean="0">
                <a:solidFill>
                  <a:schemeClr val="bg1"/>
                </a:solidFill>
                <a:latin typeface="Zawgyi-One" pitchFamily="34" charset="0"/>
                <a:cs typeface="Zawgyi-One" pitchFamily="34" charset="0"/>
              </a:rPr>
              <a:t>လႊဲေျပာင္းေပးပို</a:t>
            </a:r>
            <a:r>
              <a:rPr lang="en-US" sz="2000" dirty="0" smtClean="0">
                <a:solidFill>
                  <a:schemeClr val="bg1"/>
                </a:solidFill>
                <a:latin typeface="Zawgyi-One" pitchFamily="34" charset="0"/>
                <a:cs typeface="Zawgyi-One" pitchFamily="34" charset="0"/>
              </a:rPr>
              <a:t>႔ျ</a:t>
            </a:r>
            <a:r>
              <a:rPr lang="en-US" sz="2000" dirty="0" err="1" smtClean="0">
                <a:solidFill>
                  <a:schemeClr val="bg1"/>
                </a:solidFill>
                <a:latin typeface="Zawgyi-One" pitchFamily="34" charset="0"/>
                <a:cs typeface="Zawgyi-One" pitchFamily="34" charset="0"/>
              </a:rPr>
              <a:t>ခင္း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အာမခံေပးျခင္းတို႔လို</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တျခားကုန္က်စရိ္တ္ေတ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ပူးေပါင္းပါဝင္တ</a:t>
            </a:r>
            <a:r>
              <a:rPr lang="en-US" sz="2000" dirty="0" err="1" smtClean="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ထ</a:t>
            </a:r>
            <a:r>
              <a:rPr lang="en-US" sz="2000" dirty="0" err="1" smtClean="0">
                <a:solidFill>
                  <a:schemeClr val="bg1"/>
                </a:solidFill>
                <a:latin typeface="Zawgyi-One" pitchFamily="34" charset="0"/>
                <a:cs typeface="Zawgyi-One" pitchFamily="34" charset="0"/>
              </a:rPr>
              <a:t>ုတ္ကုန္ရဲ႕ေစ်း</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န္း</a:t>
            </a:r>
            <a:r>
              <a:rPr lang="en-US" sz="2000" dirty="0" smtClean="0">
                <a:solidFill>
                  <a:schemeClr val="bg1"/>
                </a:solidFill>
                <a:latin typeface="Zawgyi-One" pitchFamily="34" charset="0"/>
                <a:cs typeface="Zawgyi-One" pitchFamily="34" charset="0"/>
              </a:rPr>
              <a:t>။</a:t>
            </a:r>
          </a:p>
          <a:p>
            <a:endParaRPr lang="en-US" sz="2000"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(၃) </a:t>
            </a:r>
            <a:r>
              <a:rPr lang="en-US" sz="2000" dirty="0" err="1" smtClean="0">
                <a:solidFill>
                  <a:schemeClr val="bg1"/>
                </a:solidFill>
                <a:latin typeface="Zawgyi-One" pitchFamily="34" charset="0"/>
                <a:cs typeface="Zawgyi-One" pitchFamily="34" charset="0"/>
              </a:rPr>
              <a:t>ေနရာ</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သို႔မဟုတ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ဖန</a:t>
            </a:r>
            <a:r>
              <a:rPr lang="en-US" sz="2000" dirty="0" smtClean="0">
                <a:solidFill>
                  <a:schemeClr val="bg1"/>
                </a:solidFill>
                <a:latin typeface="Zawgyi-One" pitchFamily="34" charset="0"/>
                <a:cs typeface="Zawgyi-One" pitchFamily="34" charset="0"/>
              </a:rPr>
              <a:t>္႔</a:t>
            </a:r>
            <a:r>
              <a:rPr lang="en-US" sz="2000" dirty="0" err="1" smtClean="0">
                <a:solidFill>
                  <a:schemeClr val="bg1"/>
                </a:solidFill>
                <a:latin typeface="Zawgyi-One" pitchFamily="34" charset="0"/>
                <a:cs typeface="Zawgyi-One" pitchFamily="34" charset="0"/>
              </a:rPr>
              <a:t>ခ်ီျခင္း</a:t>
            </a:r>
            <a:r>
              <a:rPr lang="en-US" sz="2000" dirty="0" smtClean="0">
                <a:solidFill>
                  <a:schemeClr val="bg1"/>
                </a:solidFill>
                <a:latin typeface="Zawgyi-One" pitchFamily="34" charset="0"/>
                <a:cs typeface="Zawgyi-One" pitchFamily="34" charset="0"/>
              </a:rPr>
              <a:t> (Place or Distribution ) - </a:t>
            </a:r>
            <a:r>
              <a:rPr lang="en-US" sz="2000" dirty="0" err="1" smtClean="0">
                <a:solidFill>
                  <a:schemeClr val="bg1"/>
                </a:solidFill>
                <a:latin typeface="Zawgyi-One" pitchFamily="34" charset="0"/>
                <a:cs typeface="Zawgyi-One" pitchFamily="34" charset="0"/>
              </a:rPr>
              <a:t>ထုတ္ကုန္ကို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အဆင္သင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ဝယ္ယူရရွိႏိုင္ေအာင္နဲ</a:t>
            </a:r>
            <a:r>
              <a:rPr lang="en-US" sz="2000" dirty="0" smtClean="0">
                <a:solidFill>
                  <a:schemeClr val="bg1"/>
                </a:solidFill>
                <a:latin typeface="Zawgyi-One" pitchFamily="34" charset="0"/>
                <a:cs typeface="Zawgyi-One" pitchFamily="34" charset="0"/>
              </a:rPr>
              <a:t>႔ </a:t>
            </a:r>
            <a:r>
              <a:rPr lang="en-US" sz="2000" dirty="0" err="1" smtClean="0">
                <a:solidFill>
                  <a:schemeClr val="bg1"/>
                </a:solidFill>
                <a:latin typeface="Zawgyi-One" pitchFamily="34" charset="0"/>
                <a:cs typeface="Zawgyi-One" pitchFamily="34" charset="0"/>
              </a:rPr>
              <a:t>ပစ</a:t>
            </a:r>
            <a:r>
              <a:rPr lang="en-US" sz="2000" dirty="0" err="1" smtClean="0">
                <a:solidFill>
                  <a:schemeClr val="bg1"/>
                </a:solidFill>
                <a:latin typeface="Zawgyi-One" pitchFamily="34" charset="0"/>
                <a:cs typeface="Zawgyi-One" pitchFamily="34" charset="0"/>
              </a:rPr>
              <a:t>္မွတ္ေစ်းကြက္ဆီအေရာက္ပို</a:t>
            </a:r>
            <a:r>
              <a:rPr lang="en-US" sz="2000" dirty="0" smtClean="0">
                <a:solidFill>
                  <a:schemeClr val="bg1"/>
                </a:solidFill>
                <a:latin typeface="Zawgyi-One" pitchFamily="34" charset="0"/>
                <a:cs typeface="Zawgyi-One" pitchFamily="34" charset="0"/>
              </a:rPr>
              <a:t>႔ႏ</a:t>
            </a:r>
            <a:r>
              <a:rPr lang="en-US" sz="2000" dirty="0" err="1" smtClean="0">
                <a:solidFill>
                  <a:schemeClr val="bg1"/>
                </a:solidFill>
                <a:latin typeface="Zawgyi-One" pitchFamily="34" charset="0"/>
                <a:cs typeface="Zawgyi-One" pitchFamily="34" charset="0"/>
              </a:rPr>
              <a:t>ိုင္ေအာင္စီစဥ္မႈမ်ား</a:t>
            </a:r>
            <a:r>
              <a:rPr lang="en-US" sz="2000" dirty="0" smtClean="0">
                <a:solidFill>
                  <a:schemeClr val="bg1"/>
                </a:solidFill>
                <a:latin typeface="Zawgyi-One" pitchFamily="34" charset="0"/>
                <a:cs typeface="Zawgyi-One" pitchFamily="34" charset="0"/>
              </a:rPr>
              <a:t>။</a:t>
            </a:r>
          </a:p>
          <a:p>
            <a:endParaRPr lang="en-US" sz="2000"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(၄) ျ</a:t>
            </a:r>
            <a:r>
              <a:rPr lang="en-US" sz="2000" dirty="0" err="1" smtClean="0">
                <a:solidFill>
                  <a:schemeClr val="bg1"/>
                </a:solidFill>
                <a:latin typeface="Zawgyi-One" pitchFamily="34" charset="0"/>
                <a:cs typeface="Zawgyi-One" pitchFamily="34" charset="0"/>
              </a:rPr>
              <a:t>မွင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တင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ခင္း</a:t>
            </a:r>
            <a:r>
              <a:rPr lang="en-US" sz="2000" dirty="0" smtClean="0">
                <a:solidFill>
                  <a:schemeClr val="bg1"/>
                </a:solidFill>
                <a:latin typeface="Zawgyi-One" pitchFamily="34" charset="0"/>
                <a:cs typeface="Zawgyi-One" pitchFamily="34" charset="0"/>
              </a:rPr>
              <a:t> (Promotion) - </a:t>
            </a:r>
            <a:r>
              <a:rPr lang="en-US" sz="2000" dirty="0" err="1" smtClean="0">
                <a:solidFill>
                  <a:schemeClr val="bg1"/>
                </a:solidFill>
                <a:latin typeface="Zawgyi-One" pitchFamily="34" charset="0"/>
                <a:cs typeface="Zawgyi-One" pitchFamily="34" charset="0"/>
              </a:rPr>
              <a:t>ပစ္မွတ္ေစ်းကြက္ကို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ထုတ္ကုန္ရဲ႕ရရွိႏိုင္မႈနဲ</a:t>
            </a:r>
            <a:r>
              <a:rPr lang="en-US" sz="2000" dirty="0" smtClean="0">
                <a:solidFill>
                  <a:schemeClr val="bg1"/>
                </a:solidFill>
                <a:latin typeface="Zawgyi-One" pitchFamily="34" charset="0"/>
                <a:cs typeface="Zawgyi-One" pitchFamily="34" charset="0"/>
              </a:rPr>
              <a:t>႔ </a:t>
            </a:r>
            <a:r>
              <a:rPr lang="en-US" sz="2000" dirty="0" err="1" smtClean="0">
                <a:solidFill>
                  <a:schemeClr val="bg1"/>
                </a:solidFill>
                <a:latin typeface="Zawgyi-One" pitchFamily="34" charset="0"/>
                <a:cs typeface="Zawgyi-One" pitchFamily="34" charset="0"/>
              </a:rPr>
              <a:t>ထုတ္ကုန္ကေပးစြမ္းႏိုင္တ</a:t>
            </a:r>
            <a:r>
              <a:rPr lang="en-US" sz="2000" dirty="0" err="1" smtClean="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အက</a:t>
            </a:r>
            <a:r>
              <a:rPr lang="en-US" sz="2000" dirty="0" err="1" smtClean="0">
                <a:solidFill>
                  <a:schemeClr val="bg1"/>
                </a:solidFill>
                <a:latin typeface="Zawgyi-One" pitchFamily="34" charset="0"/>
                <a:cs typeface="Zawgyi-One" pitchFamily="34" charset="0"/>
              </a:rPr>
              <a:t>်ိဳးေက်းဇူးမ်ားအေၾကာင္းကို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အသိေပးဆြဲေဆာင္ဖို</a:t>
            </a:r>
            <a:r>
              <a:rPr lang="en-US" sz="2000" dirty="0" smtClean="0">
                <a:solidFill>
                  <a:schemeClr val="bg1"/>
                </a:solidFill>
                <a:latin typeface="Zawgyi-One" pitchFamily="34" charset="0"/>
                <a:cs typeface="Zawgyi-One" pitchFamily="34" charset="0"/>
              </a:rPr>
              <a:t>႔ </a:t>
            </a:r>
            <a:r>
              <a:rPr lang="en-US" sz="2000" dirty="0" err="1" smtClean="0">
                <a:solidFill>
                  <a:schemeClr val="bg1"/>
                </a:solidFill>
                <a:latin typeface="Zawgyi-One" pitchFamily="34" charset="0"/>
                <a:cs typeface="Zawgyi-One" pitchFamily="34" charset="0"/>
              </a:rPr>
              <a:t>သို႔မဟုတ</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သတိေပးဖို႔အတြက</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ေၾကာ</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ငာျခင္း</a:t>
            </a:r>
            <a:r>
              <a:rPr lang="en-US" sz="2000" dirty="0" smtClean="0">
                <a:solidFill>
                  <a:schemeClr val="bg1"/>
                </a:solidFill>
                <a:latin typeface="Zawgyi-One" pitchFamily="34" charset="0"/>
                <a:cs typeface="Zawgyi-One" pitchFamily="34" charset="0"/>
              </a:rPr>
              <a:t>၊</a:t>
            </a:r>
          </a:p>
          <a:p>
            <a:r>
              <a:rPr lang="en-US" sz="2000" dirty="0" err="1" smtClean="0">
                <a:solidFill>
                  <a:schemeClr val="bg1"/>
                </a:solidFill>
                <a:latin typeface="Zawgyi-One" pitchFamily="34" charset="0"/>
                <a:cs typeface="Zawgyi-One" pitchFamily="34" charset="0"/>
              </a:rPr>
              <a:t>အေရာင္းျမွင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တင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ခင္း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စာတိုက္မွတစ္ဆင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တိုက္ရိုက္အသိေပးျခင္းနဲ</a:t>
            </a:r>
            <a:r>
              <a:rPr lang="en-US" sz="2000" dirty="0" smtClean="0">
                <a:solidFill>
                  <a:schemeClr val="bg1"/>
                </a:solidFill>
                <a:latin typeface="Zawgyi-One" pitchFamily="34" charset="0"/>
                <a:cs typeface="Zawgyi-One" pitchFamily="34" charset="0"/>
              </a:rPr>
              <a:t>႔ </a:t>
            </a:r>
            <a:r>
              <a:rPr lang="en-US" sz="2000" dirty="0" err="1" smtClean="0">
                <a:solidFill>
                  <a:schemeClr val="bg1"/>
                </a:solidFill>
                <a:latin typeface="Zawgyi-One" pitchFamily="34" charset="0"/>
                <a:cs typeface="Zawgyi-One" pitchFamily="34" charset="0"/>
              </a:rPr>
              <a:t>လူထုသိရွိေအာင</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လုပ္ေဆာင</a:t>
            </a:r>
            <a:r>
              <a:rPr lang="en-US" sz="2000" dirty="0" smtClean="0">
                <a:solidFill>
                  <a:schemeClr val="bg1"/>
                </a:solidFill>
                <a:latin typeface="Zawgyi-One" pitchFamily="34" charset="0"/>
                <a:cs typeface="Zawgyi-One" pitchFamily="34" charset="0"/>
              </a:rPr>
              <a:t>္ျ</a:t>
            </a:r>
            <a:r>
              <a:rPr lang="en-US" sz="2000" dirty="0" err="1" smtClean="0">
                <a:solidFill>
                  <a:schemeClr val="bg1"/>
                </a:solidFill>
                <a:latin typeface="Zawgyi-One" pitchFamily="34" charset="0"/>
                <a:cs typeface="Zawgyi-One" pitchFamily="34" charset="0"/>
              </a:rPr>
              <a:t>ခင္းတို႔လ</a:t>
            </a:r>
            <a:r>
              <a:rPr lang="en-US" sz="2000" dirty="0" err="1" smtClean="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ဆက</a:t>
            </a:r>
            <a:r>
              <a:rPr lang="en-US" sz="2000" dirty="0" err="1" smtClean="0">
                <a:solidFill>
                  <a:schemeClr val="bg1"/>
                </a:solidFill>
                <a:latin typeface="Zawgyi-One" pitchFamily="34" charset="0"/>
                <a:cs typeface="Zawgyi-One" pitchFamily="34" charset="0"/>
              </a:rPr>
              <a:t>္သြယ္မႈဆိုင္ရာလုပ္ေဆာင္ခ်က္မ်ား</a:t>
            </a:r>
            <a:r>
              <a:rPr lang="en-US" sz="2000" dirty="0" smtClean="0">
                <a:solidFill>
                  <a:schemeClr val="bg1"/>
                </a:solidFill>
                <a:latin typeface="Zawgyi-One" pitchFamily="34" charset="0"/>
                <a:cs typeface="Zawgyi-One" pitchFamily="34" charset="0"/>
              </a:rPr>
              <a:t>။</a:t>
            </a:r>
          </a:p>
          <a:p>
            <a:endParaRPr lang="en-US" dirty="0" smtClean="0">
              <a:solidFill>
                <a:schemeClr val="bg1"/>
              </a:solidFill>
              <a:latin typeface="Zawgyi-One" pitchFamily="34" charset="0"/>
              <a:cs typeface="Zawgyi-One" pitchFamily="34" charset="0"/>
            </a:endParaRPr>
          </a:p>
          <a:p>
            <a:endParaRPr lang="en-US" dirty="0"/>
          </a:p>
        </p:txBody>
      </p:sp>
    </p:spTree>
    <p:extLst>
      <p:ext uri="{BB962C8B-B14F-4D97-AF65-F5344CB8AC3E}">
        <p14:creationId xmlns:p14="http://schemas.microsoft.com/office/powerpoint/2010/main" val="2331749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 y="-228600"/>
            <a:ext cx="8293542" cy="1295400"/>
          </a:xfrm>
          <a:noFill/>
          <a:ln>
            <a:noFill/>
          </a:ln>
        </p:spPr>
        <p:txBody>
          <a:bodyPr vert="horz" wrap="square" lIns="101882" tIns="50941" rIns="101882" bIns="50941" numCol="1" anchor="ctr" anchorCtr="0" compatLnSpc="1">
            <a:prstTxWarp prst="textNoShape">
              <a:avLst/>
            </a:prstTxWarp>
          </a:bodyPr>
          <a:lstStyle/>
          <a:p>
            <a:r>
              <a:rPr lang="en-US" sz="2800" b="1" dirty="0">
                <a:solidFill>
                  <a:srgbClr val="FFFF00"/>
                </a:solidFill>
              </a:rPr>
              <a:t>The New Four Ps</a:t>
            </a:r>
          </a:p>
        </p:txBody>
      </p:sp>
      <p:sp>
        <p:nvSpPr>
          <p:cNvPr id="5" name="Rounded Rectangle 4"/>
          <p:cNvSpPr/>
          <p:nvPr/>
        </p:nvSpPr>
        <p:spPr>
          <a:xfrm>
            <a:off x="152400" y="1676400"/>
            <a:ext cx="9067800" cy="7366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t"/>
          <a:lstStyle/>
          <a:p>
            <a:pPr algn="ctr">
              <a:defRPr/>
            </a:pPr>
            <a:r>
              <a:rPr lang="en-US" sz="2400" dirty="0" smtClean="0">
                <a:solidFill>
                  <a:schemeClr val="tx1"/>
                </a:solidFill>
              </a:rPr>
              <a:t>Processes- </a:t>
            </a:r>
            <a:r>
              <a:rPr lang="en-US" sz="2400" dirty="0" smtClean="0">
                <a:solidFill>
                  <a:srgbClr val="0000CC"/>
                </a:solidFill>
              </a:rPr>
              <a:t>creativity</a:t>
            </a:r>
            <a:r>
              <a:rPr lang="en-US" sz="2400" dirty="0">
                <a:solidFill>
                  <a:srgbClr val="0000CC"/>
                </a:solidFill>
              </a:rPr>
              <a:t>, discipline, and structure </a:t>
            </a:r>
          </a:p>
          <a:p>
            <a:pPr algn="ctr">
              <a:defRPr/>
            </a:pPr>
            <a:endParaRPr lang="en-US" sz="3100" dirty="0">
              <a:solidFill>
                <a:schemeClr val="tx1"/>
              </a:solidFill>
            </a:endParaRPr>
          </a:p>
        </p:txBody>
      </p:sp>
      <p:sp>
        <p:nvSpPr>
          <p:cNvPr id="6" name="Rounded Rectangle 5"/>
          <p:cNvSpPr/>
          <p:nvPr/>
        </p:nvSpPr>
        <p:spPr>
          <a:xfrm>
            <a:off x="152400" y="838200"/>
            <a:ext cx="9067800" cy="7366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r>
              <a:rPr lang="en-US" sz="2400" dirty="0" smtClean="0">
                <a:solidFill>
                  <a:schemeClr val="tx1"/>
                </a:solidFill>
              </a:rPr>
              <a:t>People - </a:t>
            </a:r>
            <a:r>
              <a:rPr lang="en-US" sz="2400" dirty="0">
                <a:solidFill>
                  <a:srgbClr val="0000CC"/>
                </a:solidFill>
              </a:rPr>
              <a:t>internal marketing: critical to marketing success. </a:t>
            </a:r>
          </a:p>
        </p:txBody>
      </p:sp>
      <p:sp>
        <p:nvSpPr>
          <p:cNvPr id="7" name="Rounded Rectangle 6"/>
          <p:cNvSpPr/>
          <p:nvPr/>
        </p:nvSpPr>
        <p:spPr>
          <a:xfrm>
            <a:off x="152400" y="2514600"/>
            <a:ext cx="9067800" cy="7620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r>
              <a:rPr lang="en-US" sz="2400" dirty="0" smtClean="0">
                <a:solidFill>
                  <a:schemeClr val="tx1"/>
                </a:solidFill>
              </a:rPr>
              <a:t>Programs - </a:t>
            </a:r>
            <a:r>
              <a:rPr lang="en-US" sz="2400" dirty="0" smtClean="0">
                <a:solidFill>
                  <a:srgbClr val="0000CC"/>
                </a:solidFill>
              </a:rPr>
              <a:t>consumer-directed activities, encompasses </a:t>
            </a:r>
            <a:r>
              <a:rPr lang="en-US" sz="2400" dirty="0">
                <a:solidFill>
                  <a:srgbClr val="0000CC"/>
                </a:solidFill>
              </a:rPr>
              <a:t>the old four </a:t>
            </a:r>
            <a:r>
              <a:rPr lang="en-US" sz="2400" dirty="0" smtClean="0">
                <a:solidFill>
                  <a:srgbClr val="0000CC"/>
                </a:solidFill>
              </a:rPr>
              <a:t>Ps</a:t>
            </a:r>
          </a:p>
        </p:txBody>
      </p:sp>
      <p:sp>
        <p:nvSpPr>
          <p:cNvPr id="8" name="Rounded Rectangle 7"/>
          <p:cNvSpPr/>
          <p:nvPr/>
        </p:nvSpPr>
        <p:spPr>
          <a:xfrm>
            <a:off x="152400" y="3429000"/>
            <a:ext cx="9067800" cy="685800"/>
          </a:xfrm>
          <a:prstGeom prst="roundRect">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a:defRPr/>
            </a:pPr>
            <a:r>
              <a:rPr lang="en-US" sz="2400" dirty="0" smtClean="0">
                <a:solidFill>
                  <a:schemeClr val="tx1"/>
                </a:solidFill>
              </a:rPr>
              <a:t>Performance- </a:t>
            </a:r>
            <a:r>
              <a:rPr lang="en-US" sz="2400" dirty="0" smtClean="0">
                <a:solidFill>
                  <a:srgbClr val="0000CC"/>
                </a:solidFill>
              </a:rPr>
              <a:t>outcome </a:t>
            </a:r>
            <a:r>
              <a:rPr lang="en-US" sz="2400" dirty="0">
                <a:solidFill>
                  <a:srgbClr val="0000CC"/>
                </a:solidFill>
              </a:rPr>
              <a:t>measures: financial and nonfinancial, brand </a:t>
            </a:r>
            <a:endParaRPr lang="en-US" sz="2400" dirty="0" smtClean="0">
              <a:solidFill>
                <a:srgbClr val="0000CC"/>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397" y="4176232"/>
            <a:ext cx="3664803" cy="359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295683"/>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7491" y="4648200"/>
            <a:ext cx="7614917" cy="3361692"/>
          </a:xfrm>
        </p:spPr>
        <p:txBody>
          <a:bodyPr/>
          <a:lstStyle/>
          <a:p>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533400"/>
            <a:ext cx="7724239" cy="445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p:cNvSpPr txBox="1">
            <a:spLocks noChangeArrowheads="1"/>
          </p:cNvSpPr>
          <p:nvPr/>
        </p:nvSpPr>
        <p:spPr>
          <a:xfrm>
            <a:off x="2667000" y="4343400"/>
            <a:ext cx="5410200" cy="3276600"/>
          </a:xfrm>
          <a:prstGeom prst="bevel">
            <a:avLst>
              <a:gd name="adj" fmla="val 12500"/>
            </a:avLst>
          </a:prstGeom>
          <a:solidFill>
            <a:srgbClr val="5B81A3"/>
          </a:solidFill>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pPr algn="ctr">
              <a:lnSpc>
                <a:spcPct val="150000"/>
              </a:lnSpc>
              <a:defRPr/>
            </a:pPr>
            <a:r>
              <a:rPr lang="en-US" sz="2800" b="1" dirty="0" smtClean="0">
                <a:solidFill>
                  <a:srgbClr val="FFFF00"/>
                </a:solidFill>
                <a:latin typeface="+mn-lt"/>
              </a:rPr>
              <a:t>Strategic Planning</a:t>
            </a:r>
          </a:p>
          <a:p>
            <a:pPr algn="ctr">
              <a:defRPr/>
            </a:pPr>
            <a:r>
              <a:rPr lang="en-US" sz="2000" b="1" i="1" dirty="0" smtClean="0">
                <a:solidFill>
                  <a:schemeClr val="bg1"/>
                </a:solidFill>
                <a:effectLst>
                  <a:outerShdw blurRad="38100" dist="38100" dir="2700000" algn="tl">
                    <a:srgbClr val="000000"/>
                  </a:outerShdw>
                </a:effectLst>
                <a:latin typeface="+mn-lt"/>
              </a:rPr>
              <a:t>Process of Developing and Maintaining a Strategic Fit  Between the Organization’s Goals and Capabilities and </a:t>
            </a:r>
          </a:p>
          <a:p>
            <a:pPr algn="ctr">
              <a:defRPr/>
            </a:pPr>
            <a:r>
              <a:rPr lang="en-US" sz="2000" b="1" i="1" dirty="0" smtClean="0">
                <a:solidFill>
                  <a:schemeClr val="bg1"/>
                </a:solidFill>
                <a:effectLst>
                  <a:outerShdw blurRad="38100" dist="38100" dir="2700000" algn="tl">
                    <a:srgbClr val="000000"/>
                  </a:outerShdw>
                </a:effectLst>
                <a:latin typeface="+mn-lt"/>
              </a:rPr>
              <a:t>Its Changing Marketing Opportunities.</a:t>
            </a:r>
            <a:endParaRPr lang="en-US" sz="2000" b="1" i="1" dirty="0">
              <a:solidFill>
                <a:schemeClr val="bg1"/>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val="2192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04800"/>
            <a:ext cx="8991599" cy="3361692"/>
          </a:xfrm>
        </p:spPr>
        <p:txBody>
          <a:bodyPr/>
          <a:lstStyle/>
          <a:p>
            <a:pPr lvl="0">
              <a:lnSpc>
                <a:spcPct val="150000"/>
              </a:lnSpc>
            </a:pPr>
            <a:r>
              <a:rPr lang="en-US" sz="2400" dirty="0" err="1" smtClean="0">
                <a:solidFill>
                  <a:srgbClr val="FFFF00"/>
                </a:solidFill>
                <a:latin typeface="Zawgyi-One" pitchFamily="34" charset="0"/>
                <a:cs typeface="Zawgyi-One" pitchFamily="34" charset="0"/>
              </a:rPr>
              <a:t>ေစ်းကြက္ေဖာ္ေဆာင္မႈဆက္သြယ္ေရးဆိုင္ရာ</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လက္နက္ကိရိယာ</a:t>
            </a:r>
            <a:r>
              <a:rPr lang="en-US" sz="2400" dirty="0" smtClean="0">
                <a:solidFill>
                  <a:srgbClr val="FFFF00"/>
                </a:solidFill>
                <a:latin typeface="Zawgyi-One" pitchFamily="34" charset="0"/>
                <a:cs typeface="Zawgyi-One" pitchFamily="34" charset="0"/>
              </a:rPr>
              <a:t> (Marketing Communication Tools) </a:t>
            </a:r>
            <a:r>
              <a:rPr lang="en-US" sz="2400" dirty="0" err="1" smtClean="0">
                <a:solidFill>
                  <a:srgbClr val="FFFF00"/>
                </a:solidFill>
                <a:latin typeface="Zawgyi-One" pitchFamily="34" charset="0"/>
                <a:cs typeface="Zawgyi-One" pitchFamily="34" charset="0"/>
              </a:rPr>
              <a:t>ကို</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သမူဟျပဳေပာင္းစပ္ေပးျခင္းထက</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ဆက္သြယ္ေရးလက္နက္ကိရိယာ</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တစ္ခုခ်င္းစီအတြက</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သီျခားစီ</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အစီအစဥ္ခ်မွတ္ေဆာင္ရြက</a:t>
            </a:r>
            <a:r>
              <a:rPr lang="en-US" sz="2400" dirty="0" smtClean="0">
                <a:solidFill>
                  <a:srgbClr val="FFFF00"/>
                </a:solidFill>
                <a:latin typeface="Zawgyi-One" pitchFamily="34" charset="0"/>
                <a:cs typeface="Zawgyi-One" pitchFamily="34" charset="0"/>
              </a:rPr>
              <a:t>္ျ</a:t>
            </a:r>
            <a:r>
              <a:rPr lang="en-US" sz="2400" dirty="0" err="1" smtClean="0">
                <a:solidFill>
                  <a:srgbClr val="FFFF00"/>
                </a:solidFill>
                <a:latin typeface="Zawgyi-One" pitchFamily="34" charset="0"/>
                <a:cs typeface="Zawgyi-One" pitchFamily="34" charset="0"/>
              </a:rPr>
              <a:t>ခင္း</a:t>
            </a:r>
            <a:r>
              <a:rPr lang="en-US" sz="2400" dirty="0" smtClean="0">
                <a:solidFill>
                  <a:srgbClr val="FFFF00"/>
                </a:solidFill>
                <a:latin typeface="Zawgyi-One" pitchFamily="34" charset="0"/>
                <a:cs typeface="Zawgyi-One" pitchFamily="34" charset="0"/>
              </a:rPr>
              <a:t>။ </a:t>
            </a:r>
            <a:r>
              <a:rPr lang="en-US" sz="3600" dirty="0" smtClean="0">
                <a:solidFill>
                  <a:srgbClr val="FFC000"/>
                </a:solidFill>
                <a:latin typeface="Zawgyi-One" pitchFamily="34" charset="0"/>
                <a:cs typeface="Zawgyi-One" pitchFamily="34" charset="0"/>
              </a:rPr>
              <a:t>XXXXX</a:t>
            </a:r>
          </a:p>
          <a:p>
            <a:pPr lvl="0">
              <a:lnSpc>
                <a:spcPct val="150000"/>
              </a:lnSpc>
            </a:pPr>
            <a:endParaRPr lang="en-US" sz="2400" dirty="0" smtClean="0">
              <a:solidFill>
                <a:srgbClr val="FFFF00"/>
              </a:solidFill>
              <a:latin typeface="Zawgyi-One" pitchFamily="34" charset="0"/>
              <a:cs typeface="Zawgyi-One" pitchFamily="34" charset="0"/>
            </a:endParaRPr>
          </a:p>
          <a:p>
            <a:pPr lvl="0">
              <a:lnSpc>
                <a:spcPct val="150000"/>
              </a:lnSpc>
            </a:pPr>
            <a:r>
              <a:rPr lang="en-US" sz="2400" dirty="0" err="1" smtClean="0">
                <a:solidFill>
                  <a:srgbClr val="FFFF00"/>
                </a:solidFill>
                <a:latin typeface="Zawgyi-One" pitchFamily="34" charset="0"/>
                <a:cs typeface="Zawgyi-One" pitchFamily="34" charset="0"/>
              </a:rPr>
              <a:t>ေဖာက္သည္ေတြရဲ</a:t>
            </a:r>
            <a:r>
              <a:rPr lang="en-US" sz="2400" dirty="0" smtClean="0">
                <a:solidFill>
                  <a:srgbClr val="FFFF00"/>
                </a:solidFill>
                <a:latin typeface="Zawgyi-One" pitchFamily="34" charset="0"/>
                <a:cs typeface="Zawgyi-One" pitchFamily="34" charset="0"/>
              </a:rPr>
              <a:t>႕ </a:t>
            </a:r>
            <a:r>
              <a:rPr lang="en-US" sz="2400" dirty="0" err="1" smtClean="0">
                <a:solidFill>
                  <a:srgbClr val="FFFF00"/>
                </a:solidFill>
                <a:latin typeface="Zawgyi-One" pitchFamily="34" charset="0"/>
                <a:cs typeface="Zawgyi-One" pitchFamily="34" charset="0"/>
              </a:rPr>
              <a:t>အမွန္တကယ္လိုအပ္ခ်က္ကို</a:t>
            </a:r>
            <a:r>
              <a:rPr lang="en-US" sz="2400" dirty="0" smtClean="0">
                <a:solidFill>
                  <a:srgbClr val="FFFF00"/>
                </a:solidFill>
                <a:latin typeface="Zawgyi-One" pitchFamily="34" charset="0"/>
                <a:cs typeface="Zawgyi-One" pitchFamily="34" charset="0"/>
              </a:rPr>
              <a:t> (Customer’s Real Needs) </a:t>
            </a:r>
            <a:r>
              <a:rPr lang="en-US" sz="2400" dirty="0" err="1" smtClean="0">
                <a:solidFill>
                  <a:srgbClr val="FFFF00"/>
                </a:solidFill>
                <a:latin typeface="Zawgyi-One" pitchFamily="34" charset="0"/>
                <a:cs typeface="Zawgyi-One" pitchFamily="34" charset="0"/>
              </a:rPr>
              <a:t>ကို</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နားလည္သိရွိဖို႔နဲ</a:t>
            </a:r>
            <a:r>
              <a:rPr lang="en-US" sz="2400" dirty="0" smtClean="0">
                <a:solidFill>
                  <a:srgbClr val="FFFF00"/>
                </a:solidFill>
                <a:latin typeface="Zawgyi-One" pitchFamily="34" charset="0"/>
                <a:cs typeface="Zawgyi-One" pitchFamily="34" charset="0"/>
              </a:rPr>
              <a:t>႔ ျ</a:t>
            </a:r>
            <a:r>
              <a:rPr lang="en-US" sz="2400" dirty="0" err="1" smtClean="0">
                <a:solidFill>
                  <a:srgbClr val="FFFF00"/>
                </a:solidFill>
                <a:latin typeface="Zawgyi-One" pitchFamily="34" charset="0"/>
                <a:cs typeface="Zawgyi-One" pitchFamily="34" charset="0"/>
              </a:rPr>
              <a:t>ဖည</a:t>
            </a:r>
            <a:r>
              <a:rPr lang="en-US" sz="2400" dirty="0" smtClean="0">
                <a:solidFill>
                  <a:srgbClr val="FFFF00"/>
                </a:solidFill>
                <a:latin typeface="Zawgyi-One" pitchFamily="34" charset="0"/>
                <a:cs typeface="Zawgyi-One" pitchFamily="34" charset="0"/>
              </a:rPr>
              <a:t>့္</a:t>
            </a:r>
            <a:r>
              <a:rPr lang="en-US" sz="2400" dirty="0" err="1" smtClean="0">
                <a:solidFill>
                  <a:srgbClr val="FFFF00"/>
                </a:solidFill>
                <a:latin typeface="Zawgyi-One" pitchFamily="34" charset="0"/>
                <a:cs typeface="Zawgyi-One" pitchFamily="34" charset="0"/>
              </a:rPr>
              <a:t>ဆည္းေပးဖို႔အားထုတ</a:t>
            </a:r>
            <a:r>
              <a:rPr lang="en-US" sz="2400" dirty="0" smtClean="0">
                <a:solidFill>
                  <a:srgbClr val="FFFF00"/>
                </a:solidFill>
                <a:latin typeface="Zawgyi-One" pitchFamily="34" charset="0"/>
                <a:cs typeface="Zawgyi-One" pitchFamily="34" charset="0"/>
              </a:rPr>
              <a:t>္ျ</a:t>
            </a:r>
            <a:r>
              <a:rPr lang="en-US" sz="2400" dirty="0" err="1" smtClean="0">
                <a:solidFill>
                  <a:srgbClr val="FFFF00"/>
                </a:solidFill>
                <a:latin typeface="Zawgyi-One" pitchFamily="34" charset="0"/>
                <a:cs typeface="Zawgyi-One" pitchFamily="34" charset="0"/>
              </a:rPr>
              <a:t>ခင္းထက</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ထုတ္ကုန္ေရာင္းခ်ရေစေရးကိုသာ</a:t>
            </a:r>
            <a:r>
              <a:rPr lang="en-US" sz="2400" dirty="0" smtClean="0">
                <a:solidFill>
                  <a:srgbClr val="FFFF00"/>
                </a:solidFill>
                <a:latin typeface="Zawgyi-One" pitchFamily="34" charset="0"/>
                <a:cs typeface="Zawgyi-One" pitchFamily="34" charset="0"/>
              </a:rPr>
              <a:t> </a:t>
            </a:r>
            <a:r>
              <a:rPr lang="en-US" sz="2400" dirty="0" err="1" smtClean="0">
                <a:solidFill>
                  <a:srgbClr val="FFFF00"/>
                </a:solidFill>
                <a:latin typeface="Zawgyi-One" pitchFamily="34" charset="0"/>
                <a:cs typeface="Zawgyi-One" pitchFamily="34" charset="0"/>
              </a:rPr>
              <a:t>ဦးစားေပးလုပ္ေဆာင</a:t>
            </a:r>
            <a:r>
              <a:rPr lang="en-US" sz="2400" dirty="0" smtClean="0">
                <a:solidFill>
                  <a:srgbClr val="FFFF00"/>
                </a:solidFill>
                <a:latin typeface="Zawgyi-One" pitchFamily="34" charset="0"/>
                <a:cs typeface="Zawgyi-One" pitchFamily="34" charset="0"/>
              </a:rPr>
              <a:t>္ျ</a:t>
            </a:r>
            <a:r>
              <a:rPr lang="en-US" sz="2400" dirty="0" err="1" smtClean="0">
                <a:solidFill>
                  <a:srgbClr val="FFFF00"/>
                </a:solidFill>
                <a:latin typeface="Zawgyi-One" pitchFamily="34" charset="0"/>
                <a:cs typeface="Zawgyi-One" pitchFamily="34" charset="0"/>
              </a:rPr>
              <a:t>ခင္း</a:t>
            </a:r>
            <a:r>
              <a:rPr lang="en-US" sz="2400" dirty="0" err="1" smtClean="0">
                <a:solidFill>
                  <a:srgbClr val="FFFF00"/>
                </a:solidFill>
              </a:rPr>
              <a:t>။</a:t>
            </a:r>
            <a:r>
              <a:rPr lang="en-US" sz="3200" dirty="0" err="1" smtClean="0">
                <a:solidFill>
                  <a:srgbClr val="FFC000"/>
                </a:solidFill>
              </a:rPr>
              <a:t>XXXXX</a:t>
            </a:r>
            <a:endParaRPr lang="en-US" sz="3200" dirty="0" smtClean="0">
              <a:solidFill>
                <a:srgbClr val="FFC000"/>
              </a:solidFill>
            </a:endParaRPr>
          </a:p>
          <a:p>
            <a:pPr lvl="0">
              <a:lnSpc>
                <a:spcPct val="150000"/>
              </a:lnSpc>
            </a:pPr>
            <a:endParaRPr lang="en-US" sz="3200" dirty="0" smtClean="0">
              <a:solidFill>
                <a:srgbClr val="FFC000"/>
              </a:solidFill>
            </a:endParaRPr>
          </a:p>
          <a:p>
            <a:pPr marL="356870" marR="1226820" indent="-344805">
              <a:lnSpc>
                <a:spcPct val="89700"/>
              </a:lnSpc>
              <a:buFont typeface="Calibri"/>
              <a:buChar char="•"/>
              <a:tabLst>
                <a:tab pos="356870" algn="l"/>
              </a:tabLst>
            </a:pPr>
            <a:r>
              <a:rPr lang="en-US" sz="2400" b="1" i="1" dirty="0" smtClean="0">
                <a:solidFill>
                  <a:srgbClr val="FFFF00"/>
                </a:solidFill>
                <a:latin typeface="+mn-lt"/>
                <a:cs typeface="Calibri"/>
              </a:rPr>
              <a:t>Loyalty </a:t>
            </a:r>
            <a:r>
              <a:rPr lang="en-US" sz="2400" i="1" dirty="0" smtClean="0">
                <a:solidFill>
                  <a:schemeClr val="bg1"/>
                </a:solidFill>
                <a:latin typeface="+mn-lt"/>
                <a:cs typeface="Calibri"/>
              </a:rPr>
              <a:t>– re-buy or re-patronize a preferred product or service in future</a:t>
            </a:r>
          </a:p>
          <a:p>
            <a:pPr marL="356870" marR="1226820" indent="-344805">
              <a:lnSpc>
                <a:spcPct val="89700"/>
              </a:lnSpc>
              <a:buFont typeface="Calibri"/>
              <a:buChar char="•"/>
              <a:tabLst>
                <a:tab pos="356870" algn="l"/>
              </a:tabLst>
            </a:pPr>
            <a:r>
              <a:rPr lang="en-US" sz="2400" b="1" spc="-35" dirty="0" smtClean="0">
                <a:solidFill>
                  <a:srgbClr val="FFFF00"/>
                </a:solidFill>
                <a:latin typeface="+mn-lt"/>
                <a:cs typeface="Calibri"/>
              </a:rPr>
              <a:t>C</a:t>
            </a:r>
            <a:r>
              <a:rPr lang="en-US" sz="2400" b="1" spc="-30" dirty="0" smtClean="0">
                <a:solidFill>
                  <a:srgbClr val="FFFF00"/>
                </a:solidFill>
                <a:latin typeface="+mn-lt"/>
                <a:cs typeface="Calibri"/>
              </a:rPr>
              <a:t>u</a:t>
            </a:r>
            <a:r>
              <a:rPr lang="en-US" sz="2400" b="1" spc="5" dirty="0" smtClean="0">
                <a:solidFill>
                  <a:srgbClr val="FFFF00"/>
                </a:solidFill>
                <a:latin typeface="+mn-lt"/>
                <a:cs typeface="Calibri"/>
              </a:rPr>
              <a:t>s</a:t>
            </a:r>
            <a:r>
              <a:rPr lang="en-US" sz="2400" b="1" spc="-20" dirty="0" smtClean="0">
                <a:solidFill>
                  <a:srgbClr val="FFFF00"/>
                </a:solidFill>
                <a:latin typeface="+mn-lt"/>
                <a:cs typeface="Calibri"/>
              </a:rPr>
              <a:t>t</a:t>
            </a:r>
            <a:r>
              <a:rPr lang="en-US" sz="2400" b="1" spc="-10" dirty="0" smtClean="0">
                <a:solidFill>
                  <a:srgbClr val="FFFF00"/>
                </a:solidFill>
                <a:latin typeface="+mn-lt"/>
                <a:cs typeface="Calibri"/>
              </a:rPr>
              <a:t>o</a:t>
            </a:r>
            <a:r>
              <a:rPr lang="en-US" sz="2400" b="1" spc="-40" dirty="0" smtClean="0">
                <a:solidFill>
                  <a:srgbClr val="FFFF00"/>
                </a:solidFill>
                <a:latin typeface="+mn-lt"/>
                <a:cs typeface="Calibri"/>
              </a:rPr>
              <a:t>m</a:t>
            </a:r>
            <a:r>
              <a:rPr lang="en-US" sz="2400" b="1" spc="-25" dirty="0" smtClean="0">
                <a:solidFill>
                  <a:srgbClr val="FFFF00"/>
                </a:solidFill>
                <a:latin typeface="+mn-lt"/>
                <a:cs typeface="Calibri"/>
              </a:rPr>
              <a:t>e</a:t>
            </a:r>
            <a:r>
              <a:rPr lang="en-US" sz="2400" b="1" spc="-15" dirty="0" smtClean="0">
                <a:solidFill>
                  <a:srgbClr val="FFFF00"/>
                </a:solidFill>
                <a:latin typeface="+mn-lt"/>
                <a:cs typeface="Calibri"/>
              </a:rPr>
              <a:t>r</a:t>
            </a:r>
            <a:r>
              <a:rPr lang="en-US" sz="2400" b="1" spc="10" dirty="0" smtClean="0">
                <a:solidFill>
                  <a:srgbClr val="FFFF00"/>
                </a:solidFill>
                <a:latin typeface="+mn-lt"/>
                <a:cs typeface="Calibri"/>
              </a:rPr>
              <a:t> </a:t>
            </a:r>
            <a:r>
              <a:rPr lang="en-US" sz="2400" b="1" spc="-25" dirty="0" smtClean="0">
                <a:solidFill>
                  <a:srgbClr val="FFFF00"/>
                </a:solidFill>
                <a:latin typeface="+mn-lt"/>
                <a:cs typeface="Calibri"/>
              </a:rPr>
              <a:t>E</a:t>
            </a:r>
            <a:r>
              <a:rPr lang="en-US" sz="2400" b="1" spc="-5" dirty="0" smtClean="0">
                <a:solidFill>
                  <a:srgbClr val="FFFF00"/>
                </a:solidFill>
                <a:latin typeface="+mn-lt"/>
                <a:cs typeface="Calibri"/>
              </a:rPr>
              <a:t>q</a:t>
            </a:r>
            <a:r>
              <a:rPr lang="en-US" sz="2400" b="1" spc="-30" dirty="0" smtClean="0">
                <a:solidFill>
                  <a:srgbClr val="FFFF00"/>
                </a:solidFill>
                <a:latin typeface="+mn-lt"/>
                <a:cs typeface="Calibri"/>
              </a:rPr>
              <a:t>u</a:t>
            </a:r>
            <a:r>
              <a:rPr lang="en-US" sz="2400" b="1" spc="-5" dirty="0" smtClean="0">
                <a:solidFill>
                  <a:srgbClr val="FFFF00"/>
                </a:solidFill>
                <a:latin typeface="+mn-lt"/>
                <a:cs typeface="Calibri"/>
              </a:rPr>
              <a:t>i</a:t>
            </a:r>
            <a:r>
              <a:rPr lang="en-US" sz="2400" b="1" spc="-20" dirty="0" smtClean="0">
                <a:solidFill>
                  <a:srgbClr val="FFFF00"/>
                </a:solidFill>
                <a:latin typeface="+mn-lt"/>
                <a:cs typeface="Calibri"/>
              </a:rPr>
              <a:t>ty - </a:t>
            </a:r>
            <a:r>
              <a:rPr lang="en-US" sz="2400" spc="-5" dirty="0" smtClean="0">
                <a:solidFill>
                  <a:schemeClr val="bg1"/>
                </a:solidFill>
                <a:latin typeface="+mn-lt"/>
                <a:cs typeface="Calibri"/>
              </a:rPr>
              <a:t>T</a:t>
            </a:r>
            <a:r>
              <a:rPr lang="en-US" sz="2400" spc="-25" dirty="0" smtClean="0">
                <a:solidFill>
                  <a:schemeClr val="bg1"/>
                </a:solidFill>
                <a:latin typeface="+mn-lt"/>
                <a:cs typeface="Calibri"/>
              </a:rPr>
              <a:t>o</a:t>
            </a:r>
            <a:r>
              <a:rPr lang="en-US" sz="2400" spc="-5" dirty="0" smtClean="0">
                <a:solidFill>
                  <a:schemeClr val="bg1"/>
                </a:solidFill>
                <a:latin typeface="+mn-lt"/>
                <a:cs typeface="Calibri"/>
              </a:rPr>
              <a:t>t</a:t>
            </a:r>
            <a:r>
              <a:rPr lang="en-US" sz="2400" spc="-15" dirty="0" smtClean="0">
                <a:solidFill>
                  <a:schemeClr val="bg1"/>
                </a:solidFill>
                <a:latin typeface="+mn-lt"/>
                <a:cs typeface="Calibri"/>
              </a:rPr>
              <a:t>a</a:t>
            </a:r>
            <a:r>
              <a:rPr lang="en-US" sz="2400" spc="-10" dirty="0" smtClean="0">
                <a:solidFill>
                  <a:schemeClr val="bg1"/>
                </a:solidFill>
                <a:latin typeface="+mn-lt"/>
                <a:cs typeface="Calibri"/>
              </a:rPr>
              <a:t>l</a:t>
            </a:r>
            <a:r>
              <a:rPr lang="en-US" sz="2400" spc="5" dirty="0" smtClean="0">
                <a:solidFill>
                  <a:schemeClr val="bg1"/>
                </a:solidFill>
                <a:latin typeface="+mn-lt"/>
                <a:cs typeface="Calibri"/>
              </a:rPr>
              <a:t> </a:t>
            </a:r>
            <a:r>
              <a:rPr lang="en-US" sz="2400" spc="-25" dirty="0" smtClean="0">
                <a:solidFill>
                  <a:schemeClr val="bg1"/>
                </a:solidFill>
                <a:latin typeface="+mn-lt"/>
                <a:cs typeface="Calibri"/>
              </a:rPr>
              <a:t>c</a:t>
            </a:r>
            <a:r>
              <a:rPr lang="en-US" sz="2400" spc="-5" dirty="0" smtClean="0">
                <a:solidFill>
                  <a:schemeClr val="bg1"/>
                </a:solidFill>
                <a:latin typeface="+mn-lt"/>
                <a:cs typeface="Calibri"/>
              </a:rPr>
              <a:t>o</a:t>
            </a:r>
            <a:r>
              <a:rPr lang="en-US" sz="2400" spc="-40" dirty="0" smtClean="0">
                <a:solidFill>
                  <a:schemeClr val="bg1"/>
                </a:solidFill>
                <a:latin typeface="+mn-lt"/>
                <a:cs typeface="Calibri"/>
              </a:rPr>
              <a:t>m</a:t>
            </a:r>
            <a:r>
              <a:rPr lang="en-US" sz="2400" spc="-20" dirty="0" smtClean="0">
                <a:solidFill>
                  <a:schemeClr val="bg1"/>
                </a:solidFill>
                <a:latin typeface="+mn-lt"/>
                <a:cs typeface="Calibri"/>
              </a:rPr>
              <a:t>b</a:t>
            </a:r>
            <a:r>
              <a:rPr lang="en-US" sz="2400" spc="-5" dirty="0" smtClean="0">
                <a:solidFill>
                  <a:schemeClr val="bg1"/>
                </a:solidFill>
                <a:latin typeface="+mn-lt"/>
                <a:cs typeface="Calibri"/>
              </a:rPr>
              <a:t>i</a:t>
            </a:r>
            <a:r>
              <a:rPr lang="en-US" sz="2400" spc="-20" dirty="0" smtClean="0">
                <a:solidFill>
                  <a:schemeClr val="bg1"/>
                </a:solidFill>
                <a:latin typeface="+mn-lt"/>
                <a:cs typeface="Calibri"/>
              </a:rPr>
              <a:t>n</a:t>
            </a:r>
            <a:r>
              <a:rPr lang="en-US" sz="2400" dirty="0" smtClean="0">
                <a:solidFill>
                  <a:schemeClr val="bg1"/>
                </a:solidFill>
                <a:latin typeface="+mn-lt"/>
                <a:cs typeface="Calibri"/>
              </a:rPr>
              <a:t>e</a:t>
            </a:r>
            <a:r>
              <a:rPr lang="en-US" sz="2400" spc="-20" dirty="0" smtClean="0">
                <a:solidFill>
                  <a:schemeClr val="bg1"/>
                </a:solidFill>
                <a:latin typeface="+mn-lt"/>
                <a:cs typeface="Calibri"/>
              </a:rPr>
              <a:t>d</a:t>
            </a:r>
            <a:r>
              <a:rPr lang="en-US" sz="2400" spc="-10" dirty="0" smtClean="0">
                <a:solidFill>
                  <a:schemeClr val="bg1"/>
                </a:solidFill>
                <a:latin typeface="+mn-lt"/>
                <a:cs typeface="Calibri"/>
              </a:rPr>
              <a:t> </a:t>
            </a:r>
            <a:r>
              <a:rPr lang="en-US" sz="2400" spc="-25" dirty="0" smtClean="0">
                <a:solidFill>
                  <a:schemeClr val="bg1"/>
                </a:solidFill>
                <a:latin typeface="+mn-lt"/>
                <a:cs typeface="Calibri"/>
              </a:rPr>
              <a:t>c</a:t>
            </a:r>
            <a:r>
              <a:rPr lang="en-US" sz="2400" spc="-20" dirty="0" smtClean="0">
                <a:solidFill>
                  <a:schemeClr val="bg1"/>
                </a:solidFill>
                <a:latin typeface="+mn-lt"/>
                <a:cs typeface="Calibri"/>
              </a:rPr>
              <a:t>us</a:t>
            </a:r>
            <a:r>
              <a:rPr lang="en-US" sz="2400" spc="-5" dirty="0" smtClean="0">
                <a:solidFill>
                  <a:schemeClr val="bg1"/>
                </a:solidFill>
                <a:latin typeface="+mn-lt"/>
                <a:cs typeface="Calibri"/>
              </a:rPr>
              <a:t>to</a:t>
            </a:r>
            <a:r>
              <a:rPr lang="en-US" sz="2400" spc="-40" dirty="0" smtClean="0">
                <a:solidFill>
                  <a:schemeClr val="bg1"/>
                </a:solidFill>
                <a:latin typeface="+mn-lt"/>
                <a:cs typeface="Calibri"/>
              </a:rPr>
              <a:t>m</a:t>
            </a:r>
            <a:r>
              <a:rPr lang="en-US" sz="2400" spc="-25" dirty="0" smtClean="0">
                <a:solidFill>
                  <a:schemeClr val="bg1"/>
                </a:solidFill>
                <a:latin typeface="+mn-lt"/>
                <a:cs typeface="Calibri"/>
              </a:rPr>
              <a:t>e</a:t>
            </a:r>
            <a:r>
              <a:rPr lang="en-US" sz="2400" spc="-15" dirty="0" smtClean="0">
                <a:solidFill>
                  <a:schemeClr val="bg1"/>
                </a:solidFill>
                <a:latin typeface="+mn-lt"/>
                <a:cs typeface="Calibri"/>
              </a:rPr>
              <a:t>r </a:t>
            </a:r>
            <a:r>
              <a:rPr lang="en-US" sz="2400" spc="-5" dirty="0" smtClean="0">
                <a:solidFill>
                  <a:schemeClr val="bg1"/>
                </a:solidFill>
                <a:latin typeface="+mn-lt"/>
                <a:cs typeface="Calibri"/>
              </a:rPr>
              <a:t>lif</a:t>
            </a:r>
            <a:r>
              <a:rPr lang="en-US" sz="2400" spc="-25" dirty="0" smtClean="0">
                <a:solidFill>
                  <a:schemeClr val="bg1"/>
                </a:solidFill>
                <a:latin typeface="+mn-lt"/>
                <a:cs typeface="Calibri"/>
              </a:rPr>
              <a:t>e</a:t>
            </a:r>
            <a:r>
              <a:rPr lang="en-US" sz="2400" spc="-5" dirty="0" smtClean="0">
                <a:solidFill>
                  <a:schemeClr val="bg1"/>
                </a:solidFill>
                <a:latin typeface="+mn-lt"/>
                <a:cs typeface="Calibri"/>
              </a:rPr>
              <a:t>ti</a:t>
            </a:r>
            <a:r>
              <a:rPr lang="en-US" sz="2400" spc="-40" dirty="0" smtClean="0">
                <a:solidFill>
                  <a:schemeClr val="bg1"/>
                </a:solidFill>
                <a:latin typeface="+mn-lt"/>
                <a:cs typeface="Calibri"/>
              </a:rPr>
              <a:t>m</a:t>
            </a:r>
            <a:r>
              <a:rPr lang="en-US" sz="2400" spc="-20" dirty="0" smtClean="0">
                <a:solidFill>
                  <a:schemeClr val="bg1"/>
                </a:solidFill>
                <a:latin typeface="+mn-lt"/>
                <a:cs typeface="Calibri"/>
              </a:rPr>
              <a:t>e</a:t>
            </a:r>
            <a:r>
              <a:rPr lang="en-US" sz="2400" spc="-10" dirty="0" smtClean="0">
                <a:solidFill>
                  <a:schemeClr val="bg1"/>
                </a:solidFill>
                <a:latin typeface="+mn-lt"/>
                <a:cs typeface="Calibri"/>
              </a:rPr>
              <a:t> </a:t>
            </a:r>
            <a:r>
              <a:rPr lang="en-US" sz="2400" spc="-20" dirty="0" smtClean="0">
                <a:solidFill>
                  <a:schemeClr val="bg1"/>
                </a:solidFill>
                <a:latin typeface="+mn-lt"/>
                <a:cs typeface="Calibri"/>
              </a:rPr>
              <a:t>v</a:t>
            </a:r>
            <a:r>
              <a:rPr lang="en-US" sz="2400" spc="-15" dirty="0" smtClean="0">
                <a:solidFill>
                  <a:schemeClr val="bg1"/>
                </a:solidFill>
                <a:latin typeface="+mn-lt"/>
                <a:cs typeface="Calibri"/>
              </a:rPr>
              <a:t>a</a:t>
            </a:r>
            <a:r>
              <a:rPr lang="en-US" sz="2400" spc="-5" dirty="0" smtClean="0">
                <a:solidFill>
                  <a:schemeClr val="bg1"/>
                </a:solidFill>
                <a:latin typeface="+mn-lt"/>
                <a:cs typeface="Calibri"/>
              </a:rPr>
              <a:t>l</a:t>
            </a:r>
            <a:r>
              <a:rPr lang="en-US" sz="2400" spc="-20" dirty="0" smtClean="0">
                <a:solidFill>
                  <a:schemeClr val="bg1"/>
                </a:solidFill>
                <a:latin typeface="+mn-lt"/>
                <a:cs typeface="Calibri"/>
              </a:rPr>
              <a:t>u</a:t>
            </a:r>
            <a:r>
              <a:rPr lang="en-US" sz="2400" spc="-25" dirty="0" smtClean="0">
                <a:solidFill>
                  <a:schemeClr val="bg1"/>
                </a:solidFill>
                <a:latin typeface="+mn-lt"/>
                <a:cs typeface="Calibri"/>
              </a:rPr>
              <a:t>e</a:t>
            </a:r>
            <a:r>
              <a:rPr lang="en-US" sz="2400" spc="-15" dirty="0" smtClean="0">
                <a:solidFill>
                  <a:schemeClr val="bg1"/>
                </a:solidFill>
                <a:latin typeface="+mn-lt"/>
                <a:cs typeface="Calibri"/>
              </a:rPr>
              <a:t>s</a:t>
            </a:r>
            <a:r>
              <a:rPr lang="en-US" sz="2400" spc="-5" dirty="0" smtClean="0">
                <a:solidFill>
                  <a:schemeClr val="bg1"/>
                </a:solidFill>
                <a:latin typeface="+mn-lt"/>
                <a:cs typeface="Calibri"/>
              </a:rPr>
              <a:t> </a:t>
            </a:r>
            <a:r>
              <a:rPr lang="en-US" sz="2400" spc="-25" dirty="0" smtClean="0">
                <a:solidFill>
                  <a:schemeClr val="bg1"/>
                </a:solidFill>
                <a:latin typeface="+mn-lt"/>
                <a:cs typeface="Calibri"/>
              </a:rPr>
              <a:t>o</a:t>
            </a:r>
            <a:r>
              <a:rPr lang="en-US" sz="2400" spc="-10" dirty="0" smtClean="0">
                <a:solidFill>
                  <a:schemeClr val="bg1"/>
                </a:solidFill>
                <a:latin typeface="+mn-lt"/>
                <a:cs typeface="Calibri"/>
              </a:rPr>
              <a:t>f</a:t>
            </a:r>
            <a:r>
              <a:rPr lang="en-US" sz="2400" spc="5" dirty="0" smtClean="0">
                <a:solidFill>
                  <a:schemeClr val="bg1"/>
                </a:solidFill>
                <a:latin typeface="+mn-lt"/>
                <a:cs typeface="Calibri"/>
              </a:rPr>
              <a:t> </a:t>
            </a:r>
            <a:r>
              <a:rPr lang="en-US" sz="2400" spc="-15" dirty="0" smtClean="0">
                <a:solidFill>
                  <a:schemeClr val="bg1"/>
                </a:solidFill>
                <a:latin typeface="+mn-lt"/>
                <a:cs typeface="Calibri"/>
              </a:rPr>
              <a:t>a</a:t>
            </a:r>
            <a:r>
              <a:rPr lang="en-US" sz="2400" spc="-5" dirty="0" smtClean="0">
                <a:solidFill>
                  <a:schemeClr val="bg1"/>
                </a:solidFill>
                <a:latin typeface="+mn-lt"/>
                <a:cs typeface="Calibri"/>
              </a:rPr>
              <a:t>l</a:t>
            </a:r>
            <a:r>
              <a:rPr lang="en-US" sz="2400" spc="-10" dirty="0" smtClean="0">
                <a:solidFill>
                  <a:schemeClr val="bg1"/>
                </a:solidFill>
                <a:latin typeface="+mn-lt"/>
                <a:cs typeface="Calibri"/>
              </a:rPr>
              <a:t>l</a:t>
            </a:r>
            <a:r>
              <a:rPr lang="en-US" sz="2400" spc="5" dirty="0" smtClean="0">
                <a:solidFill>
                  <a:schemeClr val="bg1"/>
                </a:solidFill>
                <a:latin typeface="+mn-lt"/>
                <a:cs typeface="Calibri"/>
              </a:rPr>
              <a:t> </a:t>
            </a:r>
            <a:r>
              <a:rPr lang="en-US" sz="2400" spc="-25" dirty="0" smtClean="0">
                <a:solidFill>
                  <a:schemeClr val="bg1"/>
                </a:solidFill>
                <a:latin typeface="+mn-lt"/>
                <a:cs typeface="Calibri"/>
              </a:rPr>
              <a:t>o</a:t>
            </a:r>
            <a:r>
              <a:rPr lang="en-US" sz="2400" spc="-10" dirty="0" smtClean="0">
                <a:solidFill>
                  <a:schemeClr val="bg1"/>
                </a:solidFill>
                <a:latin typeface="+mn-lt"/>
                <a:cs typeface="Calibri"/>
              </a:rPr>
              <a:t>f</a:t>
            </a:r>
            <a:r>
              <a:rPr lang="en-US" sz="2400" spc="5" dirty="0" smtClean="0">
                <a:solidFill>
                  <a:schemeClr val="bg1"/>
                </a:solidFill>
                <a:latin typeface="+mn-lt"/>
                <a:cs typeface="Calibri"/>
              </a:rPr>
              <a:t> </a:t>
            </a:r>
            <a:r>
              <a:rPr lang="en-US" sz="2400" spc="-5" dirty="0" smtClean="0">
                <a:solidFill>
                  <a:schemeClr val="bg1"/>
                </a:solidFill>
                <a:latin typeface="+mn-lt"/>
                <a:cs typeface="Calibri"/>
              </a:rPr>
              <a:t>t</a:t>
            </a:r>
            <a:r>
              <a:rPr lang="en-US" sz="2400" spc="-20" dirty="0" smtClean="0">
                <a:solidFill>
                  <a:schemeClr val="bg1"/>
                </a:solidFill>
                <a:latin typeface="+mn-lt"/>
                <a:cs typeface="Calibri"/>
              </a:rPr>
              <a:t>he</a:t>
            </a:r>
            <a:r>
              <a:rPr lang="en-US" sz="2400" spc="-10" dirty="0" smtClean="0">
                <a:solidFill>
                  <a:schemeClr val="bg1"/>
                </a:solidFill>
                <a:latin typeface="+mn-lt"/>
                <a:cs typeface="Calibri"/>
              </a:rPr>
              <a:t> </a:t>
            </a:r>
            <a:r>
              <a:rPr lang="en-US" sz="2400" spc="-25" dirty="0" smtClean="0">
                <a:solidFill>
                  <a:schemeClr val="bg1"/>
                </a:solidFill>
                <a:latin typeface="+mn-lt"/>
                <a:cs typeface="Calibri"/>
              </a:rPr>
              <a:t>co</a:t>
            </a:r>
            <a:r>
              <a:rPr lang="en-US" sz="2400" spc="-15" dirty="0" smtClean="0">
                <a:solidFill>
                  <a:schemeClr val="bg1"/>
                </a:solidFill>
                <a:latin typeface="+mn-lt"/>
                <a:cs typeface="Calibri"/>
              </a:rPr>
              <a:t>m</a:t>
            </a:r>
            <a:r>
              <a:rPr lang="en-US" sz="2400" spc="-20" dirty="0" smtClean="0">
                <a:solidFill>
                  <a:schemeClr val="bg1"/>
                </a:solidFill>
                <a:latin typeface="+mn-lt"/>
                <a:cs typeface="Calibri"/>
              </a:rPr>
              <a:t>p</a:t>
            </a:r>
            <a:r>
              <a:rPr lang="en-US" sz="2400" spc="-15" dirty="0" smtClean="0">
                <a:solidFill>
                  <a:schemeClr val="bg1"/>
                </a:solidFill>
                <a:latin typeface="+mn-lt"/>
                <a:cs typeface="Calibri"/>
              </a:rPr>
              <a:t>a</a:t>
            </a:r>
            <a:r>
              <a:rPr lang="en-US" sz="2400" spc="-20" dirty="0" smtClean="0">
                <a:solidFill>
                  <a:schemeClr val="bg1"/>
                </a:solidFill>
                <a:latin typeface="+mn-lt"/>
                <a:cs typeface="Calibri"/>
              </a:rPr>
              <a:t>n</a:t>
            </a:r>
            <a:r>
              <a:rPr lang="en-US" sz="2400" spc="5" dirty="0" smtClean="0">
                <a:solidFill>
                  <a:schemeClr val="bg1"/>
                </a:solidFill>
                <a:latin typeface="+mn-lt"/>
                <a:cs typeface="Calibri"/>
              </a:rPr>
              <a:t>y</a:t>
            </a:r>
            <a:r>
              <a:rPr lang="en-US" sz="2400" spc="-15" dirty="0" smtClean="0">
                <a:solidFill>
                  <a:schemeClr val="bg1"/>
                </a:solidFill>
                <a:latin typeface="+mn-lt"/>
                <a:cs typeface="Calibri"/>
              </a:rPr>
              <a:t>’s</a:t>
            </a:r>
            <a:r>
              <a:rPr lang="en-US" sz="2400" spc="-10" dirty="0" smtClean="0">
                <a:solidFill>
                  <a:schemeClr val="bg1"/>
                </a:solidFill>
                <a:latin typeface="+mn-lt"/>
                <a:cs typeface="Calibri"/>
              </a:rPr>
              <a:t> </a:t>
            </a:r>
            <a:r>
              <a:rPr lang="en-US" sz="2400" spc="-25" dirty="0" smtClean="0">
                <a:solidFill>
                  <a:schemeClr val="bg1"/>
                </a:solidFill>
                <a:latin typeface="+mn-lt"/>
                <a:cs typeface="Calibri"/>
              </a:rPr>
              <a:t>c</a:t>
            </a:r>
            <a:r>
              <a:rPr lang="en-US" sz="2400" spc="-20" dirty="0" smtClean="0">
                <a:solidFill>
                  <a:schemeClr val="bg1"/>
                </a:solidFill>
                <a:latin typeface="+mn-lt"/>
                <a:cs typeface="Calibri"/>
              </a:rPr>
              <a:t>us</a:t>
            </a:r>
            <a:r>
              <a:rPr lang="en-US" sz="2400" spc="-5" dirty="0" smtClean="0">
                <a:solidFill>
                  <a:schemeClr val="bg1"/>
                </a:solidFill>
                <a:latin typeface="+mn-lt"/>
                <a:cs typeface="Calibri"/>
              </a:rPr>
              <a:t>to</a:t>
            </a:r>
            <a:r>
              <a:rPr lang="en-US" sz="2400" spc="-40" dirty="0" smtClean="0">
                <a:solidFill>
                  <a:schemeClr val="bg1"/>
                </a:solidFill>
                <a:latin typeface="+mn-lt"/>
                <a:cs typeface="Calibri"/>
              </a:rPr>
              <a:t>m</a:t>
            </a:r>
            <a:r>
              <a:rPr lang="en-US" sz="2400" spc="-25" dirty="0" smtClean="0">
                <a:solidFill>
                  <a:schemeClr val="bg1"/>
                </a:solidFill>
                <a:latin typeface="+mn-lt"/>
                <a:cs typeface="Calibri"/>
              </a:rPr>
              <a:t>er</a:t>
            </a:r>
            <a:r>
              <a:rPr lang="en-US" sz="2400" spc="-15" dirty="0" smtClean="0">
                <a:solidFill>
                  <a:schemeClr val="bg1"/>
                </a:solidFill>
                <a:latin typeface="+mn-lt"/>
                <a:cs typeface="Calibri"/>
              </a:rPr>
              <a:t>s</a:t>
            </a:r>
            <a:endParaRPr lang="en-US" sz="2400" dirty="0" smtClean="0">
              <a:solidFill>
                <a:schemeClr val="bg1"/>
              </a:solidFill>
              <a:latin typeface="+mn-lt"/>
              <a:cs typeface="Calibri"/>
            </a:endParaRPr>
          </a:p>
          <a:p>
            <a:endParaRPr lang="en-US" dirty="0" smtClean="0">
              <a:solidFill>
                <a:schemeClr val="bg1"/>
              </a:solidFill>
            </a:endParaRPr>
          </a:p>
          <a:p>
            <a:endParaRPr lang="en-US" dirty="0"/>
          </a:p>
        </p:txBody>
      </p:sp>
    </p:spTree>
    <p:extLst>
      <p:ext uri="{BB962C8B-B14F-4D97-AF65-F5344CB8AC3E}">
        <p14:creationId xmlns:p14="http://schemas.microsoft.com/office/powerpoint/2010/main" val="156044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81000" y="0"/>
            <a:ext cx="9144000" cy="6914322"/>
          </a:xfrm>
        </p:spPr>
        <p:txBody>
          <a:bodyPr>
            <a:noAutofit/>
          </a:bodyPr>
          <a:lstStyle/>
          <a:p>
            <a:endParaRPr lang="en-US" sz="2400" dirty="0">
              <a:solidFill>
                <a:schemeClr val="bg1"/>
              </a:solidFill>
            </a:endParaRPr>
          </a:p>
          <a:p>
            <a:r>
              <a:rPr lang="en-US" sz="2400" b="1" u="sng" dirty="0" smtClean="0">
                <a:solidFill>
                  <a:schemeClr val="bg1"/>
                </a:solidFill>
              </a:rPr>
              <a:t>Megatrends in the </a:t>
            </a:r>
            <a:r>
              <a:rPr lang="en-US" sz="2400" b="1" u="sng" dirty="0">
                <a:solidFill>
                  <a:schemeClr val="bg1"/>
                </a:solidFill>
              </a:rPr>
              <a:t>future</a:t>
            </a:r>
            <a:r>
              <a:rPr lang="en-US" sz="2400" b="1" u="sng" dirty="0" smtClean="0">
                <a:solidFill>
                  <a:schemeClr val="bg1"/>
                </a:solidFill>
              </a:rPr>
              <a:t>?</a:t>
            </a:r>
          </a:p>
          <a:p>
            <a:endParaRPr lang="en-US" sz="2400" u="sng" dirty="0">
              <a:solidFill>
                <a:schemeClr val="bg1"/>
              </a:solidFill>
            </a:endParaRPr>
          </a:p>
          <a:p>
            <a:pPr marL="342900" indent="-342900">
              <a:lnSpc>
                <a:spcPct val="150000"/>
              </a:lnSpc>
              <a:buFont typeface="Wingdings" pitchFamily="2" charset="2"/>
              <a:buChar char="Ø"/>
            </a:pPr>
            <a:r>
              <a:rPr lang="en-US" sz="2800" i="1" dirty="0" smtClean="0">
                <a:solidFill>
                  <a:schemeClr val="bg1"/>
                </a:solidFill>
              </a:rPr>
              <a:t>Technology </a:t>
            </a:r>
            <a:r>
              <a:rPr lang="en-US" sz="2800" i="1" dirty="0">
                <a:solidFill>
                  <a:schemeClr val="bg1"/>
                </a:solidFill>
              </a:rPr>
              <a:t>and globalization.  </a:t>
            </a:r>
            <a:endParaRPr lang="en-US" sz="2800" i="1" dirty="0" smtClean="0">
              <a:solidFill>
                <a:schemeClr val="bg1"/>
              </a:solidFill>
            </a:endParaRPr>
          </a:p>
          <a:p>
            <a:pPr marL="342900" indent="-342900">
              <a:lnSpc>
                <a:spcPct val="150000"/>
              </a:lnSpc>
              <a:buFont typeface="Wingdings" pitchFamily="2" charset="2"/>
              <a:buChar char="Ø"/>
            </a:pPr>
            <a:r>
              <a:rPr lang="en-US" sz="2800" i="1" dirty="0" smtClean="0">
                <a:solidFill>
                  <a:schemeClr val="bg1"/>
                </a:solidFill>
              </a:rPr>
              <a:t>Internet </a:t>
            </a:r>
            <a:r>
              <a:rPr lang="en-US" sz="2800" i="1" dirty="0">
                <a:solidFill>
                  <a:schemeClr val="bg1"/>
                </a:solidFill>
              </a:rPr>
              <a:t>and more free </a:t>
            </a:r>
            <a:r>
              <a:rPr lang="en-US" sz="2800" i="1" dirty="0" smtClean="0">
                <a:solidFill>
                  <a:schemeClr val="bg1"/>
                </a:solidFill>
              </a:rPr>
              <a:t>trade.</a:t>
            </a:r>
            <a:endParaRPr lang="en-US" sz="2800" dirty="0">
              <a:solidFill>
                <a:schemeClr val="bg1"/>
              </a:solidFill>
            </a:endParaRPr>
          </a:p>
          <a:p>
            <a:pPr marL="342900" indent="-342900">
              <a:lnSpc>
                <a:spcPct val="150000"/>
              </a:lnSpc>
              <a:buFont typeface="Wingdings" pitchFamily="2" charset="2"/>
              <a:buChar char="Ø"/>
            </a:pPr>
            <a:r>
              <a:rPr lang="en-US" sz="2800" i="1" dirty="0" smtClean="0">
                <a:solidFill>
                  <a:schemeClr val="bg1"/>
                </a:solidFill>
              </a:rPr>
              <a:t>Hyper-competition</a:t>
            </a:r>
            <a:endParaRPr lang="en-US" sz="2800" i="1" dirty="0" smtClean="0">
              <a:solidFill>
                <a:schemeClr val="bg1"/>
              </a:solidFill>
            </a:endParaRPr>
          </a:p>
          <a:p>
            <a:pPr marL="342900" indent="-342900">
              <a:lnSpc>
                <a:spcPct val="150000"/>
              </a:lnSpc>
              <a:buFont typeface="Wingdings" pitchFamily="2" charset="2"/>
              <a:buChar char="Ø"/>
            </a:pPr>
            <a:r>
              <a:rPr lang="en-US" sz="2800" i="1" dirty="0" smtClean="0">
                <a:solidFill>
                  <a:schemeClr val="bg1"/>
                </a:solidFill>
              </a:rPr>
              <a:t>Build </a:t>
            </a:r>
            <a:r>
              <a:rPr lang="en-US" sz="2800" i="1" dirty="0">
                <a:solidFill>
                  <a:schemeClr val="bg1"/>
                </a:solidFill>
              </a:rPr>
              <a:t>in more </a:t>
            </a:r>
            <a:r>
              <a:rPr lang="en-US" sz="2800" i="1" dirty="0" smtClean="0">
                <a:solidFill>
                  <a:schemeClr val="bg1"/>
                </a:solidFill>
              </a:rPr>
              <a:t>differentiation </a:t>
            </a:r>
            <a:r>
              <a:rPr lang="en-US" sz="2800" i="1" dirty="0">
                <a:solidFill>
                  <a:schemeClr val="bg1"/>
                </a:solidFill>
              </a:rPr>
              <a:t>  </a:t>
            </a:r>
            <a:endParaRPr lang="en-US" sz="2800" i="1" dirty="0">
              <a:solidFill>
                <a:schemeClr val="bg1"/>
              </a:solidFill>
            </a:endParaRPr>
          </a:p>
          <a:p>
            <a:pPr marL="342900" indent="-342900">
              <a:lnSpc>
                <a:spcPct val="150000"/>
              </a:lnSpc>
              <a:buFont typeface="Wingdings" pitchFamily="2" charset="2"/>
              <a:buChar char="Ø"/>
            </a:pPr>
            <a:r>
              <a:rPr lang="en-US" sz="2800" i="1" dirty="0" smtClean="0">
                <a:solidFill>
                  <a:schemeClr val="bg1"/>
                </a:solidFill>
              </a:rPr>
              <a:t>Customers </a:t>
            </a:r>
            <a:r>
              <a:rPr lang="en-US" sz="2800" i="1" dirty="0" smtClean="0">
                <a:solidFill>
                  <a:schemeClr val="bg1"/>
                </a:solidFill>
              </a:rPr>
              <a:t>- more educated</a:t>
            </a:r>
          </a:p>
          <a:p>
            <a:pPr marL="342900" lvl="3" indent="-342900">
              <a:lnSpc>
                <a:spcPct val="150000"/>
              </a:lnSpc>
              <a:buFont typeface="Wingdings" pitchFamily="2" charset="2"/>
              <a:buChar char="Ø"/>
            </a:pPr>
            <a:r>
              <a:rPr lang="en-US" sz="2800" b="1" i="1" dirty="0" smtClean="0">
                <a:solidFill>
                  <a:srgbClr val="FFFF00"/>
                </a:solidFill>
              </a:rPr>
              <a:t>The customer is King.</a:t>
            </a:r>
          </a:p>
          <a:p>
            <a:pPr marL="342900" lvl="3" indent="-342900">
              <a:buFont typeface="Wingdings" pitchFamily="2" charset="2"/>
              <a:buChar char="Ø"/>
            </a:pPr>
            <a:endParaRPr lang="en-US" sz="2400" i="1" dirty="0" smtClean="0">
              <a:solidFill>
                <a:schemeClr val="bg1"/>
              </a:solidFill>
            </a:endParaRPr>
          </a:p>
          <a:p>
            <a:pPr marL="342900" lvl="3" indent="-342900">
              <a:buFont typeface="Wingdings" pitchFamily="2" charset="2"/>
              <a:buChar char="Ø"/>
            </a:pPr>
            <a:endParaRPr lang="en-US" sz="2400" dirty="0" smtClean="0">
              <a:solidFill>
                <a:schemeClr val="bg1"/>
              </a:solidFill>
            </a:endParaRPr>
          </a:p>
          <a:p>
            <a:pPr marL="342900" lvl="3" indent="-342900">
              <a:buFont typeface="Wingdings" pitchFamily="2" charset="2"/>
              <a:buChar char="Ø"/>
            </a:pPr>
            <a:endParaRPr lang="en-US" sz="2400"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42" y="5029200"/>
            <a:ext cx="917485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378" y="228600"/>
            <a:ext cx="3263022" cy="311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720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381000"/>
            <a:ext cx="5070661"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846" y="2057400"/>
            <a:ext cx="4538874" cy="414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62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0267" y="302895"/>
            <a:ext cx="6841808" cy="365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66800" y="4206657"/>
            <a:ext cx="7848600" cy="3108543"/>
          </a:xfrm>
          <a:prstGeom prst="rect">
            <a:avLst/>
          </a:prstGeom>
        </p:spPr>
        <p:txBody>
          <a:bodyPr wrap="square">
            <a:spAutoFit/>
          </a:bodyPr>
          <a:lstStyle/>
          <a:p>
            <a:r>
              <a:rPr lang="en-US" sz="2000" b="1" dirty="0">
                <a:solidFill>
                  <a:schemeClr val="bg1"/>
                </a:solidFill>
                <a:latin typeface="Zawgyi-One" pitchFamily="34" charset="0"/>
                <a:cs typeface="Zawgyi-One" pitchFamily="34" charset="0"/>
              </a:rPr>
              <a:t>SWOT </a:t>
            </a:r>
            <a:r>
              <a:rPr lang="en-US" sz="2000" b="1" dirty="0" err="1">
                <a:solidFill>
                  <a:schemeClr val="bg1"/>
                </a:solidFill>
                <a:latin typeface="Zawgyi-One" pitchFamily="34" charset="0"/>
                <a:cs typeface="Zawgyi-One" pitchFamily="34" charset="0"/>
              </a:rPr>
              <a:t>သရုပ္ခြဲဆန္းစစ္မ</a:t>
            </a:r>
            <a:r>
              <a:rPr lang="en-US" sz="2000" b="1" dirty="0">
                <a:solidFill>
                  <a:schemeClr val="bg1"/>
                </a:solidFill>
                <a:latin typeface="Zawgyi-One" pitchFamily="34" charset="0"/>
                <a:cs typeface="Zawgyi-One" pitchFamily="34" charset="0"/>
              </a:rPr>
              <a:t>ႈ </a:t>
            </a:r>
            <a:endParaRPr lang="en-US" sz="2000" dirty="0">
              <a:solidFill>
                <a:schemeClr val="bg1"/>
              </a:solidFill>
              <a:latin typeface="Zawgyi-One" pitchFamily="34" charset="0"/>
              <a:cs typeface="Zawgyi-One" pitchFamily="34" charset="0"/>
            </a:endParaRPr>
          </a:p>
          <a:p>
            <a:r>
              <a:rPr lang="en-US" sz="2000" dirty="0">
                <a:solidFill>
                  <a:schemeClr val="bg1"/>
                </a:solidFill>
                <a:latin typeface="Zawgyi-One" pitchFamily="34" charset="0"/>
                <a:cs typeface="Zawgyi-One" pitchFamily="34" charset="0"/>
              </a:rPr>
              <a:t> </a:t>
            </a:r>
          </a:p>
          <a:p>
            <a:r>
              <a:rPr lang="en-US" sz="2000" dirty="0" smtClean="0">
                <a:solidFill>
                  <a:schemeClr val="bg1"/>
                </a:solidFill>
                <a:latin typeface="Zawgyi-One" pitchFamily="34" charset="0"/>
                <a:cs typeface="Zawgyi-One" pitchFamily="34" charset="0"/>
              </a:rPr>
              <a:t>SW </a:t>
            </a:r>
            <a:r>
              <a:rPr lang="en-US" sz="2000" dirty="0">
                <a:solidFill>
                  <a:schemeClr val="bg1"/>
                </a:solidFill>
                <a:latin typeface="Zawgyi-One" pitchFamily="34" charset="0"/>
                <a:cs typeface="Zawgyi-One" pitchFamily="34" charset="0"/>
              </a:rPr>
              <a:t>(Strength and Weakness) </a:t>
            </a:r>
            <a:r>
              <a:rPr lang="en-US" sz="2000" dirty="0" err="1">
                <a:solidFill>
                  <a:schemeClr val="bg1"/>
                </a:solidFill>
                <a:latin typeface="Zawgyi-One" pitchFamily="34" charset="0"/>
                <a:cs typeface="Zawgyi-One" pitchFamily="34" charset="0"/>
              </a:rPr>
              <a:t>နဲ</a:t>
            </a:r>
            <a:r>
              <a:rPr lang="en-US" sz="2000" dirty="0">
                <a:solidFill>
                  <a:schemeClr val="bg1"/>
                </a:solidFill>
                <a:latin typeface="Zawgyi-One" pitchFamily="34" charset="0"/>
                <a:cs typeface="Zawgyi-One" pitchFamily="34" charset="0"/>
              </a:rPr>
              <a:t>႔ OT (Opportunity </a:t>
            </a:r>
          </a:p>
          <a:p>
            <a:r>
              <a:rPr lang="en-US" sz="2000" dirty="0">
                <a:solidFill>
                  <a:schemeClr val="bg1"/>
                </a:solidFill>
                <a:latin typeface="Zawgyi-One" pitchFamily="34" charset="0"/>
                <a:cs typeface="Zawgyi-One" pitchFamily="34" charset="0"/>
              </a:rPr>
              <a:t>and Threat) </a:t>
            </a:r>
            <a:r>
              <a:rPr lang="en-US" sz="2000" dirty="0" err="1">
                <a:solidFill>
                  <a:schemeClr val="bg1"/>
                </a:solidFill>
                <a:latin typeface="Zawgyi-One" pitchFamily="34" charset="0"/>
                <a:cs typeface="Zawgyi-One" pitchFamily="34" charset="0"/>
              </a:rPr>
              <a:t>ဆိုတဲ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စာရင္း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စ္ခုျပဳစုရပါတယ</a:t>
            </a:r>
            <a:r>
              <a:rPr lang="en-US" sz="2000" dirty="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a:t>
            </a:r>
          </a:p>
          <a:p>
            <a:r>
              <a:rPr lang="en-US" sz="2000" dirty="0" err="1" smtClean="0">
                <a:solidFill>
                  <a:schemeClr val="bg1"/>
                </a:solidFill>
                <a:latin typeface="Zawgyi-One" pitchFamily="34" charset="0"/>
                <a:cs typeface="Zawgyi-One" pitchFamily="34" charset="0"/>
              </a:rPr>
              <a:t>SWက</a:t>
            </a:r>
            <a:r>
              <a:rPr lang="en-US" sz="2000" dirty="0" smtClean="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ကုမၸဏီနဲ႔သူရဲ႕ထုတ္ကုန္တို႔ရဲ</a:t>
            </a:r>
            <a:r>
              <a:rPr lang="en-US" sz="2000" dirty="0">
                <a:solidFill>
                  <a:schemeClr val="bg1"/>
                </a:solidFill>
                <a:latin typeface="Zawgyi-One" pitchFamily="34" charset="0"/>
                <a:cs typeface="Zawgyi-One" pitchFamily="34" charset="0"/>
              </a:rPr>
              <a:t>႕ </a:t>
            </a:r>
            <a:r>
              <a:rPr lang="en-US" sz="2000" dirty="0" err="1">
                <a:solidFill>
                  <a:schemeClr val="bg1"/>
                </a:solidFill>
                <a:latin typeface="Zawgyi-One" pitchFamily="34" charset="0"/>
                <a:cs typeface="Zawgyi-One" pitchFamily="34" charset="0"/>
              </a:rPr>
              <a:t>အဓိကအားနည္းခ်က္တို</a:t>
            </a:r>
            <a:r>
              <a:rPr lang="en-US" sz="2000" dirty="0">
                <a:solidFill>
                  <a:schemeClr val="bg1"/>
                </a:solidFill>
                <a:latin typeface="Zawgyi-One" pitchFamily="34" charset="0"/>
                <a:cs typeface="Zawgyi-One" pitchFamily="34" charset="0"/>
              </a:rPr>
              <a:t>႔</a:t>
            </a:r>
          </a:p>
          <a:p>
            <a:r>
              <a:rPr lang="en-US" sz="2000" dirty="0" err="1">
                <a:solidFill>
                  <a:schemeClr val="bg1"/>
                </a:solidFill>
                <a:latin typeface="Zawgyi-One" pitchFamily="34" charset="0"/>
                <a:cs typeface="Zawgyi-One" pitchFamily="34" charset="0"/>
              </a:rPr>
              <a:t>ကိုေဖာ</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ပျပီး</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r>
              <a:rPr lang="en-US" sz="2000" dirty="0" smtClean="0">
                <a:solidFill>
                  <a:schemeClr val="bg1"/>
                </a:solidFill>
                <a:latin typeface="Zawgyi-One" pitchFamily="34" charset="0"/>
                <a:cs typeface="Zawgyi-One" pitchFamily="34" charset="0"/>
              </a:rPr>
              <a:t>OT </a:t>
            </a:r>
            <a:r>
              <a:rPr lang="en-US" sz="2000" dirty="0" err="1">
                <a:solidFill>
                  <a:schemeClr val="bg1"/>
                </a:solidFill>
                <a:latin typeface="Zawgyi-One" pitchFamily="34" charset="0"/>
                <a:cs typeface="Zawgyi-One" pitchFamily="34" charset="0"/>
              </a:rPr>
              <a:t>ကပဓာနက်တဲ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အခြင</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အလမ္းနဲ</a:t>
            </a:r>
            <a:r>
              <a:rPr lang="en-US" sz="2000" dirty="0">
                <a:solidFill>
                  <a:schemeClr val="bg1"/>
                </a:solidFill>
                <a:latin typeface="Zawgyi-One" pitchFamily="34" charset="0"/>
                <a:cs typeface="Zawgyi-One" pitchFamily="34" charset="0"/>
              </a:rPr>
              <a:t>႔ျ</a:t>
            </a:r>
            <a:r>
              <a:rPr lang="en-US" sz="2000" dirty="0" err="1">
                <a:solidFill>
                  <a:schemeClr val="bg1"/>
                </a:solidFill>
                <a:latin typeface="Zawgyi-One" pitchFamily="34" charset="0"/>
                <a:cs typeface="Zawgyi-One" pitchFamily="34" charset="0"/>
              </a:rPr>
              <a:t>ခိမ္းေျခာက္မႈေတြကို</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ေဖာ</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ပပါတယ</a:t>
            </a:r>
            <a:r>
              <a:rPr lang="en-US" sz="2000" dirty="0">
                <a:solidFill>
                  <a:schemeClr val="bg1"/>
                </a:solidFill>
                <a:latin typeface="Zawgyi-One" pitchFamily="34" charset="0"/>
                <a:cs typeface="Zawgyi-One" pitchFamily="34" charset="0"/>
              </a:rPr>
              <a:t>္။ SW </a:t>
            </a:r>
            <a:r>
              <a:rPr lang="en-US" sz="2000" dirty="0" err="1">
                <a:solidFill>
                  <a:schemeClr val="bg1"/>
                </a:solidFill>
                <a:latin typeface="Zawgyi-One" pitchFamily="34" charset="0"/>
                <a:cs typeface="Zawgyi-One" pitchFamily="34" charset="0"/>
              </a:rPr>
              <a:t>ကကုမၸဏီအတြင</a:t>
            </a:r>
            <a:r>
              <a:rPr lang="en-US" sz="2000" dirty="0" err="1" smtClean="0">
                <a:solidFill>
                  <a:schemeClr val="bg1"/>
                </a:solidFill>
                <a:latin typeface="Zawgyi-One" pitchFamily="34" charset="0"/>
                <a:cs typeface="Zawgyi-One" pitchFamily="34" charset="0"/>
              </a:rPr>
              <a:t>္း</a:t>
            </a:r>
            <a:r>
              <a:rPr lang="en-US" sz="2000" dirty="0" smtClean="0">
                <a:solidFill>
                  <a:schemeClr val="bg1"/>
                </a:solidFill>
                <a:latin typeface="Zawgyi-One" pitchFamily="34" charset="0"/>
                <a:cs typeface="Zawgyi-One" pitchFamily="34" charset="0"/>
              </a:rPr>
              <a:t> </a:t>
            </a:r>
            <a:r>
              <a:rPr lang="en-US" sz="2000" dirty="0" err="1" smtClean="0">
                <a:solidFill>
                  <a:schemeClr val="bg1"/>
                </a:solidFill>
                <a:latin typeface="Zawgyi-One" pitchFamily="34" charset="0"/>
                <a:cs typeface="Zawgyi-One" pitchFamily="34" charset="0"/>
              </a:rPr>
              <a:t>ပ</a:t>
            </a:r>
            <a:r>
              <a:rPr lang="en-US" sz="2000" dirty="0" err="1">
                <a:solidFill>
                  <a:schemeClr val="bg1"/>
                </a:solidFill>
                <a:latin typeface="Zawgyi-One" pitchFamily="34" charset="0"/>
                <a:cs typeface="Zawgyi-One" pitchFamily="34" charset="0"/>
              </a:rPr>
              <a:t>ိုင္းမွာရွိတဲ</a:t>
            </a:r>
            <a:r>
              <a:rPr lang="en-US" sz="2000" dirty="0">
                <a:solidFill>
                  <a:schemeClr val="bg1"/>
                </a:solidFill>
                <a:latin typeface="Zawgyi-One" pitchFamily="34" charset="0"/>
                <a:cs typeface="Zawgyi-One" pitchFamily="34" charset="0"/>
              </a:rPr>
              <a:t>့ </a:t>
            </a:r>
            <a:r>
              <a:rPr lang="en-US" sz="2000" dirty="0" err="1">
                <a:solidFill>
                  <a:schemeClr val="bg1"/>
                </a:solidFill>
                <a:latin typeface="Zawgyi-One" pitchFamily="34" charset="0"/>
                <a:cs typeface="Zawgyi-One" pitchFamily="34" charset="0"/>
              </a:rPr>
              <a:t>အင္အားစုေတ</a:t>
            </a:r>
            <a:r>
              <a:rPr lang="en-US" sz="2000" dirty="0">
                <a:solidFill>
                  <a:schemeClr val="bg1"/>
                </a:solidFill>
                <a:latin typeface="Zawgyi-One" pitchFamily="34" charset="0"/>
                <a:cs typeface="Zawgyi-One" pitchFamily="34" charset="0"/>
              </a:rPr>
              <a:t>ြ (Forces ) </a:t>
            </a:r>
            <a:r>
              <a:rPr lang="en-US" sz="2000" dirty="0" err="1">
                <a:solidFill>
                  <a:schemeClr val="bg1"/>
                </a:solidFill>
                <a:latin typeface="Zawgyi-One" pitchFamily="34" charset="0"/>
                <a:cs typeface="Zawgyi-One" pitchFamily="34" charset="0"/>
              </a:rPr>
              <a:t>ကိုေဖာ</a:t>
            </a:r>
            <a:r>
              <a:rPr lang="en-US" sz="2000" dirty="0">
                <a:solidFill>
                  <a:schemeClr val="bg1"/>
                </a:solidFill>
                <a:latin typeface="Zawgyi-One" pitchFamily="34" charset="0"/>
                <a:cs typeface="Zawgyi-One" pitchFamily="34" charset="0"/>
              </a:rPr>
              <a:t>္ျ</a:t>
            </a:r>
            <a:r>
              <a:rPr lang="en-US" sz="2000" dirty="0" err="1">
                <a:solidFill>
                  <a:schemeClr val="bg1"/>
                </a:solidFill>
                <a:latin typeface="Zawgyi-One" pitchFamily="34" charset="0"/>
                <a:cs typeface="Zawgyi-One" pitchFamily="34" charset="0"/>
              </a:rPr>
              <a:t>ပပါတယ</a:t>
            </a:r>
            <a:r>
              <a:rPr lang="en-US" sz="2000" dirty="0">
                <a:solidFill>
                  <a:schemeClr val="bg1"/>
                </a:solidFill>
                <a:latin typeface="Zawgyi-One" pitchFamily="34" charset="0"/>
                <a:cs typeface="Zawgyi-One" pitchFamily="34" charset="0"/>
              </a:rPr>
              <a:t>္။ </a:t>
            </a:r>
            <a:endParaRPr lang="en-US" sz="2000" dirty="0" smtClean="0">
              <a:solidFill>
                <a:schemeClr val="bg1"/>
              </a:solidFill>
              <a:latin typeface="Zawgyi-One" pitchFamily="34" charset="0"/>
              <a:cs typeface="Zawgyi-One" pitchFamily="34" charset="0"/>
            </a:endParaRPr>
          </a:p>
          <a:p>
            <a:endParaRPr lang="en-US" dirty="0">
              <a:solidFill>
                <a:schemeClr val="bg1"/>
              </a:solidFill>
              <a:latin typeface="Zawgyi-One" pitchFamily="34" charset="0"/>
              <a:cs typeface="Zawgyi-One" pitchFamily="34" charset="0"/>
            </a:endParaRPr>
          </a:p>
          <a:p>
            <a:r>
              <a:rPr lang="en-US" dirty="0">
                <a:solidFill>
                  <a:schemeClr val="bg1"/>
                </a:solidFill>
                <a:latin typeface="Zawgyi-One" pitchFamily="34" charset="0"/>
                <a:cs typeface="Zawgyi-One" pitchFamily="34" charset="0"/>
              </a:rPr>
              <a:t> </a:t>
            </a:r>
            <a:endParaRPr lang="en-US" dirty="0">
              <a:solidFill>
                <a:schemeClr val="bg1"/>
              </a:solidFill>
              <a:latin typeface="Zawgyi-One" pitchFamily="34" charset="0"/>
              <a:cs typeface="Zawgyi-One" pitchFamily="34" charset="0"/>
            </a:endParaRPr>
          </a:p>
        </p:txBody>
      </p:sp>
    </p:spTree>
    <p:extLst>
      <p:ext uri="{BB962C8B-B14F-4D97-AF65-F5344CB8AC3E}">
        <p14:creationId xmlns:p14="http://schemas.microsoft.com/office/powerpoint/2010/main" val="1556366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28600"/>
            <a:ext cx="58674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9118" y="2209800"/>
            <a:ext cx="5650305" cy="576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338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533400"/>
            <a:ext cx="8915399" cy="5105400"/>
          </a:xfrm>
        </p:spPr>
        <p:txBody>
          <a:bodyPr/>
          <a:lstStyle/>
          <a:p>
            <a:pPr>
              <a:lnSpc>
                <a:spcPct val="150000"/>
              </a:lnSpc>
            </a:pPr>
            <a:r>
              <a:rPr lang="en-US" sz="2400" b="1" u="heavy" dirty="0" err="1" smtClean="0">
                <a:solidFill>
                  <a:schemeClr val="bg1"/>
                </a:solidFill>
                <a:latin typeface="Zawgyi-One" pitchFamily="34" charset="0"/>
                <a:cs typeface="Zawgyi-One" pitchFamily="34" charset="0"/>
              </a:rPr>
              <a:t>မဟာဗ</a:t>
            </a:r>
            <a:r>
              <a:rPr lang="en-US" sz="2400" b="1" u="heavy" dirty="0" smtClean="0">
                <a:solidFill>
                  <a:schemeClr val="bg1"/>
                </a:solidFill>
                <a:latin typeface="Zawgyi-One" pitchFamily="34" charset="0"/>
                <a:cs typeface="Zawgyi-One" pitchFamily="34" charset="0"/>
              </a:rPr>
              <a:t>်ဴ</a:t>
            </a:r>
            <a:r>
              <a:rPr lang="en-US" sz="2400" b="1" u="heavy" dirty="0" err="1" smtClean="0">
                <a:solidFill>
                  <a:schemeClr val="bg1"/>
                </a:solidFill>
                <a:latin typeface="Zawgyi-One" pitchFamily="34" charset="0"/>
                <a:cs typeface="Zawgyi-One" pitchFamily="34" charset="0"/>
              </a:rPr>
              <a:t>ဟာေရြးခ်ယ</a:t>
            </a:r>
            <a:r>
              <a:rPr lang="en-US" sz="2400" b="1" u="heavy" dirty="0" smtClean="0">
                <a:solidFill>
                  <a:schemeClr val="bg1"/>
                </a:solidFill>
                <a:latin typeface="Zawgyi-One" pitchFamily="34" charset="0"/>
                <a:cs typeface="Zawgyi-One" pitchFamily="34" charset="0"/>
              </a:rPr>
              <a:t>္ျ</a:t>
            </a:r>
            <a:r>
              <a:rPr lang="en-US" sz="2400" b="1" u="heavy" dirty="0" err="1" smtClean="0">
                <a:solidFill>
                  <a:schemeClr val="bg1"/>
                </a:solidFill>
                <a:latin typeface="Zawgyi-One" pitchFamily="34" charset="0"/>
                <a:cs typeface="Zawgyi-One" pitchFamily="34" charset="0"/>
              </a:rPr>
              <a:t>ခင္း</a:t>
            </a:r>
            <a:endParaRPr lang="en-US" sz="2400" dirty="0" smtClean="0">
              <a:solidFill>
                <a:schemeClr val="bg1"/>
              </a:solidFill>
              <a:latin typeface="Zawgyi-One" pitchFamily="34" charset="0"/>
              <a:cs typeface="Zawgyi-One" pitchFamily="34" charset="0"/>
            </a:endParaRPr>
          </a:p>
          <a:p>
            <a:pPr marL="457200" indent="-457200">
              <a:lnSpc>
                <a:spcPct val="150000"/>
              </a:lnSpc>
              <a:buFont typeface="+mj-lt"/>
              <a:buAutoNum type="arabicPeriod"/>
            </a:pPr>
            <a:r>
              <a:rPr lang="en-US" sz="2400" dirty="0" err="1" smtClean="0">
                <a:solidFill>
                  <a:schemeClr val="bg1"/>
                </a:solidFill>
                <a:latin typeface="Zawgyi-One" pitchFamily="34" charset="0"/>
                <a:cs typeface="Zawgyi-One" pitchFamily="34" charset="0"/>
              </a:rPr>
              <a:t>ပစ္</a:t>
            </a:r>
            <a:r>
              <a:rPr lang="en-US" sz="2400" dirty="0" err="1" smtClean="0">
                <a:solidFill>
                  <a:schemeClr val="bg1"/>
                </a:solidFill>
                <a:latin typeface="Zawgyi-One" pitchFamily="34" charset="0"/>
                <a:cs typeface="Zawgyi-One" pitchFamily="34" charset="0"/>
              </a:rPr>
              <a:t>မွတ္ေစ်းကြက</a:t>
            </a:r>
            <a:r>
              <a:rPr lang="en-US" sz="2400" dirty="0" smtClean="0">
                <a:solidFill>
                  <a:schemeClr val="bg1"/>
                </a:solidFill>
                <a:latin typeface="Zawgyi-One" pitchFamily="34" charset="0"/>
                <a:cs typeface="Zawgyi-One" pitchFamily="34" charset="0"/>
              </a:rPr>
              <a:t>္- (Target Market )</a:t>
            </a:r>
          </a:p>
          <a:p>
            <a:pPr marL="457200" indent="-457200">
              <a:lnSpc>
                <a:spcPct val="150000"/>
              </a:lnSpc>
              <a:buFont typeface="+mj-lt"/>
              <a:buAutoNum type="arabicPeriod"/>
            </a:pP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ပဓာနေနရာယူမ</a:t>
            </a:r>
            <a:r>
              <a:rPr lang="en-US" sz="2400" dirty="0" smtClean="0">
                <a:solidFill>
                  <a:schemeClr val="bg1"/>
                </a:solidFill>
                <a:latin typeface="Zawgyi-One" pitchFamily="34" charset="0"/>
                <a:cs typeface="Zawgyi-One" pitchFamily="34" charset="0"/>
              </a:rPr>
              <a:t>ႈ (Core Position )</a:t>
            </a:r>
          </a:p>
          <a:p>
            <a:pPr marL="457200" indent="-457200">
              <a:lnSpc>
                <a:spcPct val="150000"/>
              </a:lnSpc>
              <a:buFont typeface="+mj-lt"/>
              <a:buAutoNum type="arabicPeriod"/>
            </a:pP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န္းေနရာယူမ</a:t>
            </a:r>
            <a:r>
              <a:rPr lang="en-US" sz="2400" dirty="0" smtClean="0">
                <a:solidFill>
                  <a:schemeClr val="bg1"/>
                </a:solidFill>
                <a:latin typeface="Zawgyi-One" pitchFamily="34" charset="0"/>
                <a:cs typeface="Zawgyi-One" pitchFamily="34" charset="0"/>
              </a:rPr>
              <a:t>ႈ (Price Positioning) ၊</a:t>
            </a:r>
          </a:p>
          <a:p>
            <a:pPr marL="457200" indent="-457200">
              <a:lnSpc>
                <a:spcPct val="150000"/>
              </a:lnSpc>
              <a:buFont typeface="+mj-lt"/>
              <a:buAutoNum type="arabicPeriod"/>
            </a:pPr>
            <a:r>
              <a:rPr lang="en-US" sz="2400" dirty="0" err="1" smtClean="0">
                <a:solidFill>
                  <a:schemeClr val="bg1"/>
                </a:solidFill>
                <a:latin typeface="Zawgyi-One" pitchFamily="34" charset="0"/>
                <a:cs typeface="Zawgyi-One" pitchFamily="34" charset="0"/>
              </a:rPr>
              <a:t>အလ</a:t>
            </a:r>
            <a:r>
              <a:rPr lang="en-US" sz="2400" dirty="0" err="1" smtClean="0">
                <a:solidFill>
                  <a:schemeClr val="bg1"/>
                </a:solidFill>
                <a:latin typeface="Zawgyi-One" pitchFamily="34" charset="0"/>
                <a:cs typeface="Zawgyi-One" pitchFamily="34" charset="0"/>
              </a:rPr>
              <a:t>ံုးစံုတန္ဖိုးကမ္းလွမ္းခ်က</a:t>
            </a:r>
            <a:r>
              <a:rPr lang="en-US" sz="2400" dirty="0" smtClean="0">
                <a:solidFill>
                  <a:schemeClr val="bg1"/>
                </a:solidFill>
                <a:latin typeface="Zawgyi-One" pitchFamily="34" charset="0"/>
                <a:cs typeface="Zawgyi-One" pitchFamily="34" charset="0"/>
              </a:rPr>
              <a:t>္ (Total Value Proposition</a:t>
            </a:r>
            <a:r>
              <a:rPr lang="en-US" sz="2400" dirty="0" smtClean="0">
                <a:solidFill>
                  <a:schemeClr val="bg1"/>
                </a:solidFill>
                <a:latin typeface="Zawgyi-One" pitchFamily="34" charset="0"/>
                <a:cs typeface="Zawgyi-One" pitchFamily="34" charset="0"/>
              </a:rPr>
              <a:t>)</a:t>
            </a:r>
          </a:p>
          <a:p>
            <a:pPr marL="457200" indent="-457200">
              <a:lnSpc>
                <a:spcPct val="150000"/>
              </a:lnSpc>
              <a:buFont typeface="+mj-lt"/>
              <a:buAutoNum type="arabicPeriod"/>
            </a:pP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ဖန</a:t>
            </a:r>
            <a:r>
              <a:rPr lang="en-US" sz="2400" dirty="0" smtClean="0">
                <a:solidFill>
                  <a:schemeClr val="bg1"/>
                </a:solidFill>
                <a:latin typeface="Zawgyi-One" pitchFamily="34" charset="0"/>
                <a:cs typeface="Zawgyi-One" pitchFamily="34" charset="0"/>
              </a:rPr>
              <a:t>္႔</a:t>
            </a:r>
            <a:r>
              <a:rPr lang="en-US" sz="2400" dirty="0" err="1" smtClean="0">
                <a:solidFill>
                  <a:schemeClr val="bg1"/>
                </a:solidFill>
                <a:latin typeface="Zawgyi-One" pitchFamily="34" charset="0"/>
                <a:cs typeface="Zawgyi-One" pitchFamily="34" charset="0"/>
              </a:rPr>
              <a:t>ခ်ီေရးမဟာဗ</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ဟာ</a:t>
            </a:r>
            <a:r>
              <a:rPr lang="en-US" sz="2400" dirty="0" smtClean="0">
                <a:solidFill>
                  <a:schemeClr val="bg1"/>
                </a:solidFill>
                <a:latin typeface="Zawgyi-One" pitchFamily="34" charset="0"/>
                <a:cs typeface="Zawgyi-One" pitchFamily="34" charset="0"/>
              </a:rPr>
              <a:t> (</a:t>
            </a:r>
            <a:r>
              <a:rPr lang="en-US" sz="2400" dirty="0" smtClean="0">
                <a:solidFill>
                  <a:schemeClr val="bg1"/>
                </a:solidFill>
                <a:latin typeface="Zawgyi-One" pitchFamily="34" charset="0"/>
                <a:cs typeface="Zawgyi-One" pitchFamily="34" charset="0"/>
              </a:rPr>
              <a:t>Distribution Strategy</a:t>
            </a:r>
            <a:r>
              <a:rPr lang="en-US" sz="2400" dirty="0" smtClean="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pPr marL="457200" indent="-457200">
              <a:lnSpc>
                <a:spcPct val="150000"/>
              </a:lnSpc>
              <a:buFont typeface="+mj-lt"/>
              <a:buAutoNum type="arabicPeriod"/>
            </a:pPr>
            <a:r>
              <a:rPr lang="en-US" sz="2400" dirty="0" err="1" smtClean="0">
                <a:solidFill>
                  <a:schemeClr val="bg1"/>
                </a:solidFill>
                <a:latin typeface="Zawgyi-One" pitchFamily="34" charset="0"/>
                <a:cs typeface="Zawgyi-One" pitchFamily="34" charset="0"/>
              </a:rPr>
              <a:t>ဆက</a:t>
            </a:r>
            <a:r>
              <a:rPr lang="en-US" sz="2400" dirty="0" err="1" smtClean="0">
                <a:solidFill>
                  <a:schemeClr val="bg1"/>
                </a:solidFill>
                <a:latin typeface="Zawgyi-One" pitchFamily="34" charset="0"/>
                <a:cs typeface="Zawgyi-One" pitchFamily="34" charset="0"/>
              </a:rPr>
              <a:t>္သြယ္ေရးမဟာဗ</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ဟာ</a:t>
            </a:r>
            <a:r>
              <a:rPr lang="en-US" sz="2400" dirty="0" smtClean="0">
                <a:solidFill>
                  <a:schemeClr val="bg1"/>
                </a:solidFill>
                <a:latin typeface="Zawgyi-One" pitchFamily="34" charset="0"/>
                <a:cs typeface="Zawgyi-One" pitchFamily="34" charset="0"/>
              </a:rPr>
              <a:t> (Communication Strategy) </a:t>
            </a:r>
            <a:r>
              <a:rPr lang="en-US" sz="2400" b="1" dirty="0" smtClean="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endParaRPr lang="en-US" dirty="0" smtClean="0"/>
          </a:p>
          <a:p>
            <a:endParaRPr lang="en-US" dirty="0"/>
          </a:p>
        </p:txBody>
      </p:sp>
    </p:spTree>
    <p:extLst>
      <p:ext uri="{BB962C8B-B14F-4D97-AF65-F5344CB8AC3E}">
        <p14:creationId xmlns:p14="http://schemas.microsoft.com/office/powerpoint/2010/main" val="3184464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533400"/>
            <a:ext cx="9143999" cy="4984245"/>
          </a:xfrm>
        </p:spPr>
        <p:txBody>
          <a:bodyPr/>
          <a:lstStyle/>
          <a:p>
            <a:r>
              <a:rPr lang="en-US" sz="2400" dirty="0" err="1" smtClean="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စ်းကြက္ေဖာ္ေဆာင္ေရး</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စီမံကိန္းတစ္ခုမွာ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ဘာေတြပါဝင္သင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ပါသလဲ</a:t>
            </a:r>
            <a:endParaRPr lang="en-US" sz="2400" dirty="0">
              <a:solidFill>
                <a:schemeClr val="bg1"/>
              </a:solidFill>
              <a:latin typeface="Zawgyi-One" pitchFamily="34" charset="0"/>
              <a:cs typeface="Zawgyi-One" pitchFamily="34" charset="0"/>
            </a:endParaRPr>
          </a:p>
          <a:p>
            <a:r>
              <a:rPr lang="en-US" sz="2400" dirty="0" err="1">
                <a:solidFill>
                  <a:schemeClr val="bg1"/>
                </a:solidFill>
                <a:latin typeface="Zawgyi-One" pitchFamily="34" charset="0"/>
                <a:cs typeface="Zawgyi-One" pitchFamily="34" charset="0"/>
              </a:rPr>
              <a:t>ပန္းတိုင္ေတ</a:t>
            </a:r>
            <a:r>
              <a:rPr lang="en-US" sz="2400" dirty="0">
                <a:solidFill>
                  <a:schemeClr val="bg1"/>
                </a:solidFill>
                <a:latin typeface="Zawgyi-One" pitchFamily="34" charset="0"/>
                <a:cs typeface="Zawgyi-One" pitchFamily="34" charset="0"/>
              </a:rPr>
              <a:t>ြ (Goals) ၊ </a:t>
            </a:r>
            <a:r>
              <a:rPr lang="en-US" sz="2400" dirty="0" err="1">
                <a:solidFill>
                  <a:schemeClr val="bg1"/>
                </a:solidFill>
                <a:latin typeface="Zawgyi-One" pitchFamily="34" charset="0"/>
                <a:cs typeface="Zawgyi-One" pitchFamily="34" charset="0"/>
              </a:rPr>
              <a:t>မဟာဗ</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ဟာ</a:t>
            </a:r>
            <a:r>
              <a:rPr lang="en-US" sz="2400" dirty="0">
                <a:solidFill>
                  <a:schemeClr val="bg1"/>
                </a:solidFill>
                <a:latin typeface="Zawgyi-One" pitchFamily="34" charset="0"/>
                <a:cs typeface="Zawgyi-One" pitchFamily="34" charset="0"/>
              </a:rPr>
              <a:t> (Strategy)</a:t>
            </a:r>
            <a:r>
              <a:rPr lang="en-US" sz="2400" dirty="0" err="1">
                <a:solidFill>
                  <a:schemeClr val="bg1"/>
                </a:solidFill>
                <a:latin typeface="Zawgyi-One" pitchFamily="34" charset="0"/>
                <a:cs typeface="Zawgyi-One" pitchFamily="34" charset="0"/>
              </a:rPr>
              <a:t>နဲ</a:t>
            </a:r>
            <a:r>
              <a:rPr lang="en-US" sz="2400" dirty="0">
                <a:solidFill>
                  <a:schemeClr val="bg1"/>
                </a:solidFill>
                <a:latin typeface="Zawgyi-One" pitchFamily="34" charset="0"/>
                <a:cs typeface="Zawgyi-One" pitchFamily="34" charset="0"/>
              </a:rPr>
              <a:t>႔ </a:t>
            </a:r>
            <a:r>
              <a:rPr lang="en-US" sz="2400" dirty="0" err="1">
                <a:solidFill>
                  <a:schemeClr val="bg1"/>
                </a:solidFill>
                <a:latin typeface="Zawgyi-One" pitchFamily="34" charset="0"/>
                <a:cs typeface="Zawgyi-One" pitchFamily="34" charset="0"/>
              </a:rPr>
              <a:t>ကုန္က်စရိတ</a:t>
            </a:r>
            <a:r>
              <a:rPr lang="en-US" sz="2400" dirty="0">
                <a:solidFill>
                  <a:schemeClr val="bg1"/>
                </a:solidFill>
                <a:latin typeface="Zawgyi-One" pitchFamily="34" charset="0"/>
                <a:cs typeface="Zawgyi-One" pitchFamily="34" charset="0"/>
              </a:rPr>
              <a:t>္ (Cost) </a:t>
            </a:r>
            <a:r>
              <a:rPr lang="en-US" sz="2400" dirty="0" err="1">
                <a:solidFill>
                  <a:schemeClr val="bg1"/>
                </a:solidFill>
                <a:latin typeface="Zawgyi-One" pitchFamily="34" charset="0"/>
                <a:cs typeface="Zawgyi-One" pitchFamily="34" charset="0"/>
              </a:rPr>
              <a:t>တို႔ကို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သိလိုၾကတာပ</a:t>
            </a:r>
            <a:r>
              <a:rPr lang="en-US" sz="2400" dirty="0">
                <a:solidFill>
                  <a:schemeClr val="bg1"/>
                </a:solidFill>
                <a:latin typeface="Zawgyi-One" pitchFamily="34" charset="0"/>
                <a:cs typeface="Zawgyi-One" pitchFamily="34" charset="0"/>
              </a:rPr>
              <a:t>ါ။</a:t>
            </a:r>
          </a:p>
          <a:p>
            <a:r>
              <a:rPr lang="en-US" sz="2400" dirty="0" err="1">
                <a:solidFill>
                  <a:schemeClr val="bg1"/>
                </a:solidFill>
                <a:latin typeface="Zawgyi-One" pitchFamily="34" charset="0"/>
                <a:cs typeface="Zawgyi-One" pitchFamily="34" charset="0"/>
              </a:rPr>
              <a:t>ေစ်းကြက္ေဖာ္ေဆာင္ေရးစီမံကိန္းတိုင္းမွာ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အနည္းဆံုးအားျဖင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ေအာက္ေဖာ</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ပအခန္းက႑ေတြပါဝင</a:t>
            </a:r>
            <a:r>
              <a:rPr lang="en-US" sz="2400" dirty="0">
                <a:solidFill>
                  <a:schemeClr val="bg1"/>
                </a:solidFill>
                <a:latin typeface="Zawgyi-One" pitchFamily="34" charset="0"/>
                <a:cs typeface="Zawgyi-One" pitchFamily="34" charset="0"/>
              </a:rPr>
              <a:t>္</a:t>
            </a:r>
          </a:p>
          <a:p>
            <a:r>
              <a:rPr lang="en-US" sz="2400" dirty="0" err="1">
                <a:solidFill>
                  <a:schemeClr val="bg1"/>
                </a:solidFill>
                <a:latin typeface="Zawgyi-One" pitchFamily="34" charset="0"/>
                <a:cs typeface="Zawgyi-One" pitchFamily="34" charset="0"/>
              </a:rPr>
              <a:t>ရပါမယ</a:t>
            </a:r>
            <a:r>
              <a:rPr lang="en-US" sz="2400" dirty="0">
                <a:solidFill>
                  <a:schemeClr val="bg1"/>
                </a:solidFill>
                <a:latin typeface="Zawgyi-One" pitchFamily="34" charset="0"/>
                <a:cs typeface="Zawgyi-One" pitchFamily="34" charset="0"/>
              </a:rPr>
              <a:t>္။</a:t>
            </a:r>
          </a:p>
          <a:p>
            <a:pPr lvl="0"/>
            <a:r>
              <a:rPr lang="en-US" sz="2400" dirty="0" err="1">
                <a:solidFill>
                  <a:schemeClr val="bg1"/>
                </a:solidFill>
                <a:latin typeface="Zawgyi-One" pitchFamily="34" charset="0"/>
                <a:cs typeface="Zawgyi-One" pitchFamily="34" charset="0"/>
              </a:rPr>
              <a:t>အေျခအေနသရုပ္ခြဲဆန္းစစ</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(Situation Analysis)</a:t>
            </a:r>
          </a:p>
          <a:p>
            <a:pPr lvl="0"/>
            <a:r>
              <a:rPr lang="en-US" sz="2400" dirty="0" err="1">
                <a:solidFill>
                  <a:schemeClr val="bg1"/>
                </a:solidFill>
                <a:latin typeface="Zawgyi-One" pitchFamily="34" charset="0"/>
                <a:cs typeface="Zawgyi-One" pitchFamily="34" charset="0"/>
              </a:rPr>
              <a:t>ေစ်းကြက္ေဖာ္ေဆာင္ေရး</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ရည္မွန္းခ်က္မ်ားနဲ႔ပန္းတိုင္မ်ား</a:t>
            </a:r>
            <a:r>
              <a:rPr lang="en-US" sz="2400" dirty="0">
                <a:solidFill>
                  <a:schemeClr val="bg1"/>
                </a:solidFill>
                <a:latin typeface="Zawgyi-One" pitchFamily="34" charset="0"/>
                <a:cs typeface="Zawgyi-One" pitchFamily="34" charset="0"/>
              </a:rPr>
              <a:t> (Marketing Objectives and Goals )</a:t>
            </a:r>
          </a:p>
          <a:p>
            <a:pPr lvl="0"/>
            <a:r>
              <a:rPr lang="en-US" sz="2400" dirty="0" err="1">
                <a:solidFill>
                  <a:schemeClr val="bg1"/>
                </a:solidFill>
                <a:latin typeface="Zawgyi-One" pitchFamily="34" charset="0"/>
                <a:cs typeface="Zawgyi-One" pitchFamily="34" charset="0"/>
              </a:rPr>
              <a:t>ေစ်းကြက္ေဖာ္ေဆာင္ေရးမဟာဗ</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ဟာ</a:t>
            </a:r>
            <a:r>
              <a:rPr lang="en-US" sz="2400" dirty="0">
                <a:solidFill>
                  <a:schemeClr val="bg1"/>
                </a:solidFill>
                <a:latin typeface="Zawgyi-One" pitchFamily="34" charset="0"/>
                <a:cs typeface="Zawgyi-One" pitchFamily="34" charset="0"/>
              </a:rPr>
              <a:t> (Marketing Strategy)</a:t>
            </a:r>
          </a:p>
          <a:p>
            <a:pPr lvl="0"/>
            <a:r>
              <a:rPr lang="en-US" sz="2400" dirty="0" err="1">
                <a:solidFill>
                  <a:schemeClr val="bg1"/>
                </a:solidFill>
                <a:latin typeface="Zawgyi-One" pitchFamily="34" charset="0"/>
                <a:cs typeface="Zawgyi-One" pitchFamily="34" charset="0"/>
              </a:rPr>
              <a:t>ေစ်းကြက္ေဖာ္ေဆာင္ေရးလႈပ္ရွားမႈစီမံကိန္း</a:t>
            </a:r>
            <a:r>
              <a:rPr lang="en-US" sz="2400" dirty="0">
                <a:solidFill>
                  <a:schemeClr val="bg1"/>
                </a:solidFill>
                <a:latin typeface="Zawgyi-One" pitchFamily="34" charset="0"/>
                <a:cs typeface="Zawgyi-One" pitchFamily="34" charset="0"/>
              </a:rPr>
              <a:t> ( Marketing Action Plan)</a:t>
            </a:r>
          </a:p>
          <a:p>
            <a:pPr lvl="0"/>
            <a:r>
              <a:rPr lang="en-US" sz="2400" dirty="0" err="1">
                <a:solidFill>
                  <a:schemeClr val="bg1"/>
                </a:solidFill>
                <a:latin typeface="Zawgyi-One" pitchFamily="34" charset="0"/>
                <a:cs typeface="Zawgyi-One" pitchFamily="34" charset="0"/>
              </a:rPr>
              <a:t>ေစ်းကြက္ေဖာ္ေဆာင္ေရးဆိုင္ရာထိန္းခ</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ပ္မႈမ်ား</a:t>
            </a:r>
            <a:r>
              <a:rPr lang="en-US" sz="2400" dirty="0">
                <a:solidFill>
                  <a:schemeClr val="bg1"/>
                </a:solidFill>
                <a:latin typeface="Zawgyi-One" pitchFamily="34" charset="0"/>
                <a:cs typeface="Zawgyi-One" pitchFamily="34" charset="0"/>
              </a:rPr>
              <a:t> (Marketing Controls)</a:t>
            </a:r>
          </a:p>
          <a:p>
            <a:endParaRPr lang="en-US" dirty="0"/>
          </a:p>
        </p:txBody>
      </p:sp>
    </p:spTree>
    <p:extLst>
      <p:ext uri="{BB962C8B-B14F-4D97-AF65-F5344CB8AC3E}">
        <p14:creationId xmlns:p14="http://schemas.microsoft.com/office/powerpoint/2010/main" val="3019345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3"/>
          <p:cNvSpPr>
            <a:spLocks noGrp="1"/>
          </p:cNvSpPr>
          <p:nvPr>
            <p:ph idx="1"/>
          </p:nvPr>
        </p:nvSpPr>
        <p:spPr>
          <a:xfrm>
            <a:off x="0" y="4792980"/>
            <a:ext cx="9471660" cy="5958840"/>
          </a:xfrm>
        </p:spPr>
        <p:txBody>
          <a:bodyPr/>
          <a:lstStyle/>
          <a:p>
            <a:pPr>
              <a:buFont typeface="Wingdings" pitchFamily="2" charset="2"/>
              <a:buChar char="ü"/>
            </a:pPr>
            <a:endParaRPr lang="en-US" sz="2500" b="1" dirty="0">
              <a:solidFill>
                <a:schemeClr val="bg1"/>
              </a:solidFill>
            </a:endParaRPr>
          </a:p>
          <a:p>
            <a:pPr>
              <a:buFontTx/>
              <a:buNone/>
            </a:pPr>
            <a:endParaRPr lang="en-US" b="1" dirty="0" smtClean="0">
              <a:solidFill>
                <a:schemeClr val="bg1"/>
              </a:solidFill>
            </a:endParaRPr>
          </a:p>
          <a:p>
            <a:pPr>
              <a:buFontTx/>
              <a:buNone/>
            </a:pPr>
            <a:endParaRPr lang="en-US" sz="3100" dirty="0">
              <a:solidFill>
                <a:schemeClr val="bg1"/>
              </a:solidFill>
            </a:endParaRPr>
          </a:p>
          <a:p>
            <a:endParaRPr lang="en-US" dirty="0" smtClean="0">
              <a:solidFill>
                <a:schemeClr val="bg1"/>
              </a:solidFill>
            </a:endParaRPr>
          </a:p>
        </p:txBody>
      </p:sp>
      <p:sp>
        <p:nvSpPr>
          <p:cNvPr id="24580" name="Rectangle 3"/>
          <p:cNvSpPr>
            <a:spLocks noGrp="1" noChangeArrowheads="1"/>
          </p:cNvSpPr>
          <p:nvPr>
            <p:ph type="body" sz="quarter" idx="13"/>
          </p:nvPr>
        </p:nvSpPr>
        <p:spPr>
          <a:xfrm>
            <a:off x="235226" y="228600"/>
            <a:ext cx="9387840" cy="604520"/>
          </a:xfrm>
        </p:spPr>
        <p:txBody>
          <a:bodyPr/>
          <a:lstStyle/>
          <a:p>
            <a:pPr algn="l"/>
            <a:r>
              <a:rPr lang="en-US" dirty="0" smtClean="0">
                <a:solidFill>
                  <a:srgbClr val="FFFF00"/>
                </a:solidFill>
              </a:rPr>
              <a:t>Customer-Driven Marketing Strategy- STP</a:t>
            </a:r>
          </a:p>
          <a:p>
            <a:endParaRPr lang="en-US" dirty="0" smtClean="0"/>
          </a:p>
          <a:p>
            <a:endParaRPr lang="en-US" dirty="0" smtClean="0"/>
          </a:p>
          <a:p>
            <a:endParaRPr lang="en-US" dirty="0" smtClean="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164" y="4267200"/>
            <a:ext cx="3759459" cy="29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4921" y="891083"/>
            <a:ext cx="6917636" cy="2554535"/>
          </a:xfrm>
          <a:prstGeom prst="rect">
            <a:avLst/>
          </a:prstGeom>
        </p:spPr>
        <p:txBody>
          <a:bodyPr wrap="square" lIns="91429" tIns="45715" rIns="91429" bIns="45715">
            <a:spAutoFit/>
          </a:bodyPr>
          <a:lstStyle/>
          <a:p>
            <a:pPr>
              <a:buFontTx/>
              <a:buNone/>
            </a:pPr>
            <a:r>
              <a:rPr lang="en-US" sz="2800" b="1" dirty="0">
                <a:solidFill>
                  <a:schemeClr val="bg1"/>
                </a:solidFill>
              </a:rPr>
              <a:t>Market </a:t>
            </a:r>
            <a:r>
              <a:rPr lang="en-US" sz="3200" b="1" dirty="0">
                <a:solidFill>
                  <a:srgbClr val="FFFF00"/>
                </a:solidFill>
              </a:rPr>
              <a:t>S</a:t>
            </a:r>
            <a:r>
              <a:rPr lang="en-US" sz="2800" b="1" dirty="0">
                <a:solidFill>
                  <a:schemeClr val="bg1"/>
                </a:solidFill>
              </a:rPr>
              <a:t>egmentation</a:t>
            </a:r>
          </a:p>
          <a:p>
            <a:pPr>
              <a:buFont typeface="Wingdings" pitchFamily="2" charset="2"/>
              <a:buChar char="ü"/>
            </a:pPr>
            <a:r>
              <a:rPr lang="en-US" sz="2400" dirty="0">
                <a:solidFill>
                  <a:schemeClr val="bg1"/>
                </a:solidFill>
              </a:rPr>
              <a:t>division of a market into distinct groups of buyers</a:t>
            </a:r>
          </a:p>
          <a:p>
            <a:pPr>
              <a:buFont typeface="Wingdings" pitchFamily="2" charset="2"/>
              <a:buChar char="ü"/>
            </a:pPr>
            <a:r>
              <a:rPr lang="en-US" sz="2400" dirty="0">
                <a:solidFill>
                  <a:schemeClr val="bg1"/>
                </a:solidFill>
              </a:rPr>
              <a:t>distinct needs, separate products, marketing </a:t>
            </a:r>
            <a:r>
              <a:rPr lang="en-US" sz="2400" dirty="0" smtClean="0">
                <a:solidFill>
                  <a:schemeClr val="bg1"/>
                </a:solidFill>
              </a:rPr>
              <a:t>mixes</a:t>
            </a:r>
          </a:p>
          <a:p>
            <a:pPr>
              <a:buFont typeface="Wingdings" pitchFamily="2" charset="2"/>
              <a:buChar char="ü"/>
            </a:pPr>
            <a:endParaRPr lang="en-US" sz="2400" dirty="0">
              <a:solidFill>
                <a:schemeClr val="bg1"/>
              </a:solidFill>
            </a:endParaRPr>
          </a:p>
          <a:p>
            <a:pPr>
              <a:buFontTx/>
              <a:buNone/>
            </a:pPr>
            <a:r>
              <a:rPr lang="en-US" sz="2800" b="1" dirty="0" smtClean="0">
                <a:solidFill>
                  <a:schemeClr val="bg1"/>
                </a:solidFill>
              </a:rPr>
              <a:t>Market </a:t>
            </a:r>
            <a:r>
              <a:rPr lang="en-US" sz="3200" b="1" dirty="0" smtClean="0">
                <a:solidFill>
                  <a:srgbClr val="FFFF00"/>
                </a:solidFill>
              </a:rPr>
              <a:t>T</a:t>
            </a:r>
            <a:r>
              <a:rPr lang="en-US" sz="2800" b="1" dirty="0" smtClean="0">
                <a:solidFill>
                  <a:schemeClr val="bg1"/>
                </a:solidFill>
              </a:rPr>
              <a:t>argeting </a:t>
            </a:r>
            <a:r>
              <a:rPr lang="en-US" sz="2400" b="1" dirty="0">
                <a:solidFill>
                  <a:schemeClr val="bg1"/>
                </a:solidFill>
              </a:rPr>
              <a:t>- </a:t>
            </a:r>
            <a:r>
              <a:rPr lang="en-US" sz="2400" dirty="0">
                <a:solidFill>
                  <a:schemeClr val="bg1"/>
                </a:solidFill>
              </a:rPr>
              <a:t>evaluating each  segment’s attractiveness, selecting one or more segments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4758466" cy="367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894" y="1482063"/>
            <a:ext cx="2696567" cy="206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968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754478"/>
            <a:ext cx="7614917" cy="5181190"/>
          </a:xfrm>
          <a:prstGeom prst="rect">
            <a:avLst/>
          </a:prstGeom>
        </p:spPr>
        <p:txBody>
          <a:bodyPr wrap="square" lIns="101882" tIns="50941" rIns="101882" bIns="50941">
            <a:spAutoFit/>
          </a:bodyPr>
          <a:lstStyle/>
          <a:p>
            <a:pPr eaLnBrk="1" hangingPunct="1">
              <a:lnSpc>
                <a:spcPct val="150000"/>
              </a:lnSpc>
            </a:pPr>
            <a:r>
              <a:rPr lang="en-US" sz="2200" dirty="0" smtClean="0">
                <a:solidFill>
                  <a:schemeClr val="bg1"/>
                </a:solidFill>
              </a:rPr>
              <a:t>Not </a:t>
            </a:r>
            <a:r>
              <a:rPr lang="en-US" sz="2200" dirty="0">
                <a:solidFill>
                  <a:schemeClr val="bg1"/>
                </a:solidFill>
              </a:rPr>
              <a:t>everyone </a:t>
            </a:r>
            <a:r>
              <a:rPr lang="en-US" sz="2200" dirty="0" smtClean="0">
                <a:solidFill>
                  <a:schemeClr val="bg1"/>
                </a:solidFill>
              </a:rPr>
              <a:t>the same, dividing </a:t>
            </a:r>
            <a:r>
              <a:rPr lang="en-US" sz="2200" dirty="0">
                <a:solidFill>
                  <a:schemeClr val="bg1"/>
                </a:solidFill>
              </a:rPr>
              <a:t>the market into </a:t>
            </a:r>
            <a:r>
              <a:rPr lang="en-US" sz="2200" b="1" dirty="0" smtClean="0">
                <a:solidFill>
                  <a:srgbClr val="FFFF00"/>
                </a:solidFill>
              </a:rPr>
              <a:t>Segments</a:t>
            </a:r>
            <a:endParaRPr lang="en-US" sz="2200" b="1" dirty="0">
              <a:solidFill>
                <a:srgbClr val="FFFF00"/>
              </a:solidFill>
            </a:endParaRPr>
          </a:p>
          <a:p>
            <a:pPr>
              <a:lnSpc>
                <a:spcPct val="150000"/>
              </a:lnSpc>
            </a:pPr>
            <a:r>
              <a:rPr lang="en-US" sz="2200" dirty="0" smtClean="0">
                <a:solidFill>
                  <a:schemeClr val="bg1"/>
                </a:solidFill>
              </a:rPr>
              <a:t>Identify </a:t>
            </a:r>
            <a:r>
              <a:rPr lang="en-US" sz="2200" dirty="0">
                <a:solidFill>
                  <a:schemeClr val="bg1"/>
                </a:solidFill>
              </a:rPr>
              <a:t>and profile distinct groups of buyers</a:t>
            </a:r>
          </a:p>
          <a:p>
            <a:pPr marL="827795" lvl="1" indent="-318383">
              <a:lnSpc>
                <a:spcPct val="150000"/>
              </a:lnSpc>
              <a:buFont typeface="Wingdings" pitchFamily="2" charset="2"/>
              <a:buChar char="Ø"/>
            </a:pPr>
            <a:r>
              <a:rPr lang="en-US" sz="2200" dirty="0">
                <a:solidFill>
                  <a:schemeClr val="bg1"/>
                </a:solidFill>
              </a:rPr>
              <a:t>demographic, psychographic, and behavioral differences </a:t>
            </a:r>
          </a:p>
          <a:p>
            <a:pPr marL="318383" indent="-318383">
              <a:lnSpc>
                <a:spcPct val="150000"/>
              </a:lnSpc>
              <a:buFont typeface="Arial" pitchFamily="34" charset="0"/>
              <a:buChar char="•"/>
            </a:pPr>
            <a:endParaRPr lang="en-US" sz="2200" dirty="0" smtClean="0">
              <a:solidFill>
                <a:schemeClr val="bg1"/>
              </a:solidFill>
            </a:endParaRPr>
          </a:p>
          <a:p>
            <a:pPr marL="318383" indent="-318383">
              <a:lnSpc>
                <a:spcPct val="150000"/>
              </a:lnSpc>
              <a:buFont typeface="Arial" pitchFamily="34" charset="0"/>
              <a:buChar char="•"/>
            </a:pPr>
            <a:r>
              <a:rPr lang="en-US" sz="2200" dirty="0" smtClean="0">
                <a:solidFill>
                  <a:schemeClr val="bg1"/>
                </a:solidFill>
              </a:rPr>
              <a:t>Decides </a:t>
            </a:r>
            <a:r>
              <a:rPr lang="en-US" sz="2200" dirty="0">
                <a:solidFill>
                  <a:schemeClr val="bg1"/>
                </a:solidFill>
              </a:rPr>
              <a:t>which present the greatest opportunities -   </a:t>
            </a:r>
            <a:r>
              <a:rPr lang="en-US" sz="2200" b="1" dirty="0" smtClean="0">
                <a:solidFill>
                  <a:srgbClr val="FFFF00"/>
                </a:solidFill>
              </a:rPr>
              <a:t>Target </a:t>
            </a:r>
            <a:r>
              <a:rPr lang="en-US" sz="2200" dirty="0">
                <a:solidFill>
                  <a:schemeClr val="bg1"/>
                </a:solidFill>
              </a:rPr>
              <a:t>markets.</a:t>
            </a:r>
          </a:p>
          <a:p>
            <a:pPr marL="318383" indent="-318383">
              <a:lnSpc>
                <a:spcPct val="150000"/>
              </a:lnSpc>
              <a:buFont typeface="Arial" pitchFamily="34" charset="0"/>
              <a:buChar char="•"/>
            </a:pPr>
            <a:endParaRPr lang="en-US" sz="2200" dirty="0" smtClean="0">
              <a:solidFill>
                <a:schemeClr val="bg1"/>
              </a:solidFill>
            </a:endParaRPr>
          </a:p>
          <a:p>
            <a:pPr marL="318383" indent="-318383">
              <a:lnSpc>
                <a:spcPct val="150000"/>
              </a:lnSpc>
              <a:buFont typeface="Arial" pitchFamily="34" charset="0"/>
              <a:buChar char="•"/>
            </a:pPr>
            <a:r>
              <a:rPr lang="en-US" sz="2200" dirty="0" smtClean="0">
                <a:solidFill>
                  <a:schemeClr val="bg1"/>
                </a:solidFill>
              </a:rPr>
              <a:t>Develops </a:t>
            </a:r>
            <a:r>
              <a:rPr lang="en-US" sz="2200" dirty="0">
                <a:solidFill>
                  <a:schemeClr val="bg1"/>
                </a:solidFill>
              </a:rPr>
              <a:t>a market offering that it </a:t>
            </a:r>
            <a:r>
              <a:rPr lang="en-US" sz="2200" b="1" dirty="0" smtClean="0">
                <a:solidFill>
                  <a:srgbClr val="FFFF00"/>
                </a:solidFill>
              </a:rPr>
              <a:t>Positions</a:t>
            </a:r>
            <a:r>
              <a:rPr lang="en-US" sz="2200" dirty="0" smtClean="0">
                <a:solidFill>
                  <a:schemeClr val="bg1"/>
                </a:solidFill>
              </a:rPr>
              <a:t> </a:t>
            </a:r>
            <a:r>
              <a:rPr lang="en-US" sz="2200" dirty="0">
                <a:solidFill>
                  <a:schemeClr val="bg1"/>
                </a:solidFill>
              </a:rPr>
              <a:t>in the minds of the target buyers as delivering some central benefit(s). </a:t>
            </a:r>
          </a:p>
        </p:txBody>
      </p:sp>
      <p:sp>
        <p:nvSpPr>
          <p:cNvPr id="6" name="Curved Left Arrow 5"/>
          <p:cNvSpPr/>
          <p:nvPr/>
        </p:nvSpPr>
        <p:spPr>
          <a:xfrm rot="731198">
            <a:off x="8003703" y="1090667"/>
            <a:ext cx="869975" cy="3037913"/>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
        <p:nvSpPr>
          <p:cNvPr id="7" name="Curved Left Arrow 6"/>
          <p:cNvSpPr/>
          <p:nvPr/>
        </p:nvSpPr>
        <p:spPr>
          <a:xfrm rot="1009901">
            <a:off x="8295594" y="3835023"/>
            <a:ext cx="472032" cy="1568191"/>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chemeClr val="tx1"/>
              </a:solidFill>
            </a:endParaRPr>
          </a:p>
        </p:txBody>
      </p:sp>
    </p:spTree>
    <p:extLst>
      <p:ext uri="{BB962C8B-B14F-4D97-AF65-F5344CB8AC3E}">
        <p14:creationId xmlns:p14="http://schemas.microsoft.com/office/powerpoint/2010/main" val="42551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533400"/>
            <a:ext cx="9220200" cy="3361692"/>
          </a:xfrm>
        </p:spPr>
        <p:txBody>
          <a:bodyPr/>
          <a:lstStyle/>
          <a:p>
            <a:r>
              <a:rPr lang="en-US" sz="2400" b="1" u="heavy" dirty="0" err="1" smtClean="0">
                <a:solidFill>
                  <a:schemeClr val="bg1"/>
                </a:solidFill>
                <a:latin typeface="Zawgyi-One" pitchFamily="34" charset="0"/>
                <a:cs typeface="Zawgyi-One" pitchFamily="34" charset="0"/>
              </a:rPr>
              <a:t>ေ</a:t>
            </a:r>
            <a:r>
              <a:rPr lang="en-US" sz="2400" b="1" u="heavy" dirty="0" err="1">
                <a:solidFill>
                  <a:schemeClr val="bg1"/>
                </a:solidFill>
                <a:latin typeface="Zawgyi-One" pitchFamily="34" charset="0"/>
                <a:cs typeface="Zawgyi-One" pitchFamily="34" charset="0"/>
              </a:rPr>
              <a:t>စ်းကြက္ေဖာ္ေဆာင္ေရးစီမံခန</a:t>
            </a:r>
            <a:r>
              <a:rPr lang="en-US" sz="2400" b="1" u="heavy" dirty="0">
                <a:solidFill>
                  <a:schemeClr val="bg1"/>
                </a:solidFill>
                <a:latin typeface="Zawgyi-One" pitchFamily="34" charset="0"/>
                <a:cs typeface="Zawgyi-One" pitchFamily="34" charset="0"/>
              </a:rPr>
              <a:t>္႔</a:t>
            </a:r>
            <a:r>
              <a:rPr lang="en-US" sz="2400" b="1" u="heavy" dirty="0" err="1">
                <a:solidFill>
                  <a:schemeClr val="bg1"/>
                </a:solidFill>
                <a:latin typeface="Zawgyi-One" pitchFamily="34" charset="0"/>
                <a:cs typeface="Zawgyi-One" pitchFamily="34" charset="0"/>
              </a:rPr>
              <a:t>ခြဲ</a:t>
            </a:r>
            <a:r>
              <a:rPr lang="en-US" sz="2400" b="1" u="heavy" dirty="0">
                <a:solidFill>
                  <a:schemeClr val="bg1"/>
                </a:solidFill>
                <a:latin typeface="Zawgyi-One" pitchFamily="34" charset="0"/>
                <a:cs typeface="Zawgyi-One" pitchFamily="34" charset="0"/>
              </a:rPr>
              <a:t>၏ </a:t>
            </a:r>
            <a:r>
              <a:rPr lang="en-US" sz="2400" b="1" u="heavy" dirty="0" err="1">
                <a:solidFill>
                  <a:schemeClr val="bg1"/>
                </a:solidFill>
                <a:latin typeface="Zawgyi-One" pitchFamily="34" charset="0"/>
                <a:cs typeface="Zawgyi-One" pitchFamily="34" charset="0"/>
              </a:rPr>
              <a:t>ပဓာနက်ေသာအဆင</a:t>
            </a:r>
            <a:r>
              <a:rPr lang="en-US" sz="2400" b="1" u="heavy" dirty="0">
                <a:solidFill>
                  <a:schemeClr val="bg1"/>
                </a:solidFill>
                <a:latin typeface="Zawgyi-One" pitchFamily="34" charset="0"/>
                <a:cs typeface="Zawgyi-One" pitchFamily="34" charset="0"/>
              </a:rPr>
              <a:t>့္</a:t>
            </a:r>
            <a:r>
              <a:rPr lang="en-US" sz="2400" b="1" u="heavy" dirty="0" err="1">
                <a:solidFill>
                  <a:schemeClr val="bg1"/>
                </a:solidFill>
                <a:latin typeface="Zawgyi-One" pitchFamily="34" charset="0"/>
                <a:cs typeface="Zawgyi-One" pitchFamily="34" charset="0"/>
              </a:rPr>
              <a:t>မ်ား</a:t>
            </a:r>
            <a:r>
              <a:rPr lang="en-US" sz="2400" b="1" u="heavy" dirty="0">
                <a:solidFill>
                  <a:schemeClr val="bg1"/>
                </a:solidFill>
                <a:latin typeface="Zawgyi-One" pitchFamily="34" charset="0"/>
                <a:cs typeface="Zawgyi-One" pitchFamily="34" charset="0"/>
              </a:rPr>
              <a:t> </a:t>
            </a:r>
            <a:endParaRPr lang="en-US" sz="2400" dirty="0">
              <a:solidFill>
                <a:schemeClr val="bg1"/>
              </a:solidFill>
              <a:latin typeface="Zawgyi-One" pitchFamily="34" charset="0"/>
              <a:cs typeface="Zawgyi-One" pitchFamily="34" charset="0"/>
            </a:endParaRPr>
          </a:p>
          <a:p>
            <a:r>
              <a:rPr lang="en-US" sz="2400" b="1" dirty="0">
                <a:solidFill>
                  <a:schemeClr val="bg1"/>
                </a:solidFill>
                <a:latin typeface="Zawgyi-One" pitchFamily="34" charset="0"/>
                <a:cs typeface="Zawgyi-One" pitchFamily="34" charset="0"/>
              </a:rPr>
              <a:t> </a:t>
            </a:r>
            <a:endParaRPr lang="en-US" sz="2400" dirty="0">
              <a:solidFill>
                <a:schemeClr val="bg1"/>
              </a:solidFill>
              <a:latin typeface="Zawgyi-One" pitchFamily="34" charset="0"/>
              <a:cs typeface="Zawgyi-One" pitchFamily="34" charset="0"/>
            </a:endParaRPr>
          </a:p>
          <a:p>
            <a:pPr>
              <a:lnSpc>
                <a:spcPct val="150000"/>
              </a:lnSpc>
            </a:pPr>
            <a:r>
              <a:rPr lang="en-US" sz="2400" b="1" dirty="0">
                <a:solidFill>
                  <a:schemeClr val="bg1"/>
                </a:solidFill>
                <a:latin typeface="Zawgyi-One" pitchFamily="34" charset="0"/>
                <a:cs typeface="Zawgyi-One" pitchFamily="34" charset="0"/>
              </a:rPr>
              <a:t>R =&gt; STP =&gt; MM =&gt; I=&gt; C</a:t>
            </a:r>
            <a:endParaRPr lang="en-US" sz="2400" dirty="0">
              <a:solidFill>
                <a:schemeClr val="bg1"/>
              </a:solidFill>
              <a:latin typeface="Zawgyi-One" pitchFamily="34" charset="0"/>
              <a:cs typeface="Zawgyi-One" pitchFamily="34" charset="0"/>
            </a:endParaRPr>
          </a:p>
          <a:p>
            <a:pPr>
              <a:lnSpc>
                <a:spcPct val="150000"/>
              </a:lnSpc>
            </a:pPr>
            <a:r>
              <a:rPr lang="en-US" sz="2400" dirty="0">
                <a:solidFill>
                  <a:schemeClr val="bg1"/>
                </a:solidFill>
                <a:latin typeface="Zawgyi-One" pitchFamily="34" charset="0"/>
                <a:cs typeface="Zawgyi-One" pitchFamily="34" charset="0"/>
              </a:rPr>
              <a:t>R (Research ) = </a:t>
            </a:r>
            <a:r>
              <a:rPr lang="en-US" sz="2400" dirty="0" err="1">
                <a:solidFill>
                  <a:schemeClr val="bg1"/>
                </a:solidFill>
                <a:latin typeface="Zawgyi-One" pitchFamily="34" charset="0"/>
                <a:cs typeface="Zawgyi-One" pitchFamily="34" charset="0"/>
              </a:rPr>
              <a:t>သုေတသန</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ဥပမာ</a:t>
            </a:r>
            <a:r>
              <a:rPr lang="en-US" sz="2400" dirty="0">
                <a:solidFill>
                  <a:schemeClr val="bg1"/>
                </a:solidFill>
                <a:latin typeface="Zawgyi-One" pitchFamily="34" charset="0"/>
                <a:cs typeface="Zawgyi-One" pitchFamily="34" charset="0"/>
              </a:rPr>
              <a:t> - </a:t>
            </a:r>
            <a:r>
              <a:rPr lang="en-US" sz="2400" dirty="0" err="1">
                <a:solidFill>
                  <a:schemeClr val="bg1"/>
                </a:solidFill>
                <a:latin typeface="Zawgyi-One" pitchFamily="34" charset="0"/>
                <a:cs typeface="Zawgyi-One" pitchFamily="34" charset="0"/>
              </a:rPr>
              <a:t>ေစ်းကြက္သုေတသန</a:t>
            </a:r>
            <a:r>
              <a:rPr lang="en-US" sz="2400" dirty="0">
                <a:solidFill>
                  <a:schemeClr val="bg1"/>
                </a:solidFill>
                <a:latin typeface="Zawgyi-One" pitchFamily="34" charset="0"/>
                <a:cs typeface="Zawgyi-One" pitchFamily="34" charset="0"/>
              </a:rPr>
              <a:t>)</a:t>
            </a:r>
          </a:p>
          <a:p>
            <a:pPr>
              <a:lnSpc>
                <a:spcPct val="150000"/>
              </a:lnSpc>
            </a:pPr>
            <a:r>
              <a:rPr lang="en-US" sz="2400" dirty="0">
                <a:solidFill>
                  <a:schemeClr val="bg1"/>
                </a:solidFill>
                <a:latin typeface="Zawgyi-One" pitchFamily="34" charset="0"/>
                <a:cs typeface="Zawgyi-One" pitchFamily="34" charset="0"/>
              </a:rPr>
              <a:t>STP (Segmentation , Targeting and Positioning ) = </a:t>
            </a:r>
            <a:r>
              <a:rPr lang="en-US" sz="2400" dirty="0" err="1">
                <a:solidFill>
                  <a:schemeClr val="bg1"/>
                </a:solidFill>
                <a:latin typeface="Zawgyi-One" pitchFamily="34" charset="0"/>
                <a:cs typeface="Zawgyi-One" pitchFamily="34" charset="0"/>
              </a:rPr>
              <a:t>ပိုင္းျခားစိတ</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ဖာျခင္း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ရည္ရြယ္ပစ္မွတ</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ႏွင့္ </a:t>
            </a:r>
            <a:r>
              <a:rPr lang="en-US" sz="2400" dirty="0" err="1">
                <a:solidFill>
                  <a:schemeClr val="bg1"/>
                </a:solidFill>
                <a:latin typeface="Zawgyi-One" pitchFamily="34" charset="0"/>
                <a:cs typeface="Zawgyi-One" pitchFamily="34" charset="0"/>
              </a:rPr>
              <a:t>ေနရာယူျခင္း</a:t>
            </a:r>
            <a:endParaRPr lang="en-US" sz="2400" dirty="0">
              <a:solidFill>
                <a:schemeClr val="bg1"/>
              </a:solidFill>
              <a:latin typeface="Zawgyi-One" pitchFamily="34" charset="0"/>
              <a:cs typeface="Zawgyi-One" pitchFamily="34" charset="0"/>
            </a:endParaRPr>
          </a:p>
          <a:p>
            <a:pPr>
              <a:lnSpc>
                <a:spcPct val="150000"/>
              </a:lnSpc>
            </a:pPr>
            <a:r>
              <a:rPr lang="en-US" sz="2400" dirty="0">
                <a:solidFill>
                  <a:schemeClr val="bg1"/>
                </a:solidFill>
                <a:latin typeface="Zawgyi-One" pitchFamily="34" charset="0"/>
                <a:cs typeface="Zawgyi-One" pitchFamily="34" charset="0"/>
              </a:rPr>
              <a:t>MM (Marketing Mix) = </a:t>
            </a:r>
            <a:r>
              <a:rPr lang="en-US" sz="2400" dirty="0" err="1">
                <a:solidFill>
                  <a:schemeClr val="bg1"/>
                </a:solidFill>
                <a:latin typeface="Zawgyi-One" pitchFamily="34" charset="0"/>
                <a:cs typeface="Zawgyi-One" pitchFamily="34" charset="0"/>
              </a:rPr>
              <a:t>ေစ်းကြက္ေဖာ္ေဆာင္ေရး</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အေရာအေ</a:t>
            </a:r>
            <a:r>
              <a:rPr lang="en-US" sz="2400" dirty="0">
                <a:solidFill>
                  <a:schemeClr val="bg1"/>
                </a:solidFill>
                <a:latin typeface="Zawgyi-One" pitchFamily="34" charset="0"/>
                <a:cs typeface="Zawgyi-One" pitchFamily="34" charset="0"/>
              </a:rPr>
              <a:t>ႏွာ </a:t>
            </a:r>
          </a:p>
          <a:p>
            <a:pPr>
              <a:lnSpc>
                <a:spcPct val="150000"/>
              </a:lnSpc>
            </a:pP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ပီေလးလံုးလို</a:t>
            </a:r>
            <a:r>
              <a:rPr lang="en-US" sz="2400" dirty="0">
                <a:solidFill>
                  <a:schemeClr val="bg1"/>
                </a:solidFill>
                <a:latin typeface="Zawgyi-One" pitchFamily="34" charset="0"/>
                <a:cs typeface="Zawgyi-One" pitchFamily="34" charset="0"/>
              </a:rPr>
              <a:t>႔ </a:t>
            </a:r>
            <a:r>
              <a:rPr lang="en-US" sz="2400" dirty="0" err="1">
                <a:solidFill>
                  <a:schemeClr val="bg1"/>
                </a:solidFill>
                <a:latin typeface="Zawgyi-One" pitchFamily="34" charset="0"/>
                <a:cs typeface="Zawgyi-One" pitchFamily="34" charset="0"/>
              </a:rPr>
              <a:t>လူသိမ်ားတဲ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ထုတ္ကုန</a:t>
            </a:r>
            <a:r>
              <a:rPr lang="en-US" sz="2400" dirty="0">
                <a:solidFill>
                  <a:schemeClr val="bg1"/>
                </a:solidFill>
                <a:latin typeface="Zawgyi-One" pitchFamily="34" charset="0"/>
                <a:cs typeface="Zawgyi-One" pitchFamily="34" charset="0"/>
              </a:rPr>
              <a:t>္ (Product) ၊ </a:t>
            </a:r>
            <a:r>
              <a:rPr lang="en-US" sz="2400" dirty="0" err="1">
                <a:solidFill>
                  <a:schemeClr val="bg1"/>
                </a:solidFill>
                <a:latin typeface="Zawgyi-One" pitchFamily="34" charset="0"/>
                <a:cs typeface="Zawgyi-One" pitchFamily="34" charset="0"/>
              </a:rPr>
              <a:t>တန္ဖိုး</a:t>
            </a:r>
            <a:r>
              <a:rPr lang="en-US" sz="2400" dirty="0">
                <a:solidFill>
                  <a:schemeClr val="bg1"/>
                </a:solidFill>
                <a:latin typeface="Zawgyi-One" pitchFamily="34" charset="0"/>
                <a:cs typeface="Zawgyi-One" pitchFamily="34" charset="0"/>
              </a:rPr>
              <a:t> (Price)၊ </a:t>
            </a:r>
            <a:r>
              <a:rPr lang="en-US" sz="2400" dirty="0" err="1">
                <a:solidFill>
                  <a:schemeClr val="bg1"/>
                </a:solidFill>
                <a:latin typeface="Zawgyi-One" pitchFamily="34" charset="0"/>
                <a:cs typeface="Zawgyi-One" pitchFamily="34" charset="0"/>
              </a:rPr>
              <a:t>ေနရာ</a:t>
            </a:r>
            <a:r>
              <a:rPr lang="en-US" sz="2400" dirty="0">
                <a:solidFill>
                  <a:schemeClr val="bg1"/>
                </a:solidFill>
                <a:latin typeface="Zawgyi-One" pitchFamily="34" charset="0"/>
                <a:cs typeface="Zawgyi-One" pitchFamily="34" charset="0"/>
              </a:rPr>
              <a:t> (Price)၊ ျ</a:t>
            </a:r>
            <a:r>
              <a:rPr lang="en-US" sz="2400" dirty="0" err="1">
                <a:solidFill>
                  <a:schemeClr val="bg1"/>
                </a:solidFill>
                <a:latin typeface="Zawgyi-One" pitchFamily="34" charset="0"/>
                <a:cs typeface="Zawgyi-One" pitchFamily="34" charset="0"/>
              </a:rPr>
              <a:t>မွင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တင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(Promotion)]</a:t>
            </a:r>
          </a:p>
          <a:p>
            <a:pPr>
              <a:lnSpc>
                <a:spcPct val="150000"/>
              </a:lnSpc>
            </a:pPr>
            <a:r>
              <a:rPr lang="en-US" sz="2400" dirty="0">
                <a:solidFill>
                  <a:schemeClr val="bg1"/>
                </a:solidFill>
                <a:latin typeface="Zawgyi-One" pitchFamily="34" charset="0"/>
                <a:cs typeface="Zawgyi-One" pitchFamily="34" charset="0"/>
              </a:rPr>
              <a:t>I (Implementation) = </a:t>
            </a:r>
            <a:r>
              <a:rPr lang="en-US" sz="2400" dirty="0" err="1">
                <a:solidFill>
                  <a:schemeClr val="bg1"/>
                </a:solidFill>
                <a:latin typeface="Zawgyi-One" pitchFamily="34" charset="0"/>
                <a:cs typeface="Zawgyi-One" pitchFamily="34" charset="0"/>
              </a:rPr>
              <a:t>အေကာင္အထည္ေဖာ္ေဆာင္ရြက</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a:t>
            </a:r>
          </a:p>
          <a:p>
            <a:pPr>
              <a:lnSpc>
                <a:spcPct val="150000"/>
              </a:lnSpc>
            </a:pPr>
            <a:r>
              <a:rPr lang="en-US" sz="2400" dirty="0">
                <a:solidFill>
                  <a:schemeClr val="bg1"/>
                </a:solidFill>
                <a:latin typeface="Zawgyi-One" pitchFamily="34" charset="0"/>
                <a:cs typeface="Zawgyi-One" pitchFamily="34" charset="0"/>
              </a:rPr>
              <a:t>C (Control) 	 = </a:t>
            </a:r>
            <a:r>
              <a:rPr lang="en-US" sz="2400" dirty="0" err="1">
                <a:solidFill>
                  <a:schemeClr val="bg1"/>
                </a:solidFill>
                <a:latin typeface="Zawgyi-One" pitchFamily="34" charset="0"/>
                <a:cs typeface="Zawgyi-One" pitchFamily="34" charset="0"/>
              </a:rPr>
              <a:t>ထိန္းခ</a:t>
            </a:r>
            <a:r>
              <a:rPr lang="en-US" sz="2400" dirty="0">
                <a:solidFill>
                  <a:schemeClr val="bg1"/>
                </a:solidFill>
                <a:latin typeface="Zawgyi-One" pitchFamily="34" charset="0"/>
                <a:cs typeface="Zawgyi-One" pitchFamily="34" charset="0"/>
              </a:rPr>
              <a:t>်ဳပ္ျ</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တံု</a:t>
            </a:r>
            <a:r>
              <a:rPr lang="en-US" sz="2400" dirty="0">
                <a:solidFill>
                  <a:schemeClr val="bg1"/>
                </a:solidFill>
                <a:latin typeface="Zawgyi-One" pitchFamily="34" charset="0"/>
                <a:cs typeface="Zawgyi-One" pitchFamily="34" charset="0"/>
              </a:rPr>
              <a:t>႔ျ</a:t>
            </a:r>
            <a:r>
              <a:rPr lang="en-US" sz="2400" dirty="0" err="1">
                <a:solidFill>
                  <a:schemeClr val="bg1"/>
                </a:solidFill>
                <a:latin typeface="Zawgyi-One" pitchFamily="34" charset="0"/>
                <a:cs typeface="Zawgyi-One" pitchFamily="34" charset="0"/>
              </a:rPr>
              <a:t>ပန္သေဘာထား</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ပန္လည္ရယူျခင္း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ရလဒ္မ်ားကို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အကဲျဖတ</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 STP </a:t>
            </a:r>
            <a:r>
              <a:rPr lang="en-US" sz="2400" dirty="0" err="1">
                <a:solidFill>
                  <a:schemeClr val="bg1"/>
                </a:solidFill>
                <a:latin typeface="Zawgyi-One" pitchFamily="34" charset="0"/>
                <a:cs typeface="Zawgyi-One" pitchFamily="34" charset="0"/>
              </a:rPr>
              <a:t>မဟာဗ</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ဟာတို႔ကို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ပန္လည္မြမ္းမံျပင္ဆင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သို႔မဟုတ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မွင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တင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a:t>
            </a:r>
          </a:p>
          <a:p>
            <a:endParaRPr lang="en-US" sz="2400" b="1" dirty="0" smtClean="0">
              <a:solidFill>
                <a:schemeClr val="bg1"/>
              </a:solidFill>
              <a:latin typeface="Zawgyi-One" pitchFamily="34" charset="0"/>
              <a:cs typeface="Zawgyi-One" pitchFamily="34" charset="0"/>
            </a:endParaRPr>
          </a:p>
        </p:txBody>
      </p:sp>
    </p:spTree>
    <p:extLst>
      <p:ext uri="{BB962C8B-B14F-4D97-AF65-F5344CB8AC3E}">
        <p14:creationId xmlns:p14="http://schemas.microsoft.com/office/powerpoint/2010/main" val="1272790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9144000" cy="3895092"/>
          </a:xfrm>
        </p:spPr>
        <p:txBody>
          <a:bodyPr/>
          <a:lstStyle/>
          <a:p>
            <a:r>
              <a:rPr lang="en-US" sz="2400" b="1" u="sng" dirty="0" err="1" smtClean="0">
                <a:solidFill>
                  <a:srgbClr val="FFFF00"/>
                </a:solidFill>
                <a:latin typeface="Zawgyi-One" pitchFamily="34" charset="0"/>
                <a:cs typeface="Zawgyi-One" pitchFamily="34" charset="0"/>
              </a:rPr>
              <a:t>ပိုင္းျခားစိတ</a:t>
            </a:r>
            <a:r>
              <a:rPr lang="en-US" sz="2400" b="1" u="sng" dirty="0" smtClean="0">
                <a:solidFill>
                  <a:srgbClr val="FFFF00"/>
                </a:solidFill>
                <a:latin typeface="Zawgyi-One" pitchFamily="34" charset="0"/>
                <a:cs typeface="Zawgyi-One" pitchFamily="34" charset="0"/>
              </a:rPr>
              <a:t>္ျ</a:t>
            </a:r>
            <a:r>
              <a:rPr lang="en-US" sz="2400" b="1" u="sng" dirty="0" err="1" smtClean="0">
                <a:solidFill>
                  <a:srgbClr val="FFFF00"/>
                </a:solidFill>
                <a:latin typeface="Zawgyi-One" pitchFamily="34" charset="0"/>
                <a:cs typeface="Zawgyi-One" pitchFamily="34" charset="0"/>
              </a:rPr>
              <a:t>ဖာျခင္း</a:t>
            </a:r>
            <a:r>
              <a:rPr lang="en-US" sz="2400" b="1" u="sng" dirty="0" smtClean="0">
                <a:solidFill>
                  <a:srgbClr val="FFFF00"/>
                </a:solidFill>
                <a:latin typeface="Zawgyi-One" pitchFamily="34" charset="0"/>
                <a:cs typeface="Zawgyi-One" pitchFamily="34" charset="0"/>
              </a:rPr>
              <a:t>၊ </a:t>
            </a:r>
            <a:r>
              <a:rPr lang="en-US" sz="2400" b="1" u="sng" dirty="0" err="1" smtClean="0">
                <a:solidFill>
                  <a:srgbClr val="FFFF00"/>
                </a:solidFill>
                <a:latin typeface="Zawgyi-One" pitchFamily="34" charset="0"/>
                <a:cs typeface="Zawgyi-One" pitchFamily="34" charset="0"/>
              </a:rPr>
              <a:t>ပစ္မွတ္ထားျခင္းနဲ</a:t>
            </a:r>
            <a:r>
              <a:rPr lang="en-US" sz="2400" b="1" u="sng" dirty="0" smtClean="0">
                <a:solidFill>
                  <a:srgbClr val="FFFF00"/>
                </a:solidFill>
                <a:latin typeface="Zawgyi-One" pitchFamily="34" charset="0"/>
                <a:cs typeface="Zawgyi-One" pitchFamily="34" charset="0"/>
              </a:rPr>
              <a:t>႔ </a:t>
            </a:r>
            <a:r>
              <a:rPr lang="en-US" sz="2400" b="1" u="sng" dirty="0" err="1" smtClean="0">
                <a:solidFill>
                  <a:srgbClr val="FFFF00"/>
                </a:solidFill>
                <a:latin typeface="Zawgyi-One" pitchFamily="34" charset="0"/>
                <a:cs typeface="Zawgyi-One" pitchFamily="34" charset="0"/>
              </a:rPr>
              <a:t>ေနရာယူျခင္း</a:t>
            </a:r>
            <a:endParaRPr lang="en-US" sz="2400" b="1" u="sng" dirty="0" smtClean="0">
              <a:solidFill>
                <a:srgbClr val="FFFF00"/>
              </a:solidFill>
              <a:latin typeface="Zawgyi-One" pitchFamily="34" charset="0"/>
              <a:cs typeface="Zawgyi-One" pitchFamily="34" charset="0"/>
            </a:endParaRPr>
          </a:p>
          <a:p>
            <a:r>
              <a:rPr lang="en-US" sz="2400" b="1" dirty="0" smtClean="0">
                <a:solidFill>
                  <a:schemeClr val="bg1"/>
                </a:solidFill>
                <a:latin typeface="Zawgyi-One" pitchFamily="34" charset="0"/>
                <a:cs typeface="Zawgyi-One" pitchFamily="34" charset="0"/>
              </a:rPr>
              <a:t>(Segmentation, Targeting, and Positioning)</a:t>
            </a:r>
            <a:endParaRPr lang="en-US" sz="2400" dirty="0" smtClean="0">
              <a:solidFill>
                <a:schemeClr val="bg1"/>
              </a:solidFill>
              <a:latin typeface="Zawgyi-One" pitchFamily="34" charset="0"/>
              <a:cs typeface="Zawgyi-One" pitchFamily="34" charset="0"/>
            </a:endParaRPr>
          </a:p>
          <a:p>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ဒီအဆင</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မဟာဗ</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ဟာေျမာက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ေစ်းကြက္ေဖာ္ေဆာင</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ခင္း</a:t>
            </a:r>
            <a:r>
              <a:rPr lang="en-US" sz="2400" dirty="0" smtClean="0">
                <a:solidFill>
                  <a:schemeClr val="bg1"/>
                </a:solidFill>
                <a:latin typeface="Zawgyi-One" pitchFamily="34" charset="0"/>
                <a:cs typeface="Zawgyi-One" pitchFamily="34" charset="0"/>
              </a:rPr>
              <a:t> (Strategic </a:t>
            </a:r>
            <a:r>
              <a:rPr lang="en-US" sz="2400" dirty="0" err="1" smtClean="0">
                <a:solidFill>
                  <a:schemeClr val="bg1"/>
                </a:solidFill>
                <a:latin typeface="Zawgyi-One" pitchFamily="34" charset="0"/>
                <a:cs typeface="Zawgyi-One" pitchFamily="34" charset="0"/>
              </a:rPr>
              <a:t>Marketingလို</a:t>
            </a:r>
            <a:r>
              <a:rPr lang="en-US" sz="2400" dirty="0" smtClean="0">
                <a:solidFill>
                  <a:schemeClr val="bg1"/>
                </a:solidFill>
                <a:latin typeface="Zawgyi-One" pitchFamily="34" charset="0"/>
                <a:cs typeface="Zawgyi-One" pitchFamily="34" charset="0"/>
              </a:rPr>
              <a:t>႔ </a:t>
            </a:r>
            <a:r>
              <a:rPr lang="en-US" sz="2400" dirty="0" err="1" smtClean="0">
                <a:solidFill>
                  <a:schemeClr val="bg1"/>
                </a:solidFill>
                <a:latin typeface="Zawgyi-One" pitchFamily="34" charset="0"/>
                <a:cs typeface="Zawgyi-One" pitchFamily="34" charset="0"/>
              </a:rPr>
              <a:t>လည္းေခၚဆိုသတ္မွတ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ိုင္ပါတယ</a:t>
            </a:r>
            <a:r>
              <a:rPr lang="en-US" sz="2400" dirty="0" smtClean="0">
                <a:solidFill>
                  <a:schemeClr val="bg1"/>
                </a:solidFill>
                <a:latin typeface="Zawgyi-One" pitchFamily="34" charset="0"/>
                <a:cs typeface="Zawgyi-One" pitchFamily="34" charset="0"/>
              </a:rPr>
              <a:t>္။</a:t>
            </a:r>
          </a:p>
          <a:p>
            <a:r>
              <a:rPr lang="en-US" sz="2400" dirty="0" err="1" smtClean="0">
                <a:solidFill>
                  <a:schemeClr val="bg1"/>
                </a:solidFill>
                <a:latin typeface="Zawgyi-One" pitchFamily="34" charset="0"/>
                <a:cs typeface="Zawgyi-One" pitchFamily="34" charset="0"/>
              </a:rPr>
              <a:t>ေစ်းကြက္အစိတ္အပိုင္း</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တစ္ခုခ်င္းဆီမွာ</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ေအာင</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မင္မႈရရွိဖို႔လိုအပ္တဲ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စြမ္းေဆာင္ရည္မ်ားနဲ</a:t>
            </a:r>
            <a:r>
              <a:rPr lang="en-US" sz="2400" dirty="0" smtClean="0">
                <a:solidFill>
                  <a:schemeClr val="bg1"/>
                </a:solidFill>
                <a:latin typeface="Zawgyi-One" pitchFamily="34" charset="0"/>
                <a:cs typeface="Zawgyi-One" pitchFamily="34" charset="0"/>
              </a:rPr>
              <a:t>႔ </a:t>
            </a:r>
            <a:r>
              <a:rPr lang="en-US" sz="2400" dirty="0" err="1" smtClean="0">
                <a:solidFill>
                  <a:schemeClr val="bg1"/>
                </a:solidFill>
                <a:latin typeface="Zawgyi-One" pitchFamily="34" charset="0"/>
                <a:cs typeface="Zawgyi-One" pitchFamily="34" charset="0"/>
              </a:rPr>
              <a:t>မိမိမွာတည္ရွိေနတဲ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စြမ္းေဆာင္ရည္မ်ားကို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တိုက္ဆိုင္ဆန္းစစ</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ခင္းအားျဖင</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ကုမၸဏီတခုဟာာ</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ပစ္မွတ္အစိ္တ္အပိုင္းေတြကို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ပိုမိုလိမၼာပါးနပ္စြာ</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ေရြးခ်ယ္နိုင္ပါတယ</a:t>
            </a:r>
            <a:r>
              <a:rPr lang="en-US" sz="2400" dirty="0" smtClean="0">
                <a:solidFill>
                  <a:schemeClr val="bg1"/>
                </a:solidFill>
                <a:latin typeface="Zawgyi-One" pitchFamily="34" charset="0"/>
                <a:cs typeface="Zawgyi-One" pitchFamily="34" charset="0"/>
              </a:rPr>
              <a:t>္။</a:t>
            </a:r>
          </a:p>
          <a:p>
            <a:endParaRPr lang="en-US" sz="2400" dirty="0" smtClean="0"/>
          </a:p>
          <a:p>
            <a:r>
              <a:rPr lang="en-US" sz="2400" dirty="0" err="1" smtClean="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ရာင္းခ်သူေတြဟာ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ဝယ္ယူရန္အလားအလာရွိသူေတြကို</a:t>
            </a:r>
            <a:r>
              <a:rPr lang="en-US" sz="2400" dirty="0">
                <a:solidFill>
                  <a:schemeClr val="bg1"/>
                </a:solidFill>
                <a:latin typeface="Zawgyi-One" pitchFamily="34" charset="0"/>
                <a:cs typeface="Zawgyi-One" pitchFamily="34" charset="0"/>
              </a:rPr>
              <a:t> ‘ </a:t>
            </a:r>
            <a:r>
              <a:rPr lang="en-US" sz="2400" dirty="0" err="1">
                <a:solidFill>
                  <a:schemeClr val="bg1"/>
                </a:solidFill>
                <a:latin typeface="Zawgyi-One" pitchFamily="34" charset="0"/>
                <a:cs typeface="Zawgyi-One" pitchFamily="34" charset="0"/>
              </a:rPr>
              <a:t>ေသာ့ခ်က္က်ေသာအက်ိဳးေက်းဇူး</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အျပင</a:t>
            </a:r>
            <a:r>
              <a:rPr lang="en-US" sz="2400" dirty="0">
                <a:solidFill>
                  <a:schemeClr val="bg1"/>
                </a:solidFill>
                <a:latin typeface="Zawgyi-One" pitchFamily="34" charset="0"/>
                <a:cs typeface="Zawgyi-One" pitchFamily="34" charset="0"/>
              </a:rPr>
              <a:t>္</a:t>
            </a:r>
          </a:p>
          <a:p>
            <a:r>
              <a:rPr lang="en-US" sz="2400" dirty="0" err="1">
                <a:solidFill>
                  <a:schemeClr val="bg1"/>
                </a:solidFill>
                <a:latin typeface="Zawgyi-One" pitchFamily="34" charset="0"/>
                <a:cs typeface="Zawgyi-One" pitchFamily="34" charset="0"/>
              </a:rPr>
              <a:t>သူတို႔ရဲ႕ကုန္အမွတ္တံဆိပ္ကိုေတ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ဝယ္ယူသင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ေၾကာင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ေနာက္ထပ္အေၾကာင္းျပခ်က္မ်ား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ကိုပါတင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ပပါလိမ</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မယ</a:t>
            </a:r>
            <a:r>
              <a:rPr lang="en-US" sz="2400" dirty="0">
                <a:solidFill>
                  <a:schemeClr val="bg1"/>
                </a:solidFill>
                <a:latin typeface="Zawgyi-One" pitchFamily="34" charset="0"/>
                <a:cs typeface="Zawgyi-One" pitchFamily="34" charset="0"/>
              </a:rPr>
              <a:t>္</a:t>
            </a:r>
            <a:r>
              <a:rPr lang="en-US" sz="2400" dirty="0" smtClean="0">
                <a:solidFill>
                  <a:schemeClr val="bg1"/>
                </a:solidFill>
                <a:latin typeface="Zawgyi-One" pitchFamily="34" charset="0"/>
                <a:cs typeface="Zawgyi-One" pitchFamily="34" charset="0"/>
              </a:rPr>
              <a:t>။</a:t>
            </a:r>
          </a:p>
          <a:p>
            <a:endParaRPr lang="en-US" sz="2400" dirty="0">
              <a:solidFill>
                <a:schemeClr val="bg1"/>
              </a:solidFill>
              <a:latin typeface="Zawgyi-One" pitchFamily="34" charset="0"/>
              <a:cs typeface="Zawgyi-One" pitchFamily="34" charset="0"/>
            </a:endParaRPr>
          </a:p>
          <a:p>
            <a:r>
              <a:rPr lang="en-US" sz="2400" dirty="0" err="1">
                <a:solidFill>
                  <a:schemeClr val="bg1"/>
                </a:solidFill>
                <a:latin typeface="Zawgyi-One" pitchFamily="34" charset="0"/>
                <a:cs typeface="Zawgyi-One" pitchFamily="34" charset="0"/>
              </a:rPr>
              <a:t>ကုန္အမွတ္တံဆိပ္တစ္ခုဟာ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အဓိကပင္မ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ဂုဏ္အဂ</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သို႔မဟုတ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အက်ိဳးေက်းဇူးတစ္ခုတည္းအေပၚမွာသာ</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ထ</a:t>
            </a:r>
            <a:r>
              <a:rPr lang="en-US" sz="2400" dirty="0" err="1" smtClean="0">
                <a:solidFill>
                  <a:schemeClr val="bg1"/>
                </a:solidFill>
                <a:latin typeface="Zawgyi-One" pitchFamily="34" charset="0"/>
                <a:cs typeface="Zawgyi-One" pitchFamily="34" charset="0"/>
              </a:rPr>
              <a:t>ီးထနရီး</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မယူဘဲ</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ပိုမိုျပည</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ဝတဲ့ေနရာယူမႈကိုပ</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သယ္ေဆာင္လာပါတယ</a:t>
            </a:r>
            <a:r>
              <a:rPr lang="en-US" sz="2400" dirty="0">
                <a:solidFill>
                  <a:schemeClr val="bg1"/>
                </a:solidFill>
                <a:latin typeface="Zawgyi-One" pitchFamily="34" charset="0"/>
                <a:cs typeface="Zawgyi-One" pitchFamily="34" charset="0"/>
              </a:rPr>
              <a:t>္။</a:t>
            </a:r>
          </a:p>
          <a:p>
            <a:r>
              <a:rPr lang="en-US" sz="2400" dirty="0">
                <a:solidFill>
                  <a:schemeClr val="bg1"/>
                </a:solidFill>
                <a:latin typeface="Zawgyi-One" pitchFamily="34" charset="0"/>
                <a:cs typeface="Zawgyi-One" pitchFamily="34" charset="0"/>
              </a:rPr>
              <a:t> </a:t>
            </a:r>
          </a:p>
        </p:txBody>
      </p:sp>
    </p:spTree>
    <p:extLst>
      <p:ext uri="{BB962C8B-B14F-4D97-AF65-F5344CB8AC3E}">
        <p14:creationId xmlns:p14="http://schemas.microsoft.com/office/powerpoint/2010/main" val="3276217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 y="259080"/>
            <a:ext cx="9585960" cy="2734367"/>
          </a:xfrm>
          <a:prstGeom prst="rect">
            <a:avLst/>
          </a:prstGeom>
        </p:spPr>
        <p:txBody>
          <a:bodyPr wrap="square" lIns="101882" tIns="50941" rIns="101882" bIns="50941">
            <a:spAutoFit/>
          </a:bodyPr>
          <a:lstStyle/>
          <a:p>
            <a:r>
              <a:rPr lang="en-US" sz="3100" b="1" dirty="0">
                <a:solidFill>
                  <a:srgbClr val="FFFF00"/>
                </a:solidFill>
              </a:rPr>
              <a:t>Competitive Advantage</a:t>
            </a:r>
          </a:p>
          <a:p>
            <a:pPr marL="382059" indent="-382059">
              <a:buFont typeface="Arial" pitchFamily="34" charset="0"/>
              <a:buChar char="•"/>
            </a:pPr>
            <a:r>
              <a:rPr lang="en-US" sz="2800" dirty="0">
                <a:solidFill>
                  <a:schemeClr val="bg1"/>
                </a:solidFill>
              </a:rPr>
              <a:t>Main challenge for business strategy</a:t>
            </a:r>
          </a:p>
          <a:p>
            <a:pPr marL="382059" indent="-382059">
              <a:buFont typeface="Arial" pitchFamily="34" charset="0"/>
              <a:buChar char="•"/>
            </a:pPr>
            <a:r>
              <a:rPr lang="en-US" sz="2800" dirty="0">
                <a:solidFill>
                  <a:schemeClr val="bg1"/>
                </a:solidFill>
              </a:rPr>
              <a:t>A sustainable competitive advantage over the other competing products and firms in a market.</a:t>
            </a:r>
          </a:p>
          <a:p>
            <a:pPr marL="382059" indent="-382059">
              <a:buFont typeface="Arial" pitchFamily="34" charset="0"/>
              <a:buChar char="•"/>
            </a:pPr>
            <a:r>
              <a:rPr lang="en-US" sz="2800" dirty="0">
                <a:solidFill>
                  <a:schemeClr val="bg1"/>
                </a:solidFill>
              </a:rPr>
              <a:t>Offering consumers greater value:  lower prices or greater benefits and service that </a:t>
            </a:r>
            <a:r>
              <a:rPr lang="en-US" sz="2800" dirty="0">
                <a:solidFill>
                  <a:srgbClr val="F8F82A"/>
                </a:solidFill>
              </a:rPr>
              <a:t>justifies higher prices.</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980" r="8367" b="8664"/>
          <a:stretch/>
        </p:blipFill>
        <p:spPr bwMode="auto">
          <a:xfrm>
            <a:off x="2743200" y="3505200"/>
            <a:ext cx="4648200" cy="403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82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AutoShape 3"/>
          <p:cNvSpPr>
            <a:spLocks noChangeArrowheads="1"/>
          </p:cNvSpPr>
          <p:nvPr/>
        </p:nvSpPr>
        <p:spPr bwMode="auto">
          <a:xfrm>
            <a:off x="-152400" y="258763"/>
            <a:ext cx="8297863" cy="57007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2" tIns="50941" rIns="101882" bIns="50941"/>
          <a:lstStyle/>
          <a:p>
            <a:pPr marL="382059" indent="-382059" fontAlgn="auto">
              <a:spcBef>
                <a:spcPct val="10000"/>
              </a:spcBef>
              <a:spcAft>
                <a:spcPct val="10000"/>
              </a:spcAft>
              <a:buClr>
                <a:schemeClr val="bg1"/>
              </a:buClr>
              <a:buSzPct val="50000"/>
              <a:buFont typeface="Wingdings" pitchFamily="2" charset="2"/>
              <a:buChar char="§"/>
              <a:defRPr/>
            </a:pPr>
            <a:r>
              <a:rPr lang="en-US" sz="3100" b="1" dirty="0">
                <a:solidFill>
                  <a:srgbClr val="FFFF00"/>
                </a:solidFill>
                <a:latin typeface="+mn-lt"/>
                <a:cs typeface="+mn-cs"/>
              </a:rPr>
              <a:t>Marketing</a:t>
            </a:r>
            <a:r>
              <a:rPr lang="en-US" sz="3100" dirty="0">
                <a:solidFill>
                  <a:schemeClr val="bg1">
                    <a:lumMod val="95000"/>
                  </a:schemeClr>
                </a:solidFill>
                <a:latin typeface="+mn-lt"/>
                <a:cs typeface="+mn-cs"/>
              </a:rPr>
              <a:t> is an organizational function </a:t>
            </a:r>
          </a:p>
          <a:p>
            <a:pPr marL="382059" indent="-382059" fontAlgn="auto">
              <a:spcBef>
                <a:spcPct val="10000"/>
              </a:spcBef>
              <a:spcAft>
                <a:spcPct val="10000"/>
              </a:spcAft>
              <a:buClr>
                <a:schemeClr val="bg1"/>
              </a:buClr>
              <a:buSzPct val="50000"/>
              <a:buFont typeface="Wingdings" pitchFamily="2" charset="2"/>
              <a:buChar char="§"/>
              <a:defRPr/>
            </a:pPr>
            <a:r>
              <a:rPr lang="en-US" sz="3100" dirty="0">
                <a:solidFill>
                  <a:schemeClr val="bg1">
                    <a:lumMod val="95000"/>
                  </a:schemeClr>
                </a:solidFill>
                <a:latin typeface="+mn-lt"/>
                <a:cs typeface="+mn-cs"/>
              </a:rPr>
              <a:t>A set of processes for</a:t>
            </a:r>
          </a:p>
        </p:txBody>
      </p:sp>
      <p:sp>
        <p:nvSpPr>
          <p:cNvPr id="2" name="Rectangle 1"/>
          <p:cNvSpPr/>
          <p:nvPr/>
        </p:nvSpPr>
        <p:spPr>
          <a:xfrm>
            <a:off x="168275" y="2073275"/>
            <a:ext cx="4022725" cy="2252663"/>
          </a:xfrm>
          <a:prstGeom prst="rect">
            <a:avLst/>
          </a:prstGeom>
          <a:ln>
            <a:solidFill>
              <a:schemeClr val="bg1">
                <a:lumMod val="95000"/>
              </a:schemeClr>
            </a:solidFill>
          </a:ln>
        </p:spPr>
        <p:txBody>
          <a:bodyPr lIns="101882" tIns="50941" rIns="101882" bIns="50941">
            <a:spAutoFit/>
          </a:bodyPr>
          <a:lstStyle/>
          <a:p>
            <a:pPr marL="509412" indent="-509412" fontAlgn="auto">
              <a:spcBef>
                <a:spcPct val="10000"/>
              </a:spcBef>
              <a:spcAft>
                <a:spcPct val="10000"/>
              </a:spcAft>
              <a:buClr>
                <a:schemeClr val="bg1"/>
              </a:buClr>
              <a:buSzPct val="50000"/>
              <a:buFont typeface="Wingdings" pitchFamily="2" charset="2"/>
              <a:buChar char="ü"/>
              <a:defRPr/>
            </a:pPr>
            <a:r>
              <a:rPr lang="en-US" sz="3100" dirty="0">
                <a:solidFill>
                  <a:schemeClr val="bg1">
                    <a:lumMod val="95000"/>
                  </a:schemeClr>
                </a:solidFill>
                <a:latin typeface="+mn-lt"/>
                <a:cs typeface="+mn-cs"/>
              </a:rPr>
              <a:t>creating</a:t>
            </a:r>
          </a:p>
          <a:p>
            <a:pPr marL="509412" indent="-509412" fontAlgn="auto">
              <a:spcBef>
                <a:spcPct val="10000"/>
              </a:spcBef>
              <a:spcAft>
                <a:spcPct val="10000"/>
              </a:spcAft>
              <a:buClr>
                <a:schemeClr val="bg1"/>
              </a:buClr>
              <a:buSzPct val="50000"/>
              <a:buFont typeface="Wingdings" pitchFamily="2" charset="2"/>
              <a:buChar char="ü"/>
              <a:defRPr/>
            </a:pPr>
            <a:r>
              <a:rPr lang="en-US" sz="3100" dirty="0">
                <a:solidFill>
                  <a:schemeClr val="bg1">
                    <a:lumMod val="95000"/>
                  </a:schemeClr>
                </a:solidFill>
                <a:latin typeface="+mn-lt"/>
                <a:cs typeface="+mn-cs"/>
              </a:rPr>
              <a:t>communicating, </a:t>
            </a:r>
          </a:p>
          <a:p>
            <a:pPr marL="509412" indent="-509412" fontAlgn="auto">
              <a:spcBef>
                <a:spcPct val="10000"/>
              </a:spcBef>
              <a:spcAft>
                <a:spcPct val="10000"/>
              </a:spcAft>
              <a:buClr>
                <a:schemeClr val="bg1"/>
              </a:buClr>
              <a:buSzPct val="50000"/>
              <a:buFont typeface="Wingdings" pitchFamily="2" charset="2"/>
              <a:buChar char="ü"/>
              <a:defRPr/>
            </a:pPr>
            <a:r>
              <a:rPr lang="en-US" sz="3100" dirty="0">
                <a:solidFill>
                  <a:schemeClr val="bg1">
                    <a:lumMod val="95000"/>
                  </a:schemeClr>
                </a:solidFill>
                <a:latin typeface="+mn-lt"/>
                <a:cs typeface="+mn-cs"/>
              </a:rPr>
              <a:t>delivering </a:t>
            </a:r>
            <a:r>
              <a:rPr lang="en-US" sz="3100" u="sng" dirty="0">
                <a:solidFill>
                  <a:schemeClr val="bg1">
                    <a:lumMod val="95000"/>
                  </a:schemeClr>
                </a:solidFill>
                <a:latin typeface="+mn-lt"/>
                <a:cs typeface="+mn-cs"/>
              </a:rPr>
              <a:t>value to customers</a:t>
            </a:r>
          </a:p>
        </p:txBody>
      </p:sp>
      <p:sp>
        <p:nvSpPr>
          <p:cNvPr id="3" name="Rectangle 2"/>
          <p:cNvSpPr/>
          <p:nvPr/>
        </p:nvSpPr>
        <p:spPr>
          <a:xfrm>
            <a:off x="5491163" y="2086087"/>
            <a:ext cx="4191000" cy="2257313"/>
          </a:xfrm>
          <a:prstGeom prst="rect">
            <a:avLst/>
          </a:prstGeom>
          <a:ln>
            <a:solidFill>
              <a:schemeClr val="bg1">
                <a:lumMod val="95000"/>
              </a:schemeClr>
            </a:solidFill>
          </a:ln>
        </p:spPr>
        <p:txBody>
          <a:bodyPr lIns="101882" tIns="50941" rIns="101882" bIns="50941">
            <a:spAutoFit/>
          </a:bodyPr>
          <a:lstStyle/>
          <a:p>
            <a:pPr marL="827795" lvl="1" indent="-318383">
              <a:buFont typeface="Wingdings" pitchFamily="2" charset="2"/>
              <a:buChar char="ü"/>
              <a:defRPr/>
            </a:pPr>
            <a:r>
              <a:rPr lang="en-US" sz="2800" dirty="0">
                <a:solidFill>
                  <a:schemeClr val="bg1"/>
                </a:solidFill>
              </a:rPr>
              <a:t>satisfy the needs of a target market at a profit.  </a:t>
            </a:r>
          </a:p>
          <a:p>
            <a:pPr marL="827795" lvl="1" indent="-318383" fontAlgn="auto">
              <a:spcBef>
                <a:spcPts val="0"/>
              </a:spcBef>
              <a:spcAft>
                <a:spcPts val="0"/>
              </a:spcAft>
              <a:buFont typeface="Wingdings" pitchFamily="2" charset="2"/>
              <a:buChar char="ü"/>
              <a:defRPr/>
            </a:pPr>
            <a:r>
              <a:rPr lang="en-US" sz="2800" dirty="0" smtClean="0">
                <a:solidFill>
                  <a:schemeClr val="bg1"/>
                </a:solidFill>
              </a:rPr>
              <a:t>Customer </a:t>
            </a:r>
            <a:r>
              <a:rPr lang="en-US" sz="2800" dirty="0">
                <a:solidFill>
                  <a:schemeClr val="bg1"/>
                </a:solidFill>
              </a:rPr>
              <a:t>relationships</a:t>
            </a:r>
          </a:p>
        </p:txBody>
      </p:sp>
      <p:sp>
        <p:nvSpPr>
          <p:cNvPr id="4" name="Rectangle 3"/>
          <p:cNvSpPr/>
          <p:nvPr/>
        </p:nvSpPr>
        <p:spPr>
          <a:xfrm>
            <a:off x="503238" y="5367338"/>
            <a:ext cx="8967787" cy="522287"/>
          </a:xfrm>
          <a:prstGeom prst="rect">
            <a:avLst/>
          </a:prstGeom>
        </p:spPr>
        <p:txBody>
          <a:bodyPr lIns="101882" tIns="50941" rIns="101882" bIns="50941">
            <a:spAutoFit/>
          </a:bodyPr>
          <a:lstStyle/>
          <a:p>
            <a:pPr marL="1018824" lvl="1" indent="-509412" fontAlgn="auto">
              <a:spcBef>
                <a:spcPct val="10000"/>
              </a:spcBef>
              <a:spcAft>
                <a:spcPct val="10000"/>
              </a:spcAft>
              <a:buClr>
                <a:schemeClr val="bg1"/>
              </a:buClr>
              <a:buSzPct val="50000"/>
              <a:buFont typeface="Wingdings" pitchFamily="2" charset="2"/>
              <a:buChar char="ü"/>
              <a:defRPr/>
            </a:pPr>
            <a:r>
              <a:rPr lang="en-US" sz="2700" dirty="0">
                <a:solidFill>
                  <a:schemeClr val="bg1">
                    <a:lumMod val="95000"/>
                  </a:schemeClr>
                </a:solidFill>
                <a:latin typeface="+mn-lt"/>
                <a:cs typeface="+mn-cs"/>
              </a:rPr>
              <a:t>benefit the organization and its stakeholders.</a:t>
            </a:r>
          </a:p>
        </p:txBody>
      </p:sp>
      <p:sp>
        <p:nvSpPr>
          <p:cNvPr id="5" name="Right Arrow 4"/>
          <p:cNvSpPr/>
          <p:nvPr/>
        </p:nvSpPr>
        <p:spPr>
          <a:xfrm rot="2575498">
            <a:off x="2151063" y="4737100"/>
            <a:ext cx="98425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fontAlgn="auto">
              <a:spcBef>
                <a:spcPts val="0"/>
              </a:spcBef>
              <a:spcAft>
                <a:spcPts val="0"/>
              </a:spcAft>
              <a:defRPr/>
            </a:pPr>
            <a:endParaRPr lang="en-US"/>
          </a:p>
        </p:txBody>
      </p:sp>
      <p:sp>
        <p:nvSpPr>
          <p:cNvPr id="9" name="Right Arrow 8"/>
          <p:cNvSpPr/>
          <p:nvPr/>
        </p:nvSpPr>
        <p:spPr>
          <a:xfrm>
            <a:off x="4281488" y="3108325"/>
            <a:ext cx="98425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fontAlgn="auto">
              <a:spcBef>
                <a:spcPts val="0"/>
              </a:spcBef>
              <a:spcAft>
                <a:spcPts val="0"/>
              </a:spcAft>
              <a:defRPr/>
            </a:pPr>
            <a:endParaRPr lang="en-US"/>
          </a:p>
        </p:txBody>
      </p:sp>
      <p:sp>
        <p:nvSpPr>
          <p:cNvPr id="10" name="Right Arrow 9"/>
          <p:cNvSpPr/>
          <p:nvPr/>
        </p:nvSpPr>
        <p:spPr>
          <a:xfrm rot="7570490">
            <a:off x="5484019" y="4788694"/>
            <a:ext cx="1014412"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pPr algn="ctr" fontAlgn="auto">
              <a:spcBef>
                <a:spcPts val="0"/>
              </a:spcBef>
              <a:spcAft>
                <a:spcPts val="0"/>
              </a:spcAft>
              <a:defRPr/>
            </a:pPr>
            <a:endParaRPr lang="en-US"/>
          </a:p>
        </p:txBody>
      </p:sp>
      <p:sp>
        <p:nvSpPr>
          <p:cNvPr id="12297" name="Rectangle 5"/>
          <p:cNvSpPr>
            <a:spLocks noChangeArrowheads="1"/>
          </p:cNvSpPr>
          <p:nvPr/>
        </p:nvSpPr>
        <p:spPr bwMode="auto">
          <a:xfrm>
            <a:off x="2259013" y="6454775"/>
            <a:ext cx="5589587" cy="1089025"/>
          </a:xfrm>
          <a:prstGeom prst="rect">
            <a:avLst/>
          </a:prstGeom>
          <a:noFill/>
          <a:ln w="444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101882" tIns="50941" rIns="101882" bIns="50941">
            <a:spAutoFit/>
          </a:bodyPr>
          <a:lstStyle/>
          <a:p>
            <a:r>
              <a:rPr lang="en-US" sz="2000">
                <a:solidFill>
                  <a:schemeClr val="bg1"/>
                </a:solidFill>
              </a:rPr>
              <a:t>Identifying and meeting human and social needs. </a:t>
            </a:r>
          </a:p>
          <a:p>
            <a:endParaRPr lang="en-US" sz="2000">
              <a:solidFill>
                <a:schemeClr val="bg1"/>
              </a:solidFill>
            </a:endParaRPr>
          </a:p>
          <a:p>
            <a:pPr algn="ctr"/>
            <a:r>
              <a:rPr lang="en-US" sz="2400" b="1">
                <a:solidFill>
                  <a:srgbClr val="FFFF00"/>
                </a:solidFill>
              </a:rPr>
              <a:t>“Meeting Needs Profitably.” </a:t>
            </a:r>
          </a:p>
        </p:txBody>
      </p:sp>
    </p:spTree>
    <p:extLst>
      <p:ext uri="{BB962C8B-B14F-4D97-AF65-F5344CB8AC3E}">
        <p14:creationId xmlns:p14="http://schemas.microsoft.com/office/powerpoint/2010/main" val="3814474841"/>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9753600" cy="3361692"/>
          </a:xfrm>
        </p:spPr>
        <p:txBody>
          <a:bodyPr/>
          <a:lstStyle/>
          <a:p>
            <a:r>
              <a:rPr lang="en-US" sz="2400" u="heavy" dirty="0" err="1" smtClean="0">
                <a:solidFill>
                  <a:schemeClr val="bg1"/>
                </a:solidFill>
                <a:latin typeface="Zawgyi-One" pitchFamily="34" charset="0"/>
                <a:cs typeface="Zawgyi-One" pitchFamily="34" charset="0"/>
              </a:rPr>
              <a:t>ေ</a:t>
            </a:r>
            <a:r>
              <a:rPr lang="en-US" sz="2400" u="heavy" dirty="0" err="1">
                <a:solidFill>
                  <a:schemeClr val="bg1"/>
                </a:solidFill>
                <a:latin typeface="Zawgyi-One" pitchFamily="34" charset="0"/>
                <a:cs typeface="Zawgyi-One" pitchFamily="34" charset="0"/>
              </a:rPr>
              <a:t>ယဘုယ်ေနရာယူမႈတစ္ရပ္ကို</a:t>
            </a:r>
            <a:r>
              <a:rPr lang="en-US" sz="2400" u="heavy" dirty="0">
                <a:solidFill>
                  <a:schemeClr val="bg1"/>
                </a:solidFill>
                <a:latin typeface="Zawgyi-One" pitchFamily="34" charset="0"/>
                <a:cs typeface="Zawgyi-One" pitchFamily="34" charset="0"/>
              </a:rPr>
              <a:t> </a:t>
            </a:r>
            <a:r>
              <a:rPr lang="en-US" sz="2400" u="heavy" dirty="0" err="1">
                <a:solidFill>
                  <a:schemeClr val="bg1"/>
                </a:solidFill>
                <a:latin typeface="Zawgyi-One" pitchFamily="34" charset="0"/>
                <a:cs typeface="Zawgyi-One" pitchFamily="34" charset="0"/>
              </a:rPr>
              <a:t>ေရြးခ်ယ</a:t>
            </a:r>
            <a:r>
              <a:rPr lang="en-US" sz="2400" u="heavy" dirty="0">
                <a:solidFill>
                  <a:schemeClr val="bg1"/>
                </a:solidFill>
                <a:latin typeface="Zawgyi-One" pitchFamily="34" charset="0"/>
                <a:cs typeface="Zawgyi-One" pitchFamily="34" charset="0"/>
              </a:rPr>
              <a:t>္ျ</a:t>
            </a:r>
            <a:r>
              <a:rPr lang="en-US" sz="2400" u="heavy" dirty="0" err="1">
                <a:solidFill>
                  <a:schemeClr val="bg1"/>
                </a:solidFill>
                <a:latin typeface="Zawgyi-One" pitchFamily="34" charset="0"/>
                <a:cs typeface="Zawgyi-One" pitchFamily="34" charset="0"/>
              </a:rPr>
              <a:t>ခင</a:t>
            </a:r>
            <a:r>
              <a:rPr lang="en-US" sz="2400" u="heavy" dirty="0" err="1" smtClean="0">
                <a:solidFill>
                  <a:schemeClr val="bg1"/>
                </a:solidFill>
                <a:latin typeface="Zawgyi-One" pitchFamily="34" charset="0"/>
                <a:cs typeface="Zawgyi-One" pitchFamily="34" charset="0"/>
              </a:rPr>
              <a:t>္း</a:t>
            </a:r>
            <a:r>
              <a:rPr lang="en-US" sz="2400" dirty="0">
                <a:solidFill>
                  <a:schemeClr val="bg1"/>
                </a:solidFill>
                <a:latin typeface="Zawgyi-One" pitchFamily="34" charset="0"/>
                <a:cs typeface="Zawgyi-One" pitchFamily="34" charset="0"/>
              </a:rPr>
              <a:t> </a:t>
            </a:r>
            <a:r>
              <a:rPr lang="en-US" sz="2400" dirty="0" smtClean="0">
                <a:solidFill>
                  <a:schemeClr val="bg1"/>
                </a:solidFill>
                <a:latin typeface="Zawgyi-One" pitchFamily="34" charset="0"/>
                <a:cs typeface="Zawgyi-One" pitchFamily="34" charset="0"/>
              </a:rPr>
              <a:t>(</a:t>
            </a:r>
            <a:r>
              <a:rPr lang="en-US" sz="2400" dirty="0">
                <a:solidFill>
                  <a:schemeClr val="bg1"/>
                </a:solidFill>
                <a:latin typeface="Zawgyi-One" pitchFamily="34" charset="0"/>
                <a:cs typeface="Zawgyi-One" pitchFamily="34" charset="0"/>
              </a:rPr>
              <a:t>Choosing a Broad Positioning )</a:t>
            </a:r>
          </a:p>
          <a:p>
            <a:r>
              <a:rPr lang="en-US" sz="2400" dirty="0" smtClean="0">
                <a:solidFill>
                  <a:schemeClr val="bg1"/>
                </a:solidFill>
                <a:latin typeface="Zawgyi-One" pitchFamily="34" charset="0"/>
                <a:cs typeface="Zawgyi-One" pitchFamily="34" charset="0"/>
              </a:rPr>
              <a:t>Business Unit </a:t>
            </a:r>
            <a:r>
              <a:rPr lang="en-US" sz="2400" dirty="0" err="1" smtClean="0">
                <a:solidFill>
                  <a:schemeClr val="bg1"/>
                </a:solidFill>
                <a:latin typeface="Zawgyi-One" pitchFamily="34" charset="0"/>
                <a:cs typeface="Zawgyi-One" pitchFamily="34" charset="0"/>
              </a:rPr>
              <a:t>ယ</a:t>
            </a:r>
            <a:r>
              <a:rPr lang="en-US" sz="2400" dirty="0" err="1">
                <a:solidFill>
                  <a:schemeClr val="bg1"/>
                </a:solidFill>
                <a:latin typeface="Zawgyi-One" pitchFamily="34" charset="0"/>
                <a:cs typeface="Zawgyi-One" pitchFamily="34" charset="0"/>
              </a:rPr>
              <a:t>ူနစ္တစ္ခုဟာ</a:t>
            </a:r>
            <a:endParaRPr lang="en-US" sz="2400" dirty="0">
              <a:solidFill>
                <a:schemeClr val="bg1"/>
              </a:solidFill>
              <a:latin typeface="Zawgyi-One" pitchFamily="34" charset="0"/>
              <a:cs typeface="Zawgyi-One" pitchFamily="34" charset="0"/>
            </a:endParaRPr>
          </a:p>
          <a:p>
            <a:r>
              <a:rPr lang="en-US" sz="2400" dirty="0">
                <a:solidFill>
                  <a:schemeClr val="bg1"/>
                </a:solidFill>
                <a:latin typeface="Zawgyi-One" pitchFamily="34" charset="0"/>
                <a:cs typeface="Zawgyi-One" pitchFamily="34" charset="0"/>
              </a:rPr>
              <a:t>(၁) </a:t>
            </a:r>
            <a:r>
              <a:rPr lang="en-US" sz="2400" dirty="0" err="1">
                <a:solidFill>
                  <a:schemeClr val="bg1"/>
                </a:solidFill>
                <a:latin typeface="Zawgyi-One" pitchFamily="34" charset="0"/>
                <a:cs typeface="Zawgyi-One" pitchFamily="34" charset="0"/>
              </a:rPr>
              <a:t>အမ်ားနဲ႔မတူ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တမူထူးျခားစြာ</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ထုတ္လုပ္သူ</a:t>
            </a:r>
            <a:r>
              <a:rPr lang="en-US" sz="2400" dirty="0">
                <a:solidFill>
                  <a:schemeClr val="bg1"/>
                </a:solidFill>
                <a:latin typeface="Zawgyi-One" pitchFamily="34" charset="0"/>
                <a:cs typeface="Zawgyi-One" pitchFamily="34" charset="0"/>
              </a:rPr>
              <a:t> (Product Differentiator) </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သ</a:t>
            </a:r>
            <a:r>
              <a:rPr lang="en-US" sz="2400" dirty="0" err="1">
                <a:solidFill>
                  <a:schemeClr val="bg1"/>
                </a:solidFill>
                <a:latin typeface="Zawgyi-One" pitchFamily="34" charset="0"/>
                <a:cs typeface="Zawgyi-One" pitchFamily="34" charset="0"/>
              </a:rPr>
              <a:t>ို</a:t>
            </a:r>
            <a:r>
              <a:rPr lang="en-US" sz="2400" dirty="0" smtClean="0">
                <a:solidFill>
                  <a:schemeClr val="bg1"/>
                </a:solidFill>
                <a:latin typeface="Zawgyi-One" pitchFamily="34" charset="0"/>
                <a:cs typeface="Zawgyi-One" pitchFamily="34" charset="0"/>
              </a:rPr>
              <a:t>႔) </a:t>
            </a:r>
          </a:p>
          <a:p>
            <a:r>
              <a:rPr lang="en-US" sz="2400" dirty="0" smtClean="0">
                <a:solidFill>
                  <a:schemeClr val="bg1"/>
                </a:solidFill>
                <a:latin typeface="Zawgyi-One" pitchFamily="34" charset="0"/>
                <a:cs typeface="Zawgyi-One" pitchFamily="34" charset="0"/>
              </a:rPr>
              <a:t>(</a:t>
            </a:r>
            <a:r>
              <a:rPr lang="en-US" sz="2400" dirty="0">
                <a:solidFill>
                  <a:schemeClr val="bg1"/>
                </a:solidFill>
                <a:latin typeface="Zawgyi-One" pitchFamily="34" charset="0"/>
                <a:cs typeface="Zawgyi-One" pitchFamily="34" charset="0"/>
              </a:rPr>
              <a:t>၂) </a:t>
            </a:r>
            <a:r>
              <a:rPr lang="en-US" sz="2400" dirty="0" err="1">
                <a:solidFill>
                  <a:schemeClr val="bg1"/>
                </a:solidFill>
                <a:latin typeface="Zawgyi-One" pitchFamily="34" charset="0"/>
                <a:cs typeface="Zawgyi-One" pitchFamily="34" charset="0"/>
              </a:rPr>
              <a:t>ကုန္က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စရ</a:t>
            </a:r>
            <a:r>
              <a:rPr lang="en-US" sz="2400" dirty="0" err="1">
                <a:solidFill>
                  <a:schemeClr val="bg1"/>
                </a:solidFill>
                <a:latin typeface="Zawgyi-One" pitchFamily="34" charset="0"/>
                <a:cs typeface="Zawgyi-One" pitchFamily="34" charset="0"/>
              </a:rPr>
              <a:t>ိတ္အနည္းဆံုးနဲ</a:t>
            </a:r>
            <a:r>
              <a:rPr lang="en-US" sz="2400" dirty="0">
                <a:solidFill>
                  <a:schemeClr val="bg1"/>
                </a:solidFill>
                <a:latin typeface="Zawgyi-One" pitchFamily="34" charset="0"/>
                <a:cs typeface="Zawgyi-One" pitchFamily="34" charset="0"/>
              </a:rPr>
              <a:t>႔ </a:t>
            </a:r>
            <a:r>
              <a:rPr lang="en-US" sz="2400" dirty="0" err="1">
                <a:solidFill>
                  <a:schemeClr val="bg1"/>
                </a:solidFill>
                <a:latin typeface="Zawgyi-One" pitchFamily="34" charset="0"/>
                <a:cs typeface="Zawgyi-One" pitchFamily="34" charset="0"/>
              </a:rPr>
              <a:t>ထုတ္လုပ</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ိုင္သူ</a:t>
            </a:r>
            <a:r>
              <a:rPr lang="en-US" sz="2400" dirty="0">
                <a:solidFill>
                  <a:schemeClr val="bg1"/>
                </a:solidFill>
                <a:latin typeface="Zawgyi-One" pitchFamily="34" charset="0"/>
                <a:cs typeface="Zawgyi-One" pitchFamily="34" charset="0"/>
              </a:rPr>
              <a:t> (Low Cost Leader ) </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သို</a:t>
            </a:r>
            <a:r>
              <a:rPr lang="en-US" sz="2400" dirty="0" smtClean="0">
                <a:solidFill>
                  <a:schemeClr val="bg1"/>
                </a:solidFill>
                <a:latin typeface="Zawgyi-One" pitchFamily="34" charset="0"/>
                <a:cs typeface="Zawgyi-One" pitchFamily="34" charset="0"/>
              </a:rPr>
              <a:t>႔) </a:t>
            </a:r>
          </a:p>
          <a:p>
            <a:r>
              <a:rPr lang="en-US" sz="2400" dirty="0" smtClean="0">
                <a:solidFill>
                  <a:schemeClr val="bg1"/>
                </a:solidFill>
                <a:latin typeface="Zawgyi-One" pitchFamily="34" charset="0"/>
                <a:cs typeface="Zawgyi-One" pitchFamily="34" charset="0"/>
              </a:rPr>
              <a:t>(</a:t>
            </a:r>
            <a:r>
              <a:rPr lang="en-US" sz="2400" dirty="0">
                <a:solidFill>
                  <a:schemeClr val="bg1"/>
                </a:solidFill>
                <a:latin typeface="Zawgyi-One" pitchFamily="34" charset="0"/>
                <a:cs typeface="Zawgyi-One" pitchFamily="34" charset="0"/>
              </a:rPr>
              <a:t>၃) </a:t>
            </a:r>
            <a:r>
              <a:rPr lang="en-US" sz="2400" dirty="0" err="1">
                <a:solidFill>
                  <a:schemeClr val="bg1"/>
                </a:solidFill>
                <a:latin typeface="Zawgyi-One" pitchFamily="34" charset="0"/>
                <a:cs typeface="Zawgyi-One" pitchFamily="34" charset="0"/>
              </a:rPr>
              <a:t>အမ်ားသတိမမူမိတဲ</a:t>
            </a:r>
            <a:r>
              <a:rPr lang="en-US" sz="2400" dirty="0">
                <a:solidFill>
                  <a:schemeClr val="bg1"/>
                </a:solidFill>
                <a:latin typeface="Zawgyi-One" pitchFamily="34" charset="0"/>
                <a:cs typeface="Zawgyi-One" pitchFamily="34" charset="0"/>
              </a:rPr>
              <a:t>့</a:t>
            </a:r>
          </a:p>
          <a:p>
            <a:r>
              <a:rPr lang="en-US" sz="2400" dirty="0" err="1">
                <a:solidFill>
                  <a:schemeClr val="bg1"/>
                </a:solidFill>
                <a:latin typeface="Zawgyi-One" pitchFamily="34" charset="0"/>
                <a:cs typeface="Zawgyi-One" pitchFamily="34" charset="0"/>
              </a:rPr>
              <a:t>အခြင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အလမ္းေကာင္းေတြကို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ရယူေဆာင္ရြက္သူ</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Nicher</a:t>
            </a:r>
            <a:r>
              <a:rPr lang="en-US" sz="2400" dirty="0">
                <a:solidFill>
                  <a:schemeClr val="bg1"/>
                </a:solidFill>
                <a:latin typeface="Zawgyi-One" pitchFamily="34" charset="0"/>
                <a:cs typeface="Zawgyi-One" pitchFamily="34" charset="0"/>
              </a:rPr>
              <a:t> ) </a:t>
            </a:r>
            <a:r>
              <a:rPr lang="en-US" sz="2400" dirty="0" err="1">
                <a:solidFill>
                  <a:schemeClr val="bg1"/>
                </a:solidFill>
                <a:latin typeface="Zawgyi-One" pitchFamily="34" charset="0"/>
                <a:cs typeface="Zawgyi-One" pitchFamily="34" charset="0"/>
              </a:rPr>
              <a:t>အျဖစ</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ေဆာင္ရြက</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ိုင္ေၾကာင္း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ေရြးခ်ယ</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စရာ</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နည</a:t>
            </a:r>
            <a:r>
              <a:rPr lang="en-US" sz="2400" dirty="0" err="1">
                <a:solidFill>
                  <a:schemeClr val="bg1"/>
                </a:solidFill>
                <a:latin typeface="Zawgyi-One" pitchFamily="34" charset="0"/>
                <a:cs typeface="Zawgyi-One" pitchFamily="34" charset="0"/>
              </a:rPr>
              <a:t>္းလမ္းသံုးသြယ္ကို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သူ႔ရဲ</a:t>
            </a:r>
            <a:r>
              <a:rPr lang="en-US" sz="2400" dirty="0">
                <a:solidFill>
                  <a:schemeClr val="bg1"/>
                </a:solidFill>
                <a:latin typeface="Zawgyi-One" pitchFamily="34" charset="0"/>
                <a:cs typeface="Zawgyi-One" pitchFamily="34" charset="0"/>
              </a:rPr>
              <a:t>႕ </a:t>
            </a:r>
            <a:r>
              <a:rPr lang="en-US" sz="2400" dirty="0" err="1">
                <a:solidFill>
                  <a:schemeClr val="bg1"/>
                </a:solidFill>
                <a:latin typeface="Zawgyi-One" pitchFamily="34" charset="0"/>
                <a:cs typeface="Zawgyi-One" pitchFamily="34" charset="0"/>
              </a:rPr>
              <a:t>ယွဥ</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ပိဳင္ေရးမဟာဗ</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ဟာ</a:t>
            </a:r>
            <a:r>
              <a:rPr lang="en-US" sz="2400" dirty="0">
                <a:solidFill>
                  <a:schemeClr val="bg1"/>
                </a:solidFill>
                <a:latin typeface="Zawgyi-One" pitchFamily="34" charset="0"/>
                <a:cs typeface="Zawgyi-One" pitchFamily="34" charset="0"/>
              </a:rPr>
              <a:t> (Competitive Strategy) </a:t>
            </a:r>
            <a:r>
              <a:rPr lang="en-US" sz="2400" dirty="0" smtClean="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ဖင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ေစ်းကြက္ထဲမွာ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ေနရာယူၾကပါတယ</a:t>
            </a:r>
            <a:r>
              <a:rPr lang="en-US" sz="2400" dirty="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r>
              <a:rPr lang="en-US" sz="2400" dirty="0" err="1" smtClean="0">
                <a:solidFill>
                  <a:schemeClr val="bg1"/>
                </a:solidFill>
                <a:latin typeface="Zawgyi-One" pitchFamily="34" charset="0"/>
                <a:cs typeface="Zawgyi-One" pitchFamily="34" charset="0"/>
              </a:rPr>
              <a:t>အ</a:t>
            </a:r>
            <a:r>
              <a:rPr lang="en-US" sz="2400" dirty="0" err="1">
                <a:solidFill>
                  <a:schemeClr val="bg1"/>
                </a:solidFill>
                <a:latin typeface="Zawgyi-One" pitchFamily="34" charset="0"/>
                <a:cs typeface="Zawgyi-One" pitchFamily="34" charset="0"/>
              </a:rPr>
              <a:t>ဲ့ဒါကို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တစ္ခုတည္းေသာ</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အဓိကအက်ိဳးေက်းဇူးအေၾကာင္းျပဳေနရာယူမ</a:t>
            </a:r>
            <a:r>
              <a:rPr lang="en-US" sz="2400" dirty="0">
                <a:solidFill>
                  <a:schemeClr val="bg1"/>
                </a:solidFill>
                <a:latin typeface="Zawgyi-One" pitchFamily="34" charset="0"/>
                <a:cs typeface="Zawgyi-One" pitchFamily="34" charset="0"/>
              </a:rPr>
              <a:t>ႈ (Single Major Benefit Positioning) </a:t>
            </a:r>
            <a:r>
              <a:rPr lang="en-US" sz="2400" dirty="0" err="1">
                <a:solidFill>
                  <a:schemeClr val="bg1"/>
                </a:solidFill>
                <a:latin typeface="Zawgyi-One" pitchFamily="34" charset="0"/>
                <a:cs typeface="Zawgyi-One" pitchFamily="34" charset="0"/>
              </a:rPr>
              <a:t>လို႔ေခၚပါတယ</a:t>
            </a:r>
            <a:r>
              <a:rPr lang="en-US" sz="2400" dirty="0">
                <a:solidFill>
                  <a:schemeClr val="bg1"/>
                </a:solidFill>
                <a:latin typeface="Zawgyi-One" pitchFamily="34" charset="0"/>
                <a:cs typeface="Zawgyi-One" pitchFamily="34" charset="0"/>
              </a:rPr>
              <a:t>္။</a:t>
            </a:r>
          </a:p>
          <a:p>
            <a:r>
              <a:rPr lang="en-US" sz="2000" dirty="0">
                <a:solidFill>
                  <a:schemeClr val="bg1"/>
                </a:solidFill>
                <a:latin typeface="Zawgyi-One" pitchFamily="34" charset="0"/>
                <a:cs typeface="Zawgyi-One" pitchFamily="34" charset="0"/>
              </a:rPr>
              <a:t>(၁) </a:t>
            </a:r>
            <a:r>
              <a:rPr lang="en-US" dirty="0" err="1">
                <a:solidFill>
                  <a:schemeClr val="bg1"/>
                </a:solidFill>
                <a:latin typeface="Zawgyi-One" pitchFamily="34" charset="0"/>
                <a:cs typeface="Zawgyi-One" pitchFamily="34" charset="0"/>
              </a:rPr>
              <a:t>အေကာင္းဆံုးအရည္အေသြး</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(၂) </a:t>
            </a:r>
            <a:r>
              <a:rPr lang="en-US" dirty="0" err="1">
                <a:solidFill>
                  <a:schemeClr val="bg1"/>
                </a:solidFill>
                <a:latin typeface="Zawgyi-One" pitchFamily="34" charset="0"/>
                <a:cs typeface="Zawgyi-One" pitchFamily="34" charset="0"/>
              </a:rPr>
              <a:t>အေကာင္းဆံုးစြမ္းေဆာင</a:t>
            </a:r>
            <a:r>
              <a:rPr lang="en-US" dirty="0">
                <a:solidFill>
                  <a:schemeClr val="bg1"/>
                </a:solidFill>
                <a:latin typeface="Zawgyi-One" pitchFamily="34" charset="0"/>
                <a:cs typeface="Zawgyi-One" pitchFamily="34" charset="0"/>
              </a:rPr>
              <a:t>္ႏ</a:t>
            </a:r>
            <a:r>
              <a:rPr lang="en-US" dirty="0" err="1">
                <a:solidFill>
                  <a:schemeClr val="bg1"/>
                </a:solidFill>
                <a:latin typeface="Zawgyi-One" pitchFamily="34" charset="0"/>
                <a:cs typeface="Zawgyi-One" pitchFamily="34" charset="0"/>
              </a:rPr>
              <a:t>ိုင္မ</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(၃)  </a:t>
            </a:r>
            <a:r>
              <a:rPr lang="en-US" dirty="0" err="1">
                <a:solidFill>
                  <a:schemeClr val="bg1"/>
                </a:solidFill>
                <a:latin typeface="Zawgyi-One" pitchFamily="34" charset="0"/>
                <a:cs typeface="Zawgyi-One" pitchFamily="34" charset="0"/>
              </a:rPr>
              <a:t>မွီခိုအားထားရမႈအရွိဆံုး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(၄) </a:t>
            </a:r>
            <a:r>
              <a:rPr lang="en-US" dirty="0" err="1">
                <a:solidFill>
                  <a:schemeClr val="bg1"/>
                </a:solidFill>
                <a:latin typeface="Zawgyi-One" pitchFamily="34" charset="0"/>
                <a:cs typeface="Zawgyi-One" pitchFamily="34" charset="0"/>
              </a:rPr>
              <a:t>ေရရွည္အခံဆံုး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(၅) </a:t>
            </a:r>
            <a:r>
              <a:rPr lang="en-US" dirty="0" err="1">
                <a:solidFill>
                  <a:schemeClr val="bg1"/>
                </a:solidFill>
                <a:latin typeface="Zawgyi-One" pitchFamily="34" charset="0"/>
                <a:cs typeface="Zawgyi-One" pitchFamily="34" charset="0"/>
              </a:rPr>
              <a:t>လံုျခံဳစိတ္ခ်ရမႈအရွိဆံုး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(၆) </a:t>
            </a:r>
            <a:r>
              <a:rPr lang="en-US" dirty="0" err="1">
                <a:solidFill>
                  <a:schemeClr val="bg1"/>
                </a:solidFill>
                <a:latin typeface="Zawgyi-One" pitchFamily="34" charset="0"/>
                <a:cs typeface="Zawgyi-One" pitchFamily="34" charset="0"/>
              </a:rPr>
              <a:t>အလ်င</a:t>
            </a:r>
            <a:r>
              <a:rPr lang="en-US" dirty="0">
                <a:solidFill>
                  <a:schemeClr val="bg1"/>
                </a:solidFill>
                <a:latin typeface="Zawgyi-One" pitchFamily="34" charset="0"/>
                <a:cs typeface="Zawgyi-One" pitchFamily="34" charset="0"/>
              </a:rPr>
              <a:t>္ျ</a:t>
            </a:r>
            <a:r>
              <a:rPr lang="en-US" dirty="0" err="1">
                <a:solidFill>
                  <a:schemeClr val="bg1"/>
                </a:solidFill>
                <a:latin typeface="Zawgyi-One" pitchFamily="34" charset="0"/>
                <a:cs typeface="Zawgyi-One" pitchFamily="34" charset="0"/>
              </a:rPr>
              <a:t>မန္ဆံုး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(၇) </a:t>
            </a:r>
            <a:r>
              <a:rPr lang="en-US" dirty="0" err="1">
                <a:solidFill>
                  <a:schemeClr val="bg1"/>
                </a:solidFill>
                <a:latin typeface="Zawgyi-One" pitchFamily="34" charset="0"/>
                <a:cs typeface="Zawgyi-One" pitchFamily="34" charset="0"/>
              </a:rPr>
              <a:t>ကုန္က်ခံရတဲ့ေငြေၾကးအတြက</a:t>
            </a:r>
            <a:r>
              <a:rPr lang="en-US" dirty="0">
                <a:solidFill>
                  <a:schemeClr val="bg1"/>
                </a:solidFill>
                <a:latin typeface="Zawgyi-One" pitchFamily="34" charset="0"/>
                <a:cs typeface="Zawgyi-One" pitchFamily="34" charset="0"/>
              </a:rPr>
              <a:t>္ </a:t>
            </a:r>
            <a:r>
              <a:rPr lang="en-US" dirty="0" err="1">
                <a:solidFill>
                  <a:schemeClr val="bg1"/>
                </a:solidFill>
                <a:latin typeface="Zawgyi-One" pitchFamily="34" charset="0"/>
                <a:cs typeface="Zawgyi-One" pitchFamily="34" charset="0"/>
              </a:rPr>
              <a:t>ထိုက္တန္မႈအရွိဆံုး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(၈) </a:t>
            </a:r>
            <a:r>
              <a:rPr lang="en-US" dirty="0" err="1">
                <a:solidFill>
                  <a:schemeClr val="bg1"/>
                </a:solidFill>
                <a:latin typeface="Zawgyi-One" pitchFamily="34" charset="0"/>
                <a:cs typeface="Zawgyi-One" pitchFamily="34" charset="0"/>
              </a:rPr>
              <a:t>ကုန္က်စရိတ</a:t>
            </a:r>
            <a:r>
              <a:rPr lang="en-US" dirty="0">
                <a:solidFill>
                  <a:schemeClr val="bg1"/>
                </a:solidFill>
                <a:latin typeface="Zawgyi-One" pitchFamily="34" charset="0"/>
                <a:cs typeface="Zawgyi-One" pitchFamily="34" charset="0"/>
              </a:rPr>
              <a:t>္ </a:t>
            </a:r>
            <a:r>
              <a:rPr lang="en-US" dirty="0" err="1">
                <a:solidFill>
                  <a:schemeClr val="bg1"/>
                </a:solidFill>
                <a:latin typeface="Zawgyi-One" pitchFamily="34" charset="0"/>
                <a:cs typeface="Zawgyi-One" pitchFamily="34" charset="0"/>
              </a:rPr>
              <a:t>အသက္သာဆံုး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(၉) </a:t>
            </a:r>
            <a:r>
              <a:rPr lang="en-US" dirty="0" err="1">
                <a:solidFill>
                  <a:schemeClr val="bg1"/>
                </a:solidFill>
                <a:latin typeface="Zawgyi-One" pitchFamily="34" charset="0"/>
                <a:cs typeface="Zawgyi-One" pitchFamily="34" charset="0"/>
              </a:rPr>
              <a:t>ဂုဏ</a:t>
            </a:r>
            <a:r>
              <a:rPr lang="en-US" dirty="0">
                <a:solidFill>
                  <a:schemeClr val="bg1"/>
                </a:solidFill>
                <a:latin typeface="Zawgyi-One" pitchFamily="34" charset="0"/>
                <a:cs typeface="Zawgyi-One" pitchFamily="34" charset="0"/>
              </a:rPr>
              <a:t>္ျ</a:t>
            </a:r>
            <a:r>
              <a:rPr lang="en-US" dirty="0" err="1">
                <a:solidFill>
                  <a:schemeClr val="bg1"/>
                </a:solidFill>
                <a:latin typeface="Zawgyi-One" pitchFamily="34" charset="0"/>
                <a:cs typeface="Zawgyi-One" pitchFamily="34" charset="0"/>
              </a:rPr>
              <a:t>ဒပ္အရွိဆံုး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(၁၀) </a:t>
            </a:r>
            <a:r>
              <a:rPr lang="en-US" dirty="0" err="1">
                <a:solidFill>
                  <a:schemeClr val="bg1"/>
                </a:solidFill>
                <a:latin typeface="Zawgyi-One" pitchFamily="34" charset="0"/>
                <a:cs typeface="Zawgyi-One" pitchFamily="34" charset="0"/>
              </a:rPr>
              <a:t>ဒီဇိုင္း</a:t>
            </a:r>
            <a:r>
              <a:rPr lang="en-US" dirty="0">
                <a:solidFill>
                  <a:schemeClr val="bg1"/>
                </a:solidFill>
                <a:latin typeface="Zawgyi-One" pitchFamily="34" charset="0"/>
                <a:cs typeface="Zawgyi-One" pitchFamily="34" charset="0"/>
              </a:rPr>
              <a:t> </a:t>
            </a:r>
            <a:r>
              <a:rPr lang="en-US" dirty="0" err="1">
                <a:solidFill>
                  <a:schemeClr val="bg1"/>
                </a:solidFill>
                <a:latin typeface="Zawgyi-One" pitchFamily="34" charset="0"/>
                <a:cs typeface="Zawgyi-One" pitchFamily="34" charset="0"/>
              </a:rPr>
              <a:t>သို႔မဟုတ</a:t>
            </a:r>
            <a:r>
              <a:rPr lang="en-US" dirty="0">
                <a:solidFill>
                  <a:schemeClr val="bg1"/>
                </a:solidFill>
                <a:latin typeface="Zawgyi-One" pitchFamily="34" charset="0"/>
                <a:cs typeface="Zawgyi-One" pitchFamily="34" charset="0"/>
              </a:rPr>
              <a:t>္ </a:t>
            </a:r>
            <a:r>
              <a:rPr lang="en-US" dirty="0" err="1">
                <a:solidFill>
                  <a:schemeClr val="bg1"/>
                </a:solidFill>
                <a:latin typeface="Zawgyi-One" pitchFamily="34" charset="0"/>
                <a:cs typeface="Zawgyi-One" pitchFamily="34" charset="0"/>
              </a:rPr>
              <a:t>စတိုင္လ္အေကာင္းဆံုး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(၁၁) </a:t>
            </a:r>
            <a:r>
              <a:rPr lang="en-US" dirty="0" err="1">
                <a:solidFill>
                  <a:schemeClr val="bg1"/>
                </a:solidFill>
                <a:latin typeface="Zawgyi-One" pitchFamily="34" charset="0"/>
                <a:cs typeface="Zawgyi-One" pitchFamily="34" charset="0"/>
              </a:rPr>
              <a:t>သံုးစြဲဖို႔အလြယ္ကူဆံုး</a:t>
            </a:r>
            <a:r>
              <a:rPr lang="en-US" dirty="0">
                <a:solidFill>
                  <a:schemeClr val="bg1"/>
                </a:solidFill>
                <a:latin typeface="Zawgyi-One" pitchFamily="34" charset="0"/>
                <a:cs typeface="Zawgyi-One" pitchFamily="34" charset="0"/>
              </a:rPr>
              <a:t>။</a:t>
            </a:r>
          </a:p>
          <a:p>
            <a:r>
              <a:rPr lang="en-US" dirty="0">
                <a:solidFill>
                  <a:schemeClr val="bg1"/>
                </a:solidFill>
                <a:latin typeface="Zawgyi-One" pitchFamily="34" charset="0"/>
                <a:cs typeface="Zawgyi-One" pitchFamily="34" charset="0"/>
              </a:rPr>
              <a:t>(၁၂) </a:t>
            </a:r>
            <a:r>
              <a:rPr lang="en-US" dirty="0" err="1">
                <a:solidFill>
                  <a:schemeClr val="bg1"/>
                </a:solidFill>
                <a:latin typeface="Zawgyi-One" pitchFamily="34" charset="0"/>
                <a:cs typeface="Zawgyi-One" pitchFamily="34" charset="0"/>
              </a:rPr>
              <a:t>သံုးစြဲရာမွာ</a:t>
            </a:r>
            <a:r>
              <a:rPr lang="en-US" dirty="0">
                <a:solidFill>
                  <a:schemeClr val="bg1"/>
                </a:solidFill>
                <a:latin typeface="Zawgyi-One" pitchFamily="34" charset="0"/>
                <a:cs typeface="Zawgyi-One" pitchFamily="34" charset="0"/>
              </a:rPr>
              <a:t> </a:t>
            </a:r>
            <a:r>
              <a:rPr lang="en-US" dirty="0" err="1">
                <a:solidFill>
                  <a:schemeClr val="bg1"/>
                </a:solidFill>
                <a:latin typeface="Zawgyi-One" pitchFamily="34" charset="0"/>
                <a:cs typeface="Zawgyi-One" pitchFamily="34" charset="0"/>
              </a:rPr>
              <a:t>အဆင္အေျပဆံုး</a:t>
            </a:r>
            <a:r>
              <a:rPr lang="en-US" dirty="0">
                <a:solidFill>
                  <a:schemeClr val="bg1"/>
                </a:solidFill>
                <a:latin typeface="Zawgyi-One" pitchFamily="34" charset="0"/>
                <a:cs typeface="Zawgyi-One" pitchFamily="34" charset="0"/>
              </a:rPr>
              <a:t>။</a:t>
            </a:r>
          </a:p>
          <a:p>
            <a:endParaRPr lang="en-US" sz="1400" dirty="0"/>
          </a:p>
        </p:txBody>
      </p:sp>
    </p:spTree>
    <p:extLst>
      <p:ext uri="{BB962C8B-B14F-4D97-AF65-F5344CB8AC3E}">
        <p14:creationId xmlns:p14="http://schemas.microsoft.com/office/powerpoint/2010/main" val="126708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457200"/>
            <a:ext cx="9220200" cy="3361692"/>
          </a:xfrm>
        </p:spPr>
        <p:txBody>
          <a:bodyPr/>
          <a:lstStyle/>
          <a:p>
            <a:pPr marL="342900" indent="-342900">
              <a:buFont typeface="Wingdings" pitchFamily="2" charset="2"/>
              <a:buChar char="v"/>
            </a:pPr>
            <a:r>
              <a:rPr lang="en-US" sz="2400" dirty="0">
                <a:solidFill>
                  <a:schemeClr val="bg1"/>
                </a:solidFill>
                <a:latin typeface="Zawgyi-One" pitchFamily="34" charset="0"/>
                <a:cs typeface="Zawgyi-One" pitchFamily="34" charset="0"/>
              </a:rPr>
              <a:t>ဒါ့</a:t>
            </a:r>
            <a:r>
              <a:rPr lang="en-US" sz="2400" dirty="0" err="1">
                <a:solidFill>
                  <a:schemeClr val="bg1"/>
                </a:solidFill>
                <a:latin typeface="Zawgyi-One" pitchFamily="34" charset="0"/>
                <a:cs typeface="Zawgyi-One" pitchFamily="34" charset="0"/>
              </a:rPr>
              <a:t>ေၾကာင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လည္း</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ေမာ္ေတာ္ယာဥ္ေစ်းကြက္ထဲမွာ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မာစီဒီးက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ဂုဏ</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ဒပ္အရွိဆံုး</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ဘီအမ္ဒဗလ</a:t>
            </a:r>
            <a:r>
              <a:rPr lang="en-US" sz="2400" dirty="0">
                <a:solidFill>
                  <a:schemeClr val="bg1"/>
                </a:solidFill>
                <a:latin typeface="Zawgyi-One" pitchFamily="34" charset="0"/>
                <a:cs typeface="Zawgyi-One" pitchFamily="34" charset="0"/>
              </a:rPr>
              <a:t>်ဴက </a:t>
            </a:r>
            <a:r>
              <a:rPr lang="en-US" sz="2400" dirty="0" err="1">
                <a:solidFill>
                  <a:schemeClr val="bg1"/>
                </a:solidFill>
                <a:latin typeface="Zawgyi-One" pitchFamily="34" charset="0"/>
                <a:cs typeface="Zawgyi-One" pitchFamily="34" charset="0"/>
              </a:rPr>
              <a:t>ေမာင္း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င္မႈစြမ္းေဆာင္ရည္အရွိဆံုး</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ဟြန္ဒိုင္းက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ကုန္က်စရိတ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အသက္သာဆံုး</a:t>
            </a:r>
            <a:r>
              <a:rPr lang="en-US" sz="2400" dirty="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400" dirty="0" smtClean="0">
                <a:solidFill>
                  <a:schemeClr val="bg1"/>
                </a:solidFill>
                <a:latin typeface="Zawgyi-One" pitchFamily="34" charset="0"/>
                <a:cs typeface="Zawgyi-One" pitchFamily="34" charset="0"/>
              </a:rPr>
              <a:t>Volvo </a:t>
            </a:r>
            <a:r>
              <a:rPr lang="en-US" sz="2400" dirty="0">
                <a:solidFill>
                  <a:schemeClr val="bg1"/>
                </a:solidFill>
                <a:latin typeface="Zawgyi-One" pitchFamily="34" charset="0"/>
                <a:cs typeface="Zawgyi-One" pitchFamily="34" charset="0"/>
              </a:rPr>
              <a:t>က </a:t>
            </a:r>
            <a:r>
              <a:rPr lang="en-US" sz="2400" dirty="0" err="1">
                <a:solidFill>
                  <a:schemeClr val="bg1"/>
                </a:solidFill>
                <a:latin typeface="Zawgyi-One" pitchFamily="34" charset="0"/>
                <a:cs typeface="Zawgyi-One" pitchFamily="34" charset="0"/>
              </a:rPr>
              <a:t>လံုျခံဳစိတ္ခ်မႈအရွိဆံုး</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ဆိုျပီး</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ေနရ</a:t>
            </a:r>
            <a:r>
              <a:rPr lang="en-US" sz="2400" dirty="0" err="1" smtClean="0">
                <a:solidFill>
                  <a:schemeClr val="bg1"/>
                </a:solidFill>
                <a:latin typeface="Zawgyi-One" pitchFamily="34" charset="0"/>
                <a:cs typeface="Zawgyi-One" pitchFamily="34" charset="0"/>
              </a:rPr>
              <a:t>ာ</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အသ</a:t>
            </a:r>
            <a:r>
              <a:rPr lang="en-US" sz="2400" dirty="0" err="1">
                <a:solidFill>
                  <a:schemeClr val="bg1"/>
                </a:solidFill>
                <a:latin typeface="Zawgyi-One" pitchFamily="34" charset="0"/>
                <a:cs typeface="Zawgyi-One" pitchFamily="34" charset="0"/>
              </a:rPr>
              <a:t>ီးသီးယူထား</a:t>
            </a:r>
            <a:r>
              <a:rPr lang="en-US" sz="2400" dirty="0" err="1" smtClean="0">
                <a:solidFill>
                  <a:schemeClr val="bg1"/>
                </a:solidFill>
                <a:latin typeface="Zawgyi-One" pitchFamily="34" charset="0"/>
                <a:cs typeface="Zawgyi-One" pitchFamily="34" charset="0"/>
              </a:rPr>
              <a:t>ၾက</a:t>
            </a:r>
            <a:r>
              <a:rPr lang="en-US" sz="2400" dirty="0" smtClean="0">
                <a:solidFill>
                  <a:schemeClr val="bg1"/>
                </a:solidFill>
                <a:latin typeface="Zawgyi-One" pitchFamily="34" charset="0"/>
                <a:cs typeface="Zawgyi-One" pitchFamily="34" charset="0"/>
              </a:rPr>
              <a:t>။</a:t>
            </a:r>
            <a:endParaRPr lang="en-US" sz="2400" dirty="0">
              <a:solidFill>
                <a:schemeClr val="bg1"/>
              </a:solidFill>
              <a:latin typeface="Zawgyi-One" pitchFamily="34" charset="0"/>
              <a:cs typeface="Zawgyi-One" pitchFamily="34" charset="0"/>
            </a:endParaRPr>
          </a:p>
          <a:p>
            <a:pPr marL="342900" indent="-342900">
              <a:buFont typeface="Wingdings" pitchFamily="2" charset="2"/>
              <a:buChar char="v"/>
            </a:pPr>
            <a:r>
              <a:rPr lang="en-US" sz="2400" dirty="0">
                <a:solidFill>
                  <a:schemeClr val="bg1"/>
                </a:solidFill>
                <a:latin typeface="Zawgyi-One" pitchFamily="34" charset="0"/>
                <a:cs typeface="Zawgyi-One" pitchFamily="34" charset="0"/>
              </a:rPr>
              <a:t>၀ယ္ယူသူေတြကေတာ့ </a:t>
            </a:r>
            <a:r>
              <a:rPr lang="en-US" sz="2400" dirty="0" err="1">
                <a:solidFill>
                  <a:schemeClr val="bg1"/>
                </a:solidFill>
                <a:latin typeface="Zawgyi-One" pitchFamily="34" charset="0"/>
                <a:cs typeface="Zawgyi-One" pitchFamily="34" charset="0"/>
              </a:rPr>
              <a:t>ထုတ္ကုန္တစ္ခုအေပ</a:t>
            </a:r>
            <a:r>
              <a:rPr lang="en-US" sz="2400" dirty="0">
                <a:solidFill>
                  <a:schemeClr val="bg1"/>
                </a:solidFill>
                <a:latin typeface="Zawgyi-One" pitchFamily="34" charset="0"/>
                <a:cs typeface="Zawgyi-One" pitchFamily="34" charset="0"/>
              </a:rPr>
              <a:t>ၚ </a:t>
            </a:r>
            <a:r>
              <a:rPr lang="en-US" sz="2400" dirty="0" err="1">
                <a:solidFill>
                  <a:schemeClr val="bg1"/>
                </a:solidFill>
                <a:latin typeface="Zawgyi-One" pitchFamily="34" charset="0"/>
                <a:cs typeface="Zawgyi-One" pitchFamily="34" charset="0"/>
              </a:rPr>
              <a:t>သူေပးလိုက္ရမယ</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ေငြေၾကးပမာဏတန္ဖိုးနဲ</a:t>
            </a:r>
            <a:r>
              <a:rPr lang="en-US" sz="2400" dirty="0">
                <a:solidFill>
                  <a:schemeClr val="bg1"/>
                </a:solidFill>
                <a:latin typeface="Zawgyi-One" pitchFamily="34" charset="0"/>
                <a:cs typeface="Zawgyi-One" pitchFamily="34" charset="0"/>
              </a:rPr>
              <a:t>႔ </a:t>
            </a:r>
            <a:r>
              <a:rPr lang="en-US" sz="2400" dirty="0" err="1">
                <a:solidFill>
                  <a:schemeClr val="bg1"/>
                </a:solidFill>
                <a:latin typeface="Zawgyi-One" pitchFamily="34" charset="0"/>
                <a:cs typeface="Zawgyi-One" pitchFamily="34" charset="0"/>
              </a:rPr>
              <a:t>အဲ့ဒီထုတ္ကုန္</a:t>
            </a:r>
            <a:r>
              <a:rPr lang="en-US" sz="2400" dirty="0" err="1" smtClean="0">
                <a:solidFill>
                  <a:schemeClr val="bg1"/>
                </a:solidFill>
                <a:latin typeface="Zawgyi-One" pitchFamily="34" charset="0"/>
                <a:cs typeface="Zawgyi-One" pitchFamily="34" charset="0"/>
              </a:rPr>
              <a:t>က</a:t>
            </a:r>
            <a:r>
              <a:rPr lang="en-US" sz="2400" dirty="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ပးမယ</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အက်ိဳးေက်းဇူးတို႔ထိုက္တန</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ခင္း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မရွိက</a:t>
            </a:r>
            <a:r>
              <a:rPr lang="en-US" sz="2400" dirty="0" err="1" smtClean="0">
                <a:solidFill>
                  <a:schemeClr val="bg1"/>
                </a:solidFill>
                <a:latin typeface="Zawgyi-One" pitchFamily="34" charset="0"/>
                <a:cs typeface="Zawgyi-One" pitchFamily="34" charset="0"/>
              </a:rPr>
              <a:t>ို</a:t>
            </a:r>
            <a:r>
              <a:rPr lang="en-US" sz="2400" dirty="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ထည</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သြင္းစဥ္းစားမွာေသခ်ာပါတယ</a:t>
            </a:r>
            <a:r>
              <a:rPr lang="en-US" sz="2400" dirty="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pPr marL="342900" indent="-342900">
              <a:buFont typeface="Wingdings" pitchFamily="2" charset="2"/>
              <a:buChar char="v"/>
            </a:pPr>
            <a:r>
              <a:rPr lang="en-US" sz="2400" dirty="0" err="1" smtClean="0">
                <a:solidFill>
                  <a:schemeClr val="bg1"/>
                </a:solidFill>
                <a:latin typeface="Zawgyi-One" pitchFamily="34" charset="0"/>
                <a:cs typeface="Zawgyi-One" pitchFamily="34" charset="0"/>
              </a:rPr>
              <a:t>ဒ</a:t>
            </a:r>
            <a:r>
              <a:rPr lang="en-US" sz="2400" dirty="0" err="1">
                <a:solidFill>
                  <a:schemeClr val="bg1"/>
                </a:solidFill>
                <a:latin typeface="Zawgyi-One" pitchFamily="34" charset="0"/>
                <a:cs typeface="Zawgyi-One" pitchFamily="34" charset="0"/>
              </a:rPr>
              <a:t>ါေၾကာင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ေရာင္းခ</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သ</a:t>
            </a:r>
            <a:r>
              <a:rPr lang="en-US" sz="2400" dirty="0" err="1">
                <a:solidFill>
                  <a:schemeClr val="bg1"/>
                </a:solidFill>
                <a:latin typeface="Zawgyi-One" pitchFamily="34" charset="0"/>
                <a:cs typeface="Zawgyi-One" pitchFamily="34" charset="0"/>
              </a:rPr>
              <a:t>ူဟာ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သူ႔ရဲ့ကုန္အမွတ္တံဆိပ္အတြက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တန္ဖိုးေနရာ</a:t>
            </a:r>
            <a:r>
              <a:rPr lang="en-US" sz="2400" dirty="0">
                <a:solidFill>
                  <a:schemeClr val="bg1"/>
                </a:solidFill>
                <a:latin typeface="Zawgyi-One" pitchFamily="34" charset="0"/>
                <a:cs typeface="Zawgyi-One" pitchFamily="34" charset="0"/>
              </a:rPr>
              <a:t> (Value-Position) </a:t>
            </a:r>
            <a:r>
              <a:rPr lang="en-US" sz="2400" dirty="0" err="1">
                <a:solidFill>
                  <a:schemeClr val="bg1"/>
                </a:solidFill>
                <a:latin typeface="Zawgyi-One" pitchFamily="34" charset="0"/>
                <a:cs typeface="Zawgyi-One" pitchFamily="34" charset="0"/>
              </a:rPr>
              <a:t>တစ္ခုရေအာင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လုပ္ေဆာင္ရပါလိမ</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မယ</a:t>
            </a:r>
            <a:r>
              <a:rPr lang="en-US" sz="2400" dirty="0">
                <a:solidFill>
                  <a:schemeClr val="bg1"/>
                </a:solidFill>
                <a:latin typeface="Zawgyi-One" pitchFamily="34" charset="0"/>
                <a:cs typeface="Zawgyi-One" pitchFamily="34" charset="0"/>
              </a:rPr>
              <a:t>္။</a:t>
            </a:r>
          </a:p>
          <a:p>
            <a:pPr marL="342900" indent="-342900">
              <a:buFont typeface="Wingdings" pitchFamily="2" charset="2"/>
              <a:buChar char="v"/>
            </a:pPr>
            <a:r>
              <a:rPr lang="en-US" sz="2400" dirty="0" err="1">
                <a:solidFill>
                  <a:schemeClr val="bg1"/>
                </a:solidFill>
                <a:latin typeface="Zawgyi-One" pitchFamily="34" charset="0"/>
                <a:cs typeface="Zawgyi-One" pitchFamily="34" charset="0"/>
              </a:rPr>
              <a:t>အဲဒီ့ေနာက</a:t>
            </a:r>
            <a:r>
              <a:rPr lang="en-US" sz="2400" dirty="0">
                <a:solidFill>
                  <a:schemeClr val="bg1"/>
                </a:solidFill>
                <a:latin typeface="Zawgyi-One" pitchFamily="34" charset="0"/>
                <a:cs typeface="Zawgyi-One" pitchFamily="34" charset="0"/>
              </a:rPr>
              <a:t>္ ၀ယ္ယူဖို႔အလားအလာရွိသူဟာ </a:t>
            </a:r>
            <a:r>
              <a:rPr lang="en-US" sz="2400" dirty="0" err="1">
                <a:solidFill>
                  <a:schemeClr val="bg1"/>
                </a:solidFill>
                <a:latin typeface="Zawgyi-One" pitchFamily="34" charset="0"/>
                <a:cs typeface="Zawgyi-One" pitchFamily="34" charset="0"/>
              </a:rPr>
              <a:t>သူထည</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သြင္းစဥ္းစားတဲ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ထုတ္ကုန္အမွတ္တံဆိပ္အသီးသီးရဲ</a:t>
            </a:r>
            <a:r>
              <a:rPr lang="en-US" sz="2400" dirty="0">
                <a:solidFill>
                  <a:schemeClr val="bg1"/>
                </a:solidFill>
                <a:latin typeface="Zawgyi-One" pitchFamily="34" charset="0"/>
                <a:cs typeface="Zawgyi-One" pitchFamily="34" charset="0"/>
              </a:rPr>
              <a:t>႔</a:t>
            </a:r>
          </a:p>
          <a:p>
            <a:pPr marL="342900" indent="-342900">
              <a:buFont typeface="Wingdings" pitchFamily="2" charset="2"/>
              <a:buChar char="v"/>
            </a:pP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အလံုးစံုကမ္းလွမ္းခ်က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နဲ</a:t>
            </a:r>
            <a:r>
              <a:rPr lang="en-US" sz="2400" dirty="0">
                <a:solidFill>
                  <a:schemeClr val="bg1"/>
                </a:solidFill>
                <a:latin typeface="Zawgyi-One" pitchFamily="34" charset="0"/>
                <a:cs typeface="Zawgyi-One" pitchFamily="34" charset="0"/>
              </a:rPr>
              <a:t>႔ “ </a:t>
            </a:r>
            <a:r>
              <a:rPr lang="en-US" sz="2400" dirty="0" err="1">
                <a:solidFill>
                  <a:schemeClr val="bg1"/>
                </a:solidFill>
                <a:latin typeface="Zawgyi-One" pitchFamily="34" charset="0"/>
                <a:cs typeface="Zawgyi-One" pitchFamily="34" charset="0"/>
              </a:rPr>
              <a:t>အလံုးစံုကုန္က်စရိတ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တို႔ရဲ</a:t>
            </a:r>
            <a:r>
              <a:rPr lang="en-US" sz="2400" dirty="0">
                <a:solidFill>
                  <a:schemeClr val="bg1"/>
                </a:solidFill>
                <a:latin typeface="Zawgyi-One" pitchFamily="34" charset="0"/>
                <a:cs typeface="Zawgyi-One" pitchFamily="34" charset="0"/>
              </a:rPr>
              <a:t>႕ ျ</a:t>
            </a:r>
            <a:r>
              <a:rPr lang="en-US" sz="2400" dirty="0" err="1">
                <a:solidFill>
                  <a:schemeClr val="bg1"/>
                </a:solidFill>
                <a:latin typeface="Zawgyi-One" pitchFamily="34" charset="0"/>
                <a:cs typeface="Zawgyi-One" pitchFamily="34" charset="0"/>
              </a:rPr>
              <a:t>ခားနားခ်က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သို႔မဟုတ</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အခ်ိဳးအစားကို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ဆန္းစစ္မ</a:t>
            </a:r>
            <a:r>
              <a:rPr lang="en-US" sz="2400" dirty="0">
                <a:solidFill>
                  <a:schemeClr val="bg1"/>
                </a:solidFill>
                <a:latin typeface="Zawgyi-One" pitchFamily="34" charset="0"/>
                <a:cs typeface="Zawgyi-One" pitchFamily="34" charset="0"/>
              </a:rPr>
              <a:t>ႈ</a:t>
            </a:r>
          </a:p>
          <a:p>
            <a:pPr marL="342900" indent="-342900">
              <a:buFont typeface="Wingdings" pitchFamily="2" charset="2"/>
              <a:buChar char="v"/>
            </a:pP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ပဳရပါတယ</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ဝယ္ယူဖို႔အလားအလာရွိသူဟာ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သူ႕အေပၚဆြဲေဆာင္မႈအရွိဆံုး</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အလံုးစံုတန္ဖိုးကမ္းလွမ္းခ်က</a:t>
            </a:r>
            <a:r>
              <a:rPr lang="en-US" sz="2400" dirty="0">
                <a:solidFill>
                  <a:schemeClr val="bg1"/>
                </a:solidFill>
                <a:latin typeface="Zawgyi-One" pitchFamily="34" charset="0"/>
                <a:cs typeface="Zawgyi-One" pitchFamily="34" charset="0"/>
              </a:rPr>
              <a:t>္</a:t>
            </a:r>
          </a:p>
          <a:p>
            <a:pPr marL="342900" indent="-342900">
              <a:buFont typeface="Wingdings" pitchFamily="2" charset="2"/>
              <a:buChar char="v"/>
            </a:pPr>
            <a:r>
              <a:rPr lang="en-US" sz="2400" dirty="0">
                <a:solidFill>
                  <a:schemeClr val="bg1"/>
                </a:solidFill>
                <a:latin typeface="Zawgyi-One" pitchFamily="34" charset="0"/>
                <a:cs typeface="Zawgyi-One" pitchFamily="34" charset="0"/>
              </a:rPr>
              <a:t>(Total Value Proposition) </a:t>
            </a:r>
            <a:r>
              <a:rPr lang="en-US" sz="2400" dirty="0" err="1">
                <a:solidFill>
                  <a:schemeClr val="bg1"/>
                </a:solidFill>
                <a:latin typeface="Zawgyi-One" pitchFamily="34" charset="0"/>
                <a:cs typeface="Zawgyi-One" pitchFamily="34" charset="0"/>
              </a:rPr>
              <a:t>ကိုေပးစြမ္းႏိုင္မယ</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ကုန္ပစၥည္းေပးသြင္းသူကိုသာ</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ေရြးခ်ယ္မွာ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ေသခ်ာပါတယ</a:t>
            </a:r>
            <a:r>
              <a:rPr lang="en-US" sz="2400" dirty="0">
                <a:solidFill>
                  <a:schemeClr val="bg1"/>
                </a:solidFill>
                <a:latin typeface="Zawgyi-One" pitchFamily="34" charset="0"/>
                <a:cs typeface="Zawgyi-One" pitchFamily="34" charset="0"/>
              </a:rPr>
              <a:t>္။</a:t>
            </a:r>
          </a:p>
          <a:p>
            <a:endParaRPr lang="en-US" dirty="0"/>
          </a:p>
        </p:txBody>
      </p:sp>
    </p:spTree>
    <p:extLst>
      <p:ext uri="{BB962C8B-B14F-4D97-AF65-F5344CB8AC3E}">
        <p14:creationId xmlns:p14="http://schemas.microsoft.com/office/powerpoint/2010/main" val="1709540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a:xfrm>
            <a:off x="152400" y="381000"/>
            <a:ext cx="9448800" cy="1676400"/>
          </a:xfrm>
        </p:spPr>
        <p:txBody>
          <a:bodyPr/>
          <a:lstStyle/>
          <a:p>
            <a:pPr marL="457200" indent="-457200">
              <a:buFont typeface="Wingdings" pitchFamily="2" charset="2"/>
              <a:buChar char="v"/>
            </a:pPr>
            <a:r>
              <a:rPr lang="en-US" sz="3200" b="1" spc="-20" dirty="0">
                <a:solidFill>
                  <a:srgbClr val="FFFF00"/>
                </a:solidFill>
                <a:latin typeface="Arial"/>
                <a:cs typeface="Arial"/>
              </a:rPr>
              <a:t>V</a:t>
            </a:r>
            <a:r>
              <a:rPr lang="en-US" sz="3200" b="1" spc="-15" dirty="0">
                <a:solidFill>
                  <a:srgbClr val="FFFF00"/>
                </a:solidFill>
                <a:latin typeface="Arial"/>
                <a:cs typeface="Arial"/>
              </a:rPr>
              <a:t>al</a:t>
            </a:r>
            <a:r>
              <a:rPr lang="en-US" sz="3200" b="1" spc="-30" dirty="0">
                <a:solidFill>
                  <a:srgbClr val="FFFF00"/>
                </a:solidFill>
                <a:latin typeface="Arial"/>
                <a:cs typeface="Arial"/>
              </a:rPr>
              <a:t>u</a:t>
            </a:r>
            <a:r>
              <a:rPr lang="en-US" sz="3200" b="1" spc="-20" dirty="0">
                <a:solidFill>
                  <a:srgbClr val="FFFF00"/>
                </a:solidFill>
                <a:latin typeface="Arial"/>
                <a:cs typeface="Arial"/>
              </a:rPr>
              <a:t>e</a:t>
            </a:r>
            <a:r>
              <a:rPr lang="en-US" sz="3200" b="1" spc="-5" dirty="0">
                <a:solidFill>
                  <a:srgbClr val="FFFF00"/>
                </a:solidFill>
                <a:latin typeface="Arial"/>
                <a:cs typeface="Arial"/>
              </a:rPr>
              <a:t> </a:t>
            </a:r>
            <a:r>
              <a:rPr lang="en-US" sz="3200" b="1" spc="-30" dirty="0" smtClean="0">
                <a:solidFill>
                  <a:srgbClr val="FFFF00"/>
                </a:solidFill>
                <a:latin typeface="Arial"/>
                <a:cs typeface="Arial"/>
              </a:rPr>
              <a:t>p</a:t>
            </a:r>
            <a:r>
              <a:rPr lang="en-US" sz="3200" b="1" spc="-10" dirty="0" smtClean="0">
                <a:solidFill>
                  <a:srgbClr val="FFFF00"/>
                </a:solidFill>
                <a:latin typeface="Arial"/>
                <a:cs typeface="Arial"/>
              </a:rPr>
              <a:t>r</a:t>
            </a:r>
            <a:r>
              <a:rPr lang="en-US" sz="3200" b="1" spc="-30" dirty="0" smtClean="0">
                <a:solidFill>
                  <a:srgbClr val="FFFF00"/>
                </a:solidFill>
                <a:latin typeface="Arial"/>
                <a:cs typeface="Arial"/>
              </a:rPr>
              <a:t>opo</a:t>
            </a:r>
            <a:r>
              <a:rPr lang="en-US" sz="3200" b="1" spc="-15" dirty="0" smtClean="0">
                <a:solidFill>
                  <a:srgbClr val="FFFF00"/>
                </a:solidFill>
                <a:latin typeface="Arial"/>
                <a:cs typeface="Arial"/>
              </a:rPr>
              <a:t>si</a:t>
            </a:r>
            <a:r>
              <a:rPr lang="en-US" sz="3200" b="1" spc="-25" dirty="0" smtClean="0">
                <a:solidFill>
                  <a:srgbClr val="FFFF00"/>
                </a:solidFill>
                <a:latin typeface="Arial"/>
                <a:cs typeface="Arial"/>
              </a:rPr>
              <a:t>t</a:t>
            </a:r>
            <a:r>
              <a:rPr lang="en-US" sz="3200" b="1" spc="10" dirty="0" smtClean="0">
                <a:solidFill>
                  <a:srgbClr val="FFFF00"/>
                </a:solidFill>
                <a:latin typeface="Arial"/>
                <a:cs typeface="Arial"/>
              </a:rPr>
              <a:t>i</a:t>
            </a:r>
            <a:r>
              <a:rPr lang="en-US" sz="3200" b="1" spc="-30" dirty="0" smtClean="0">
                <a:solidFill>
                  <a:srgbClr val="FFFF00"/>
                </a:solidFill>
                <a:latin typeface="Arial"/>
                <a:cs typeface="Arial"/>
              </a:rPr>
              <a:t>o</a:t>
            </a:r>
            <a:r>
              <a:rPr lang="en-US" sz="3200" b="1" spc="-20" dirty="0" smtClean="0">
                <a:solidFill>
                  <a:srgbClr val="FFFF00"/>
                </a:solidFill>
                <a:latin typeface="Arial"/>
                <a:cs typeface="Arial"/>
              </a:rPr>
              <a:t>n</a:t>
            </a:r>
            <a:br>
              <a:rPr lang="en-US" sz="3200" b="1" spc="-20" dirty="0" smtClean="0">
                <a:solidFill>
                  <a:srgbClr val="FFFF00"/>
                </a:solidFill>
                <a:latin typeface="Arial"/>
                <a:cs typeface="Arial"/>
              </a:rPr>
            </a:br>
            <a:r>
              <a:rPr lang="en-US" sz="2000" spc="-20" dirty="0" smtClean="0">
                <a:solidFill>
                  <a:schemeClr val="bg1"/>
                </a:solidFill>
                <a:cs typeface="Arial"/>
              </a:rPr>
              <a:t>S</a:t>
            </a:r>
            <a:r>
              <a:rPr lang="en-US" sz="2000" spc="-15" dirty="0" smtClean="0">
                <a:solidFill>
                  <a:schemeClr val="bg1"/>
                </a:solidFill>
                <a:cs typeface="Arial"/>
              </a:rPr>
              <a:t>et</a:t>
            </a:r>
            <a:r>
              <a:rPr lang="en-US" sz="2000" spc="-5" dirty="0" smtClean="0">
                <a:solidFill>
                  <a:schemeClr val="bg1"/>
                </a:solidFill>
                <a:cs typeface="Arial"/>
              </a:rPr>
              <a:t> </a:t>
            </a:r>
            <a:r>
              <a:rPr lang="en-US" sz="2000" spc="-15" dirty="0">
                <a:solidFill>
                  <a:schemeClr val="bg1"/>
                </a:solidFill>
                <a:cs typeface="Arial"/>
              </a:rPr>
              <a:t>of</a:t>
            </a:r>
            <a:r>
              <a:rPr lang="en-US" sz="2000" spc="-5" dirty="0">
                <a:solidFill>
                  <a:schemeClr val="bg1"/>
                </a:solidFill>
                <a:cs typeface="Arial"/>
              </a:rPr>
              <a:t> </a:t>
            </a:r>
            <a:r>
              <a:rPr lang="en-US" sz="2000" spc="-20" dirty="0">
                <a:solidFill>
                  <a:schemeClr val="bg1"/>
                </a:solidFill>
                <a:cs typeface="Arial"/>
              </a:rPr>
              <a:t>benef</a:t>
            </a:r>
            <a:r>
              <a:rPr lang="en-US" sz="2000" dirty="0">
                <a:solidFill>
                  <a:schemeClr val="bg1"/>
                </a:solidFill>
                <a:cs typeface="Arial"/>
              </a:rPr>
              <a:t>i</a:t>
            </a:r>
            <a:r>
              <a:rPr lang="en-US" sz="2000" spc="-15" dirty="0">
                <a:solidFill>
                  <a:schemeClr val="bg1"/>
                </a:solidFill>
                <a:cs typeface="Arial"/>
              </a:rPr>
              <a:t>ts</a:t>
            </a:r>
            <a:r>
              <a:rPr lang="en-US" sz="2000" spc="10" dirty="0">
                <a:solidFill>
                  <a:schemeClr val="bg1"/>
                </a:solidFill>
                <a:cs typeface="Arial"/>
              </a:rPr>
              <a:t> </a:t>
            </a:r>
            <a:r>
              <a:rPr lang="en-US" sz="2000" spc="-15" dirty="0">
                <a:solidFill>
                  <a:schemeClr val="bg1"/>
                </a:solidFill>
                <a:cs typeface="Arial"/>
              </a:rPr>
              <a:t>or</a:t>
            </a:r>
            <a:r>
              <a:rPr lang="en-US" sz="2000" spc="-10" dirty="0">
                <a:solidFill>
                  <a:schemeClr val="bg1"/>
                </a:solidFill>
                <a:cs typeface="Arial"/>
              </a:rPr>
              <a:t> v</a:t>
            </a:r>
            <a:r>
              <a:rPr lang="en-US" sz="2000" spc="-20" dirty="0">
                <a:solidFill>
                  <a:schemeClr val="bg1"/>
                </a:solidFill>
                <a:cs typeface="Arial"/>
              </a:rPr>
              <a:t>a</a:t>
            </a:r>
            <a:r>
              <a:rPr lang="en-US" sz="2000" dirty="0">
                <a:solidFill>
                  <a:schemeClr val="bg1"/>
                </a:solidFill>
                <a:cs typeface="Arial"/>
              </a:rPr>
              <a:t>l</a:t>
            </a:r>
            <a:r>
              <a:rPr lang="en-US" sz="2000" spc="-20" dirty="0">
                <a:solidFill>
                  <a:schemeClr val="bg1"/>
                </a:solidFill>
                <a:cs typeface="Arial"/>
              </a:rPr>
              <a:t>ues</a:t>
            </a:r>
            <a:r>
              <a:rPr lang="en-US" sz="2000" spc="10" dirty="0">
                <a:solidFill>
                  <a:schemeClr val="bg1"/>
                </a:solidFill>
                <a:cs typeface="Arial"/>
              </a:rPr>
              <a:t> </a:t>
            </a:r>
            <a:r>
              <a:rPr lang="en-US" sz="2000" dirty="0" smtClean="0">
                <a:solidFill>
                  <a:schemeClr val="bg1"/>
                </a:solidFill>
              </a:rPr>
              <a:t>promises </a:t>
            </a:r>
            <a:r>
              <a:rPr lang="en-US" sz="2000" dirty="0">
                <a:solidFill>
                  <a:schemeClr val="bg1"/>
                </a:solidFill>
              </a:rPr>
              <a:t>to </a:t>
            </a:r>
            <a:r>
              <a:rPr lang="en-US" sz="2000" spc="-20" dirty="0" smtClean="0">
                <a:solidFill>
                  <a:schemeClr val="bg1"/>
                </a:solidFill>
                <a:cs typeface="Arial"/>
              </a:rPr>
              <a:t>de</a:t>
            </a:r>
            <a:r>
              <a:rPr lang="en-US" sz="2000" spc="-25" dirty="0" smtClean="0">
                <a:solidFill>
                  <a:schemeClr val="bg1"/>
                </a:solidFill>
                <a:cs typeface="Arial"/>
              </a:rPr>
              <a:t>l</a:t>
            </a:r>
            <a:r>
              <a:rPr lang="en-US" sz="2000" dirty="0" smtClean="0">
                <a:solidFill>
                  <a:schemeClr val="bg1"/>
                </a:solidFill>
                <a:cs typeface="Arial"/>
              </a:rPr>
              <a:t>i</a:t>
            </a:r>
            <a:r>
              <a:rPr lang="en-US" sz="2000" spc="-35" dirty="0" smtClean="0">
                <a:solidFill>
                  <a:schemeClr val="bg1"/>
                </a:solidFill>
                <a:cs typeface="Arial"/>
              </a:rPr>
              <a:t>v</a:t>
            </a:r>
            <a:r>
              <a:rPr lang="en-US" sz="2000" spc="-15" dirty="0" smtClean="0">
                <a:solidFill>
                  <a:schemeClr val="bg1"/>
                </a:solidFill>
                <a:cs typeface="Arial"/>
              </a:rPr>
              <a:t>er</a:t>
            </a:r>
            <a:r>
              <a:rPr lang="en-US" sz="2000" spc="-10" dirty="0" smtClean="0">
                <a:solidFill>
                  <a:schemeClr val="bg1"/>
                </a:solidFill>
                <a:cs typeface="Arial"/>
              </a:rPr>
              <a:t> </a:t>
            </a:r>
            <a:r>
              <a:rPr lang="en-US" sz="2000" spc="-15" dirty="0">
                <a:solidFill>
                  <a:schemeClr val="bg1"/>
                </a:solidFill>
                <a:cs typeface="Arial"/>
              </a:rPr>
              <a:t>to</a:t>
            </a:r>
            <a:r>
              <a:rPr lang="en-US" sz="2000" spc="-10" dirty="0">
                <a:solidFill>
                  <a:schemeClr val="bg1"/>
                </a:solidFill>
                <a:cs typeface="Arial"/>
              </a:rPr>
              <a:t> c</a:t>
            </a:r>
            <a:r>
              <a:rPr lang="en-US" sz="2000" spc="-20" dirty="0">
                <a:solidFill>
                  <a:schemeClr val="bg1"/>
                </a:solidFill>
                <a:cs typeface="Arial"/>
              </a:rPr>
              <a:t>u</a:t>
            </a:r>
            <a:r>
              <a:rPr lang="en-US" sz="2000" spc="-10" dirty="0">
                <a:solidFill>
                  <a:schemeClr val="bg1"/>
                </a:solidFill>
                <a:cs typeface="Arial"/>
              </a:rPr>
              <a:t>s</a:t>
            </a:r>
            <a:r>
              <a:rPr lang="en-US" sz="2000" spc="-15" dirty="0">
                <a:solidFill>
                  <a:schemeClr val="bg1"/>
                </a:solidFill>
                <a:cs typeface="Arial"/>
              </a:rPr>
              <a:t>to</a:t>
            </a:r>
            <a:r>
              <a:rPr lang="en-US" sz="2000" spc="-25" dirty="0">
                <a:solidFill>
                  <a:schemeClr val="bg1"/>
                </a:solidFill>
                <a:cs typeface="Arial"/>
              </a:rPr>
              <a:t>m</a:t>
            </a:r>
            <a:r>
              <a:rPr lang="en-US" sz="2000" spc="-20" dirty="0">
                <a:solidFill>
                  <a:schemeClr val="bg1"/>
                </a:solidFill>
                <a:cs typeface="Arial"/>
              </a:rPr>
              <a:t>e</a:t>
            </a:r>
            <a:r>
              <a:rPr lang="en-US" sz="2000" spc="-25" dirty="0">
                <a:solidFill>
                  <a:schemeClr val="bg1"/>
                </a:solidFill>
                <a:cs typeface="Arial"/>
              </a:rPr>
              <a:t>r</a:t>
            </a:r>
            <a:r>
              <a:rPr lang="en-US" sz="2000" spc="-20" dirty="0">
                <a:solidFill>
                  <a:schemeClr val="bg1"/>
                </a:solidFill>
                <a:cs typeface="Arial"/>
              </a:rPr>
              <a:t>s</a:t>
            </a:r>
            <a:r>
              <a:rPr lang="en-US" sz="2000" spc="10" dirty="0">
                <a:solidFill>
                  <a:schemeClr val="bg1"/>
                </a:solidFill>
                <a:cs typeface="Arial"/>
              </a:rPr>
              <a:t> </a:t>
            </a:r>
            <a:r>
              <a:rPr lang="en-US" sz="2000" spc="-15" dirty="0">
                <a:solidFill>
                  <a:schemeClr val="bg1"/>
                </a:solidFill>
                <a:cs typeface="Arial"/>
              </a:rPr>
              <a:t>to</a:t>
            </a:r>
            <a:r>
              <a:rPr lang="en-US" sz="2000" spc="-5" dirty="0">
                <a:solidFill>
                  <a:schemeClr val="bg1"/>
                </a:solidFill>
                <a:cs typeface="Arial"/>
              </a:rPr>
              <a:t> </a:t>
            </a:r>
            <a:r>
              <a:rPr lang="en-US" sz="2000" spc="-10" dirty="0" smtClean="0">
                <a:solidFill>
                  <a:schemeClr val="bg1"/>
                </a:solidFill>
                <a:cs typeface="Arial"/>
              </a:rPr>
              <a:t>s</a:t>
            </a:r>
            <a:r>
              <a:rPr lang="en-US" sz="2000" spc="-20" dirty="0" smtClean="0">
                <a:solidFill>
                  <a:schemeClr val="bg1"/>
                </a:solidFill>
                <a:cs typeface="Arial"/>
              </a:rPr>
              <a:t>a</a:t>
            </a:r>
            <a:r>
              <a:rPr lang="en-US" sz="2000" spc="-35" dirty="0" smtClean="0">
                <a:solidFill>
                  <a:schemeClr val="bg1"/>
                </a:solidFill>
                <a:cs typeface="Arial"/>
              </a:rPr>
              <a:t>t</a:t>
            </a:r>
            <a:r>
              <a:rPr lang="en-US" sz="2000" spc="-25" dirty="0" smtClean="0">
                <a:solidFill>
                  <a:schemeClr val="bg1"/>
                </a:solidFill>
                <a:cs typeface="Arial"/>
              </a:rPr>
              <a:t>i</a:t>
            </a:r>
            <a:r>
              <a:rPr lang="en-US" sz="2000" spc="-10" dirty="0" smtClean="0">
                <a:solidFill>
                  <a:schemeClr val="bg1"/>
                </a:solidFill>
                <a:cs typeface="Arial"/>
              </a:rPr>
              <a:t>s</a:t>
            </a:r>
            <a:r>
              <a:rPr lang="en-US" sz="2000" spc="-15" dirty="0" smtClean="0">
                <a:solidFill>
                  <a:schemeClr val="bg1"/>
                </a:solidFill>
                <a:cs typeface="Arial"/>
              </a:rPr>
              <a:t>fy the</a:t>
            </a:r>
            <a:r>
              <a:rPr lang="en-US" sz="2000" dirty="0" smtClean="0">
                <a:solidFill>
                  <a:schemeClr val="bg1"/>
                </a:solidFill>
                <a:cs typeface="Arial"/>
              </a:rPr>
              <a:t>i</a:t>
            </a:r>
            <a:r>
              <a:rPr lang="en-US" sz="2000" spc="-15" dirty="0" smtClean="0">
                <a:solidFill>
                  <a:schemeClr val="bg1"/>
                </a:solidFill>
                <a:cs typeface="Arial"/>
              </a:rPr>
              <a:t>r</a:t>
            </a:r>
            <a:r>
              <a:rPr lang="en-US" sz="2000" spc="-10" dirty="0" smtClean="0">
                <a:solidFill>
                  <a:schemeClr val="bg1"/>
                </a:solidFill>
                <a:cs typeface="Arial"/>
              </a:rPr>
              <a:t> </a:t>
            </a:r>
            <a:r>
              <a:rPr lang="en-US" sz="2000" spc="-20" dirty="0" smtClean="0">
                <a:solidFill>
                  <a:schemeClr val="bg1"/>
                </a:solidFill>
                <a:cs typeface="Arial"/>
              </a:rPr>
              <a:t>needs</a:t>
            </a:r>
            <a:br>
              <a:rPr lang="en-US" sz="2000" spc="-20" dirty="0" smtClean="0">
                <a:solidFill>
                  <a:schemeClr val="bg1"/>
                </a:solidFill>
                <a:cs typeface="Arial"/>
              </a:rPr>
            </a:br>
            <a:r>
              <a:rPr lang="en-US" sz="2000" dirty="0" smtClean="0">
                <a:solidFill>
                  <a:schemeClr val="bg1"/>
                </a:solidFill>
              </a:rPr>
              <a:t>More </a:t>
            </a:r>
            <a:r>
              <a:rPr lang="en-US" sz="2000" dirty="0">
                <a:solidFill>
                  <a:schemeClr val="bg1"/>
                </a:solidFill>
              </a:rPr>
              <a:t>than core positioning of offering. </a:t>
            </a:r>
            <a:br>
              <a:rPr lang="en-US" sz="2000" dirty="0">
                <a:solidFill>
                  <a:schemeClr val="bg1"/>
                </a:solidFill>
              </a:rPr>
            </a:br>
            <a:r>
              <a:rPr lang="en-US" sz="2400" spc="-20" dirty="0">
                <a:solidFill>
                  <a:schemeClr val="bg1"/>
                </a:solidFill>
                <a:cs typeface="Arial"/>
              </a:rPr>
              <a:t/>
            </a:r>
            <a:br>
              <a:rPr lang="en-US" sz="2400" spc="-20" dirty="0">
                <a:solidFill>
                  <a:schemeClr val="bg1"/>
                </a:solidFill>
                <a:cs typeface="Arial"/>
              </a:rPr>
            </a:br>
            <a:endParaRPr lang="en-US" sz="3200" b="1" dirty="0" smtClean="0">
              <a:solidFill>
                <a:srgbClr val="FFFF00"/>
              </a:solidFill>
            </a:endParaRPr>
          </a:p>
        </p:txBody>
      </p:sp>
      <p:sp>
        <p:nvSpPr>
          <p:cNvPr id="9" name="Rectangle 8"/>
          <p:cNvSpPr/>
          <p:nvPr/>
        </p:nvSpPr>
        <p:spPr>
          <a:xfrm>
            <a:off x="570889" y="1828800"/>
            <a:ext cx="6440168" cy="2677656"/>
          </a:xfrm>
          <a:prstGeom prst="rect">
            <a:avLst/>
          </a:prstGeom>
        </p:spPr>
        <p:txBody>
          <a:bodyPr wrap="square">
            <a:spAutoFit/>
          </a:bodyPr>
          <a:lstStyle/>
          <a:p>
            <a:r>
              <a:rPr lang="en-US" sz="2800" b="1" dirty="0">
                <a:solidFill>
                  <a:srgbClr val="FFFF00"/>
                </a:solidFill>
              </a:rPr>
              <a:t>Establishing </a:t>
            </a:r>
            <a:r>
              <a:rPr lang="en-US" sz="2800" b="1" dirty="0" smtClean="0">
                <a:solidFill>
                  <a:srgbClr val="FFFF00"/>
                </a:solidFill>
              </a:rPr>
              <a:t>Value</a:t>
            </a:r>
          </a:p>
          <a:p>
            <a:pPr marL="342900" indent="-342900">
              <a:buFont typeface="Wingdings" pitchFamily="2" charset="2"/>
              <a:buChar char="ü"/>
            </a:pPr>
            <a:r>
              <a:rPr lang="en-US" sz="2000" dirty="0" smtClean="0">
                <a:solidFill>
                  <a:schemeClr val="bg1"/>
                </a:solidFill>
              </a:rPr>
              <a:t>Volvo’s - “</a:t>
            </a:r>
            <a:r>
              <a:rPr lang="en-US" sz="2000" dirty="0">
                <a:solidFill>
                  <a:schemeClr val="bg1"/>
                </a:solidFill>
              </a:rPr>
              <a:t>safety,” </a:t>
            </a:r>
            <a:r>
              <a:rPr lang="en-US" sz="2000" dirty="0" smtClean="0">
                <a:solidFill>
                  <a:schemeClr val="bg1"/>
                </a:solidFill>
              </a:rPr>
              <a:t>is </a:t>
            </a:r>
            <a:r>
              <a:rPr lang="en-US" sz="2000" dirty="0">
                <a:solidFill>
                  <a:schemeClr val="bg1"/>
                </a:solidFill>
              </a:rPr>
              <a:t>promised more than just a safe car; other </a:t>
            </a:r>
            <a:r>
              <a:rPr lang="en-US" sz="2000" dirty="0" smtClean="0">
                <a:solidFill>
                  <a:schemeClr val="bg1"/>
                </a:solidFill>
              </a:rPr>
              <a:t>benefits- good </a:t>
            </a:r>
            <a:r>
              <a:rPr lang="en-US" sz="2000" dirty="0">
                <a:solidFill>
                  <a:schemeClr val="bg1"/>
                </a:solidFill>
              </a:rPr>
              <a:t>performance, design, and safety </a:t>
            </a:r>
            <a:r>
              <a:rPr lang="en-US" sz="2000" dirty="0" smtClean="0">
                <a:solidFill>
                  <a:schemeClr val="bg1"/>
                </a:solidFill>
              </a:rPr>
              <a:t> </a:t>
            </a:r>
          </a:p>
          <a:p>
            <a:pPr marL="342900" indent="-342900">
              <a:buFont typeface="Wingdings" pitchFamily="2" charset="2"/>
              <a:buChar char="ü"/>
            </a:pPr>
            <a:r>
              <a:rPr lang="en-US" sz="2000" dirty="0" smtClean="0">
                <a:solidFill>
                  <a:schemeClr val="bg1"/>
                </a:solidFill>
              </a:rPr>
              <a:t>Good Value </a:t>
            </a:r>
            <a:r>
              <a:rPr lang="en-US" sz="2000" dirty="0">
                <a:solidFill>
                  <a:schemeClr val="bg1"/>
                </a:solidFill>
              </a:rPr>
              <a:t>delivery </a:t>
            </a:r>
            <a:r>
              <a:rPr lang="en-US" sz="2000" dirty="0" smtClean="0">
                <a:solidFill>
                  <a:schemeClr val="bg1"/>
                </a:solidFill>
              </a:rPr>
              <a:t>system</a:t>
            </a:r>
          </a:p>
          <a:p>
            <a:pPr marL="800100" lvl="1" indent="-342900">
              <a:buFont typeface="Wingdings" pitchFamily="2" charset="2"/>
              <a:buChar char="ü"/>
            </a:pPr>
            <a:r>
              <a:rPr lang="en-US" sz="2000" dirty="0" smtClean="0">
                <a:solidFill>
                  <a:schemeClr val="bg1"/>
                </a:solidFill>
              </a:rPr>
              <a:t>experiences </a:t>
            </a:r>
            <a:r>
              <a:rPr lang="en-US" sz="2000" dirty="0">
                <a:solidFill>
                  <a:schemeClr val="bg1"/>
                </a:solidFill>
              </a:rPr>
              <a:t>the customer will </a:t>
            </a:r>
            <a:r>
              <a:rPr lang="en-US" sz="2000" dirty="0" smtClean="0">
                <a:solidFill>
                  <a:schemeClr val="bg1"/>
                </a:solidFill>
              </a:rPr>
              <a:t>obtain </a:t>
            </a:r>
            <a:r>
              <a:rPr lang="en-US" sz="2000" dirty="0">
                <a:solidFill>
                  <a:schemeClr val="bg1"/>
                </a:solidFill>
              </a:rPr>
              <a:t>and using the offering. </a:t>
            </a:r>
            <a:endParaRPr lang="en-US" sz="2000" dirty="0" smtClean="0">
              <a:solidFill>
                <a:schemeClr val="bg1"/>
              </a:solidFill>
            </a:endParaRPr>
          </a:p>
          <a:p>
            <a:pPr marL="800100" lvl="1" indent="-342900">
              <a:buFont typeface="Wingdings" pitchFamily="2" charset="2"/>
              <a:buChar char="ü"/>
            </a:pPr>
            <a:r>
              <a:rPr lang="en-US" sz="2000" dirty="0" smtClean="0">
                <a:solidFill>
                  <a:schemeClr val="bg1"/>
                </a:solidFill>
              </a:rPr>
              <a:t>a </a:t>
            </a:r>
            <a:r>
              <a:rPr lang="en-US" sz="2000" dirty="0">
                <a:solidFill>
                  <a:schemeClr val="bg1"/>
                </a:solidFill>
              </a:rPr>
              <a:t>set of core business processes that help deliver distinctive consumer value.</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157"/>
          <a:stretch/>
        </p:blipFill>
        <p:spPr bwMode="auto">
          <a:xfrm>
            <a:off x="1676400" y="4506456"/>
            <a:ext cx="6194425" cy="311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8921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8" name="AutoShape 4"/>
          <p:cNvSpPr>
            <a:spLocks noChangeArrowheads="1"/>
          </p:cNvSpPr>
          <p:nvPr/>
        </p:nvSpPr>
        <p:spPr bwMode="auto">
          <a:xfrm>
            <a:off x="390939" y="152400"/>
            <a:ext cx="9448800" cy="1295400"/>
          </a:xfrm>
          <a:prstGeom prst="roundRect">
            <a:avLst>
              <a:gd name="adj" fmla="val 16667"/>
            </a:avLst>
          </a:prstGeom>
          <a:solidFill>
            <a:schemeClr val="bg1">
              <a:lumMod val="85000"/>
            </a:schemeClr>
          </a:solidFill>
          <a:ln w="9525">
            <a:solidFill>
              <a:schemeClr val="tx1"/>
            </a:solidFill>
            <a:round/>
            <a:headEnd/>
            <a:tailEnd/>
          </a:ln>
          <a:effectLst/>
        </p:spPr>
        <p:txBody>
          <a:bodyPr wrap="none" lIns="101882" tIns="50941" rIns="101882" bIns="50941" anchor="ctr"/>
          <a:lstStyle/>
          <a:p>
            <a:pPr>
              <a:defRPr/>
            </a:pPr>
            <a:r>
              <a:rPr lang="en-US" sz="2800" b="1" dirty="0"/>
              <a:t>Quality</a:t>
            </a:r>
            <a:r>
              <a:rPr lang="en-US" sz="2800" dirty="0"/>
              <a:t> </a:t>
            </a:r>
            <a:r>
              <a:rPr lang="en-US" sz="2800" dirty="0" smtClean="0"/>
              <a:t>- totality </a:t>
            </a:r>
            <a:r>
              <a:rPr lang="en-US" sz="2800" dirty="0"/>
              <a:t>of features </a:t>
            </a:r>
            <a:r>
              <a:rPr lang="en-US" sz="2800" dirty="0" smtClean="0"/>
              <a:t>and characteristics </a:t>
            </a:r>
            <a:r>
              <a:rPr lang="en-US" sz="2800" dirty="0"/>
              <a:t>of a product or </a:t>
            </a:r>
          </a:p>
          <a:p>
            <a:pPr>
              <a:defRPr/>
            </a:pPr>
            <a:r>
              <a:rPr lang="en-US" sz="2800" dirty="0"/>
              <a:t>service </a:t>
            </a:r>
            <a:r>
              <a:rPr lang="en-US" sz="2800" dirty="0" smtClean="0"/>
              <a:t>that </a:t>
            </a:r>
            <a:r>
              <a:rPr lang="en-US" sz="2800" dirty="0"/>
              <a:t>bear on its </a:t>
            </a:r>
            <a:r>
              <a:rPr lang="en-US" sz="2800" dirty="0" smtClean="0"/>
              <a:t>ability </a:t>
            </a:r>
            <a:r>
              <a:rPr lang="en-US" sz="2800" dirty="0"/>
              <a:t>to </a:t>
            </a:r>
            <a:r>
              <a:rPr lang="en-US" sz="2800" dirty="0" smtClean="0"/>
              <a:t>satisfy stated </a:t>
            </a:r>
            <a:r>
              <a:rPr lang="en-US" sz="2800" dirty="0"/>
              <a:t>or implied needs.</a:t>
            </a:r>
          </a:p>
        </p:txBody>
      </p:sp>
      <p:sp>
        <p:nvSpPr>
          <p:cNvPr id="3" name="Rectangle 2"/>
          <p:cNvSpPr/>
          <p:nvPr/>
        </p:nvSpPr>
        <p:spPr>
          <a:xfrm>
            <a:off x="354496" y="1454426"/>
            <a:ext cx="9115697" cy="2677656"/>
          </a:xfrm>
          <a:prstGeom prst="rect">
            <a:avLst/>
          </a:prstGeom>
        </p:spPr>
        <p:txBody>
          <a:bodyPr wrap="square">
            <a:spAutoFit/>
          </a:bodyPr>
          <a:lstStyle/>
          <a:p>
            <a:pPr marL="342900" indent="-342900">
              <a:buFont typeface="Wingdings" pitchFamily="2" charset="2"/>
              <a:buChar char="ü"/>
            </a:pPr>
            <a:r>
              <a:rPr lang="en-US" sz="2800" dirty="0" smtClean="0">
                <a:solidFill>
                  <a:schemeClr val="bg1"/>
                </a:solidFill>
              </a:rPr>
              <a:t>Satisfaction depends </a:t>
            </a:r>
            <a:r>
              <a:rPr lang="en-US" sz="2800" dirty="0">
                <a:solidFill>
                  <a:schemeClr val="bg1"/>
                </a:solidFill>
              </a:rPr>
              <a:t>on product and service quality. </a:t>
            </a:r>
            <a:endParaRPr lang="en-US" sz="2800" dirty="0" smtClean="0">
              <a:solidFill>
                <a:schemeClr val="bg1"/>
              </a:solidFill>
            </a:endParaRPr>
          </a:p>
          <a:p>
            <a:pPr marL="342900" indent="-342900">
              <a:buFont typeface="Wingdings" pitchFamily="2" charset="2"/>
              <a:buChar char="ü"/>
            </a:pPr>
            <a:r>
              <a:rPr lang="en-US" sz="2800" dirty="0" smtClean="0">
                <a:solidFill>
                  <a:schemeClr val="bg1"/>
                </a:solidFill>
              </a:rPr>
              <a:t>“</a:t>
            </a:r>
            <a:r>
              <a:rPr lang="en-US" sz="2800" dirty="0">
                <a:solidFill>
                  <a:schemeClr val="bg1"/>
                </a:solidFill>
              </a:rPr>
              <a:t>fitness for use,” </a:t>
            </a:r>
            <a:r>
              <a:rPr lang="en-US" sz="2800" dirty="0" smtClean="0">
                <a:solidFill>
                  <a:schemeClr val="bg1"/>
                </a:solidFill>
              </a:rPr>
              <a:t>“</a:t>
            </a:r>
            <a:r>
              <a:rPr lang="en-US" sz="2800" dirty="0">
                <a:solidFill>
                  <a:schemeClr val="bg1"/>
                </a:solidFill>
              </a:rPr>
              <a:t>freedom from variation.” </a:t>
            </a:r>
            <a:endParaRPr lang="en-US" sz="2800" dirty="0" smtClean="0">
              <a:solidFill>
                <a:schemeClr val="bg1"/>
              </a:solidFill>
            </a:endParaRPr>
          </a:p>
          <a:p>
            <a:pPr marL="342900" indent="-342900">
              <a:buFont typeface="Wingdings" pitchFamily="2" charset="2"/>
              <a:buChar char="ü"/>
            </a:pPr>
            <a:r>
              <a:rPr lang="en-US" sz="2800" dirty="0" smtClean="0">
                <a:solidFill>
                  <a:schemeClr val="bg1"/>
                </a:solidFill>
              </a:rPr>
              <a:t>Seller </a:t>
            </a:r>
            <a:r>
              <a:rPr lang="en-US" sz="2800" dirty="0">
                <a:solidFill>
                  <a:schemeClr val="bg1"/>
                </a:solidFill>
              </a:rPr>
              <a:t>has delivered quality whenever </a:t>
            </a:r>
            <a:r>
              <a:rPr lang="en-US" sz="2800" dirty="0" smtClean="0">
                <a:solidFill>
                  <a:schemeClr val="bg1"/>
                </a:solidFill>
              </a:rPr>
              <a:t>meets </a:t>
            </a:r>
            <a:r>
              <a:rPr lang="en-US" sz="2800" dirty="0">
                <a:solidFill>
                  <a:schemeClr val="bg1"/>
                </a:solidFill>
              </a:rPr>
              <a:t>or exceeds the customers’ expectations. </a:t>
            </a:r>
            <a:endParaRPr lang="en-US" sz="2800" dirty="0" smtClean="0">
              <a:solidFill>
                <a:schemeClr val="bg1"/>
              </a:solidFill>
            </a:endParaRPr>
          </a:p>
          <a:p>
            <a:pPr marL="342900" indent="-342900">
              <a:buFont typeface="Wingdings" pitchFamily="2" charset="2"/>
              <a:buChar char="ü"/>
            </a:pPr>
            <a:r>
              <a:rPr lang="en-US" sz="2800" dirty="0" smtClean="0">
                <a:solidFill>
                  <a:schemeClr val="bg1"/>
                </a:solidFill>
              </a:rPr>
              <a:t>A </a:t>
            </a:r>
            <a:r>
              <a:rPr lang="en-US" sz="2800" dirty="0">
                <a:solidFill>
                  <a:schemeClr val="bg1"/>
                </a:solidFill>
              </a:rPr>
              <a:t>company that satisfies </a:t>
            </a:r>
            <a:r>
              <a:rPr lang="en-US" sz="2800" dirty="0" smtClean="0">
                <a:solidFill>
                  <a:schemeClr val="bg1"/>
                </a:solidFill>
              </a:rPr>
              <a:t>customers</a:t>
            </a:r>
            <a:r>
              <a:rPr lang="en-US" sz="2800" dirty="0">
                <a:solidFill>
                  <a:schemeClr val="bg1"/>
                </a:solidFill>
              </a:rPr>
              <a:t>’ needs </a:t>
            </a:r>
            <a:r>
              <a:rPr lang="en-US" sz="2800" dirty="0" smtClean="0">
                <a:solidFill>
                  <a:schemeClr val="bg1"/>
                </a:solidFill>
              </a:rPr>
              <a:t>most of the time is called a </a:t>
            </a:r>
            <a:r>
              <a:rPr lang="en-US" sz="2800" dirty="0">
                <a:solidFill>
                  <a:schemeClr val="bg1"/>
                </a:solidFill>
              </a:rPr>
              <a:t>quality </a:t>
            </a:r>
            <a:r>
              <a:rPr lang="en-US" sz="2800" dirty="0" smtClean="0">
                <a:solidFill>
                  <a:schemeClr val="bg1"/>
                </a:solidFill>
              </a:rPr>
              <a:t>company</a:t>
            </a:r>
            <a:endParaRPr lang="en-US" sz="2800" dirty="0">
              <a:solidFill>
                <a:schemeClr val="bg1"/>
              </a:solidFill>
            </a:endParaRPr>
          </a:p>
        </p:txBody>
      </p:sp>
      <p:sp>
        <p:nvSpPr>
          <p:cNvPr id="4" name="Rectangle 2"/>
          <p:cNvSpPr>
            <a:spLocks noGrp="1" noChangeArrowheads="1"/>
          </p:cNvSpPr>
          <p:nvPr>
            <p:ph type="title"/>
          </p:nvPr>
        </p:nvSpPr>
        <p:spPr>
          <a:xfrm>
            <a:off x="583096" y="5029200"/>
            <a:ext cx="5055704" cy="2057400"/>
          </a:xfrm>
        </p:spPr>
        <p:txBody>
          <a:bodyPr/>
          <a:lstStyle/>
          <a:p>
            <a:pPr eaLnBrk="1" hangingPunct="1"/>
            <a:r>
              <a:rPr lang="en-US" sz="3600" b="1" dirty="0">
                <a:solidFill>
                  <a:srgbClr val="FFFF00"/>
                </a:solidFill>
              </a:rPr>
              <a:t>Maximizing </a:t>
            </a:r>
            <a:r>
              <a:rPr lang="en-US" sz="3600" b="1" dirty="0" smtClean="0">
                <a:solidFill>
                  <a:srgbClr val="FFFF00"/>
                </a:solidFill>
              </a:rPr>
              <a:t/>
            </a:r>
            <a:br>
              <a:rPr lang="en-US" sz="3600" b="1" dirty="0" smtClean="0">
                <a:solidFill>
                  <a:srgbClr val="FFFF00"/>
                </a:solidFill>
              </a:rPr>
            </a:br>
            <a:r>
              <a:rPr lang="en-US" sz="3600" b="1" dirty="0" smtClean="0">
                <a:solidFill>
                  <a:srgbClr val="FFFF00"/>
                </a:solidFill>
              </a:rPr>
              <a:t>Customer </a:t>
            </a:r>
            <a:r>
              <a:rPr lang="en-US" sz="3600" b="1" dirty="0">
                <a:solidFill>
                  <a:srgbClr val="FFFF00"/>
                </a:solidFill>
              </a:rPr>
              <a:t>Lifetime Value</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3691" y="4648200"/>
            <a:ext cx="4386441"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347919"/>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9372600" cy="3361692"/>
          </a:xfrm>
        </p:spPr>
        <p:txBody>
          <a:bodyPr/>
          <a:lstStyle/>
          <a:p>
            <a:pPr marL="457200" lvl="0" indent="-457200">
              <a:buFont typeface="Wingdings" pitchFamily="2" charset="2"/>
              <a:buChar char="ü"/>
            </a:pPr>
            <a:r>
              <a:rPr lang="en-US" sz="2800" dirty="0" err="1" smtClean="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စ်းကြက္ေဖာ္ေဆာင္ေရးကိုကုန္စည္ေရာင္းခ်ေရးနဲ</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တန္းတ</a:t>
            </a:r>
            <a:r>
              <a:rPr lang="en-US" sz="2800" dirty="0" err="1" smtClean="0">
                <a:solidFill>
                  <a:schemeClr val="bg1"/>
                </a:solidFill>
                <a:latin typeface="Zawgyi-One" pitchFamily="34" charset="0"/>
                <a:cs typeface="Zawgyi-One" pitchFamily="34" charset="0"/>
              </a:rPr>
              <a:t>ူ</a:t>
            </a:r>
            <a:r>
              <a:rPr lang="en-US" sz="2800" dirty="0" smtClean="0">
                <a:solidFill>
                  <a:schemeClr val="bg1"/>
                </a:solidFill>
                <a:latin typeface="Zawgyi-One" pitchFamily="34" charset="0"/>
                <a:cs typeface="Zawgyi-One" pitchFamily="34" charset="0"/>
              </a:rPr>
              <a:t> </a:t>
            </a:r>
            <a:r>
              <a:rPr lang="en-US" sz="2800" dirty="0" err="1" smtClean="0">
                <a:solidFill>
                  <a:schemeClr val="bg1"/>
                </a:solidFill>
                <a:latin typeface="Zawgyi-One" pitchFamily="34" charset="0"/>
                <a:cs typeface="Zawgyi-One" pitchFamily="34" charset="0"/>
              </a:rPr>
              <a:t>သ</a:t>
            </a:r>
            <a:r>
              <a:rPr lang="en-US" sz="2800" dirty="0" err="1">
                <a:solidFill>
                  <a:schemeClr val="bg1"/>
                </a:solidFill>
                <a:latin typeface="Zawgyi-One" pitchFamily="34" charset="0"/>
                <a:cs typeface="Zawgyi-One" pitchFamily="34" charset="0"/>
              </a:rPr>
              <a:t>ေဘာတ</a:t>
            </a:r>
            <a:r>
              <a:rPr lang="en-US" sz="2800" dirty="0" err="1" smtClean="0">
                <a:solidFill>
                  <a:schemeClr val="bg1"/>
                </a:solidFill>
                <a:latin typeface="Zawgyi-One" pitchFamily="34" charset="0"/>
                <a:cs typeface="Zawgyi-One" pitchFamily="34" charset="0"/>
              </a:rPr>
              <a:t>ူ</a:t>
            </a:r>
            <a:r>
              <a:rPr lang="en-US" sz="2800" dirty="0">
                <a:solidFill>
                  <a:schemeClr val="bg1"/>
                </a:solidFill>
                <a:latin typeface="Zawgyi-One" pitchFamily="34" charset="0"/>
                <a:cs typeface="Zawgyi-One" pitchFamily="34" charset="0"/>
              </a:rPr>
              <a:t> </a:t>
            </a:r>
            <a:r>
              <a:rPr lang="en-US" sz="2800" dirty="0" err="1" smtClean="0">
                <a:solidFill>
                  <a:schemeClr val="bg1"/>
                </a:solidFill>
                <a:latin typeface="Zawgyi-One" pitchFamily="34" charset="0"/>
                <a:cs typeface="Zawgyi-One" pitchFamily="34" charset="0"/>
              </a:rPr>
              <a:t>ထ</a:t>
            </a:r>
            <a:r>
              <a:rPr lang="en-US" sz="2800" dirty="0" err="1">
                <a:solidFill>
                  <a:schemeClr val="bg1"/>
                </a:solidFill>
                <a:latin typeface="Zawgyi-One" pitchFamily="34" charset="0"/>
                <a:cs typeface="Zawgyi-One" pitchFamily="34" charset="0"/>
              </a:rPr>
              <a:t>ားျခင္း</a:t>
            </a:r>
            <a:r>
              <a:rPr lang="en-US" sz="2800" dirty="0">
                <a:solidFill>
                  <a:schemeClr val="bg1"/>
                </a:solidFill>
                <a:latin typeface="Zawgyi-One" pitchFamily="34" charset="0"/>
                <a:cs typeface="Zawgyi-One" pitchFamily="34" charset="0"/>
              </a:rPr>
              <a:t>။</a:t>
            </a:r>
          </a:p>
          <a:p>
            <a:pPr marL="457200" lvl="0" indent="-457200">
              <a:buFont typeface="Wingdings" pitchFamily="2" charset="2"/>
              <a:buChar char="ü"/>
            </a:pPr>
            <a:r>
              <a:rPr lang="en-US" sz="2800" dirty="0" err="1">
                <a:solidFill>
                  <a:schemeClr val="bg1"/>
                </a:solidFill>
                <a:latin typeface="Zawgyi-One" pitchFamily="34" charset="0"/>
                <a:cs typeface="Zawgyi-One" pitchFamily="34" charset="0"/>
              </a:rPr>
              <a:t>လက္ရွိေဖာက္သည္ေတြကိုအေလးထားဂရုျပဳထိမ္းသိမ္းထားတာထက</a:t>
            </a:r>
            <a:r>
              <a:rPr lang="en-US" sz="2800" dirty="0" smtClean="0">
                <a:solidFill>
                  <a:schemeClr val="bg1"/>
                </a:solidFill>
                <a:latin typeface="Zawgyi-One" pitchFamily="34" charset="0"/>
                <a:cs typeface="Zawgyi-One" pitchFamily="34" charset="0"/>
              </a:rPr>
              <a:t>္ </a:t>
            </a:r>
            <a:r>
              <a:rPr lang="en-US" sz="2800" dirty="0" err="1" smtClean="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ဖာက္သည္အသစ္ရွာေဖြမႈအေပၚအေလးထားျခင္း</a:t>
            </a:r>
            <a:r>
              <a:rPr lang="en-US" sz="2800" dirty="0" smtClean="0">
                <a:solidFill>
                  <a:schemeClr val="bg1"/>
                </a:solidFill>
                <a:latin typeface="Zawgyi-One" pitchFamily="34" charset="0"/>
                <a:cs typeface="Zawgyi-One" pitchFamily="34" charset="0"/>
              </a:rPr>
              <a:t>။</a:t>
            </a:r>
          </a:p>
          <a:p>
            <a:pPr marL="457200" lvl="0" indent="-457200">
              <a:buFont typeface="Wingdings" pitchFamily="2" charset="2"/>
              <a:buChar char="ü"/>
            </a:pPr>
            <a:endParaRPr lang="en-US" sz="2800" dirty="0">
              <a:solidFill>
                <a:schemeClr val="bg1"/>
              </a:solidFill>
              <a:latin typeface="Zawgyi-One" pitchFamily="34" charset="0"/>
              <a:cs typeface="Zawgyi-One" pitchFamily="34" charset="0"/>
            </a:endParaRPr>
          </a:p>
          <a:p>
            <a:pPr marL="457200" lvl="0" indent="-457200">
              <a:buFont typeface="Wingdings" pitchFamily="2" charset="2"/>
              <a:buChar char="ü"/>
            </a:pPr>
            <a:r>
              <a:rPr lang="en-US" sz="2800" dirty="0" err="1" smtClean="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ဖာက္သည္တို႔ရဲ</a:t>
            </a:r>
            <a:r>
              <a:rPr lang="en-US" sz="2800" dirty="0">
                <a:solidFill>
                  <a:schemeClr val="bg1"/>
                </a:solidFill>
                <a:latin typeface="Zawgyi-One" pitchFamily="34" charset="0"/>
                <a:cs typeface="Zawgyi-One" pitchFamily="34" charset="0"/>
              </a:rPr>
              <a:t>႕ </a:t>
            </a:r>
            <a:r>
              <a:rPr lang="en-US" sz="2800" dirty="0" err="1">
                <a:solidFill>
                  <a:schemeClr val="bg1"/>
                </a:solidFill>
                <a:latin typeface="Zawgyi-One" pitchFamily="34" charset="0"/>
                <a:cs typeface="Zawgyi-One" pitchFamily="34" charset="0"/>
              </a:rPr>
              <a:t>ဘဝတစ္သက္သာ</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တန္ဖိုးထားမ</a:t>
            </a:r>
            <a:r>
              <a:rPr lang="en-US" sz="2800" dirty="0">
                <a:solidFill>
                  <a:schemeClr val="bg1"/>
                </a:solidFill>
                <a:latin typeface="Zawgyi-One" pitchFamily="34" charset="0"/>
                <a:cs typeface="Zawgyi-One" pitchFamily="34" charset="0"/>
              </a:rPr>
              <a:t>ႈ (customer Life Time Value </a:t>
            </a:r>
            <a:r>
              <a:rPr lang="en-US" sz="2800" dirty="0" smtClean="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ဖစ္ေပၚလာေအာင</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စီမံေဆာင္ရြက္မႈက</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တစ္ဆင</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အျမတ္အစြန္းရရွိေအာင</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အားထုတ</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ခင္းထက</a:t>
            </a:r>
            <a:r>
              <a:rPr lang="en-US" sz="2800" dirty="0" smtClean="0">
                <a:solidFill>
                  <a:schemeClr val="bg1"/>
                </a:solidFill>
                <a:latin typeface="Zawgyi-One" pitchFamily="34" charset="0"/>
                <a:cs typeface="Zawgyi-One" pitchFamily="34" charset="0"/>
              </a:rPr>
              <a:t>္ </a:t>
            </a:r>
            <a:r>
              <a:rPr lang="en-US" sz="2800" dirty="0" err="1" smtClean="0">
                <a:solidFill>
                  <a:schemeClr val="bg1"/>
                </a:solidFill>
                <a:latin typeface="Zawgyi-One" pitchFamily="34" charset="0"/>
                <a:cs typeface="Zawgyi-One" pitchFamily="34" charset="0"/>
              </a:rPr>
              <a:t>အ</a:t>
            </a:r>
            <a:r>
              <a:rPr lang="en-US" sz="2800" dirty="0" err="1">
                <a:solidFill>
                  <a:schemeClr val="bg1"/>
                </a:solidFill>
                <a:latin typeface="Zawgyi-One" pitchFamily="34" charset="0"/>
                <a:cs typeface="Zawgyi-One" pitchFamily="34" charset="0"/>
              </a:rPr>
              <a:t>ေရာင္းအဝယ</a:t>
            </a:r>
            <a:r>
              <a:rPr lang="en-US" sz="2800" dirty="0" smtClean="0">
                <a:solidFill>
                  <a:schemeClr val="bg1"/>
                </a:solidFill>
                <a:latin typeface="Zawgyi-One" pitchFamily="34" charset="0"/>
                <a:cs typeface="Zawgyi-One" pitchFamily="34" charset="0"/>
              </a:rPr>
              <a:t>္ </a:t>
            </a:r>
            <a:r>
              <a:rPr lang="en-US" sz="2800" dirty="0" err="1" smtClean="0">
                <a:solidFill>
                  <a:schemeClr val="bg1"/>
                </a:solidFill>
                <a:latin typeface="Zawgyi-One" pitchFamily="34" charset="0"/>
                <a:cs typeface="Zawgyi-One" pitchFamily="34" charset="0"/>
              </a:rPr>
              <a:t>လ</a:t>
            </a:r>
            <a:r>
              <a:rPr lang="en-US" sz="2800" dirty="0" err="1">
                <a:solidFill>
                  <a:schemeClr val="bg1"/>
                </a:solidFill>
                <a:latin typeface="Zawgyi-One" pitchFamily="34" charset="0"/>
                <a:cs typeface="Zawgyi-One" pitchFamily="34" charset="0"/>
              </a:rPr>
              <a:t>ုပ္ေဆာင္ခ်က္တိုင္းဆီက</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အျမတ္အစြန္းရရွိဖို႕ကိုသာ</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အားထုတ္ေဆာင္ရြက</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ခင္း</a:t>
            </a:r>
            <a:r>
              <a:rPr lang="en-US" sz="2800" dirty="0" smtClean="0">
                <a:solidFill>
                  <a:schemeClr val="bg1"/>
                </a:solidFill>
                <a:latin typeface="Zawgyi-One" pitchFamily="34" charset="0"/>
                <a:cs typeface="Zawgyi-One" pitchFamily="34" charset="0"/>
              </a:rPr>
              <a:t>။</a:t>
            </a:r>
          </a:p>
          <a:p>
            <a:pPr marL="457200" lvl="0" indent="-457200">
              <a:buFont typeface="Wingdings" pitchFamily="2" charset="2"/>
              <a:buChar char="ü"/>
            </a:pPr>
            <a:endParaRPr lang="en-US" sz="2800" dirty="0">
              <a:solidFill>
                <a:schemeClr val="bg1"/>
              </a:solidFill>
              <a:latin typeface="Zawgyi-One" pitchFamily="34" charset="0"/>
              <a:cs typeface="Zawgyi-One" pitchFamily="34" charset="0"/>
            </a:endParaRPr>
          </a:p>
          <a:p>
            <a:pPr marL="457200" lvl="0" indent="-457200">
              <a:buFont typeface="Wingdings" pitchFamily="2" charset="2"/>
              <a:buChar char="ü"/>
            </a:pPr>
            <a:r>
              <a:rPr lang="en-US" sz="2800" dirty="0" err="1">
                <a:solidFill>
                  <a:schemeClr val="bg1"/>
                </a:solidFill>
                <a:latin typeface="Zawgyi-One" pitchFamily="34" charset="0"/>
                <a:cs typeface="Zawgyi-One" pitchFamily="34" charset="0"/>
              </a:rPr>
              <a:t>မိမိထုတ္ကုန္မ်ား</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ပစ္မွတ္ေစ်းကြက္မွာ</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အေရာင္းစြံေရးက္ု</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ပဓာနထားျပီး</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ေစ်းန</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န္းသတ္မွတ</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ခင္း</a:t>
            </a:r>
            <a:r>
              <a:rPr lang="en-US" sz="2800" dirty="0">
                <a:solidFill>
                  <a:schemeClr val="bg1"/>
                </a:solidFill>
                <a:latin typeface="Zawgyi-One" pitchFamily="34" charset="0"/>
                <a:cs typeface="Zawgyi-One" pitchFamily="34" charset="0"/>
              </a:rPr>
              <a:t> (Target Pricing ) </a:t>
            </a:r>
            <a:r>
              <a:rPr lang="en-US" sz="2800" dirty="0" err="1">
                <a:solidFill>
                  <a:schemeClr val="bg1"/>
                </a:solidFill>
                <a:latin typeface="Zawgyi-One" pitchFamily="34" charset="0"/>
                <a:cs typeface="Zawgyi-One" pitchFamily="34" charset="0"/>
              </a:rPr>
              <a:t>ထက</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ကုန္က်စရိတ္အေပၚမွာသာ</a:t>
            </a:r>
            <a:r>
              <a:rPr lang="en-US" sz="2800" dirty="0">
                <a:solidFill>
                  <a:schemeClr val="bg1"/>
                </a:solidFill>
                <a:latin typeface="Zawgyi-One" pitchFamily="34" charset="0"/>
                <a:cs typeface="Zawgyi-One" pitchFamily="34" charset="0"/>
              </a:rPr>
              <a:t>  </a:t>
            </a:r>
            <a:r>
              <a:rPr lang="en-US" sz="2800" dirty="0" err="1">
                <a:solidFill>
                  <a:schemeClr val="bg1"/>
                </a:solidFill>
                <a:latin typeface="Zawgyi-One" pitchFamily="34" charset="0"/>
                <a:cs typeface="Zawgyi-One" pitchFamily="34" charset="0"/>
              </a:rPr>
              <a:t>အျမတ္တင</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ပီး</a:t>
            </a:r>
            <a:r>
              <a:rPr lang="en-US" sz="2800" dirty="0">
                <a:solidFill>
                  <a:schemeClr val="bg1"/>
                </a:solidFill>
                <a:latin typeface="Zawgyi-One" pitchFamily="34" charset="0"/>
                <a:cs typeface="Zawgyi-One" pitchFamily="34" charset="0"/>
              </a:rPr>
              <a:t> (Marketing Up Cost) </a:t>
            </a:r>
            <a:r>
              <a:rPr lang="en-US" sz="2800" dirty="0" err="1">
                <a:solidFill>
                  <a:schemeClr val="bg1"/>
                </a:solidFill>
                <a:latin typeface="Zawgyi-One" pitchFamily="34" charset="0"/>
                <a:cs typeface="Zawgyi-One" pitchFamily="34" charset="0"/>
              </a:rPr>
              <a:t>ေစ်း</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န္းသတ္မွတ</a:t>
            </a:r>
            <a:r>
              <a:rPr lang="en-US" sz="2800" dirty="0">
                <a:solidFill>
                  <a:schemeClr val="bg1"/>
                </a:solidFill>
                <a:latin typeface="Zawgyi-One" pitchFamily="34" charset="0"/>
                <a:cs typeface="Zawgyi-One" pitchFamily="34" charset="0"/>
              </a:rPr>
              <a:t>္ျ</a:t>
            </a:r>
            <a:r>
              <a:rPr lang="en-US" sz="2800" dirty="0" err="1">
                <a:solidFill>
                  <a:schemeClr val="bg1"/>
                </a:solidFill>
                <a:latin typeface="Zawgyi-One" pitchFamily="34" charset="0"/>
                <a:cs typeface="Zawgyi-One" pitchFamily="34" charset="0"/>
              </a:rPr>
              <a:t>ခင္း</a:t>
            </a:r>
            <a:r>
              <a:rPr lang="en-US" sz="2800" dirty="0">
                <a:solidFill>
                  <a:schemeClr val="bg1"/>
                </a:solidFill>
                <a:latin typeface="Zawgyi-One" pitchFamily="34" charset="0"/>
                <a:cs typeface="Zawgyi-One" pitchFamily="34" charset="0"/>
              </a:rPr>
              <a:t>။</a:t>
            </a:r>
          </a:p>
          <a:p>
            <a:pPr lvl="0"/>
            <a:endParaRPr lang="en-US" sz="2800" dirty="0" smtClean="0">
              <a:solidFill>
                <a:schemeClr val="bg1"/>
              </a:solidFill>
              <a:latin typeface="Zawgyi-One" pitchFamily="34" charset="0"/>
              <a:cs typeface="Zawgyi-One" pitchFamily="34" charset="0"/>
            </a:endParaRPr>
          </a:p>
        </p:txBody>
      </p:sp>
    </p:spTree>
    <p:extLst>
      <p:ext uri="{BB962C8B-B14F-4D97-AF65-F5344CB8AC3E}">
        <p14:creationId xmlns:p14="http://schemas.microsoft.com/office/powerpoint/2010/main" val="821009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78355"/>
            <a:ext cx="9144000" cy="4298445"/>
          </a:xfrm>
        </p:spPr>
        <p:txBody>
          <a:bodyPr/>
          <a:lstStyle/>
          <a:p>
            <a:pPr marL="342900" indent="-342900">
              <a:buFont typeface="Wingdings" pitchFamily="2" charset="2"/>
              <a:buChar char="ü"/>
            </a:pPr>
            <a:r>
              <a:rPr lang="en-US" sz="2400" dirty="0" err="1">
                <a:solidFill>
                  <a:schemeClr val="bg1"/>
                </a:solidFill>
                <a:latin typeface="Zawgyi-One" pitchFamily="34" charset="0"/>
                <a:cs typeface="Zawgyi-One" pitchFamily="34" charset="0"/>
              </a:rPr>
              <a:t>ကုမၸဏီမ်ားဟာ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အေရာင္းအဝယ</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ဖစ္ေျမာက္ေရး</a:t>
            </a:r>
            <a:r>
              <a:rPr lang="en-US" sz="2400" dirty="0">
                <a:solidFill>
                  <a:schemeClr val="bg1"/>
                </a:solidFill>
                <a:latin typeface="Zawgyi-One" pitchFamily="34" charset="0"/>
                <a:cs typeface="Zawgyi-One" pitchFamily="34" charset="0"/>
              </a:rPr>
              <a:t> ရွဳ</a:t>
            </a:r>
            <a:r>
              <a:rPr lang="en-US" sz="2400" dirty="0" err="1">
                <a:solidFill>
                  <a:schemeClr val="bg1"/>
                </a:solidFill>
                <a:latin typeface="Zawgyi-One" pitchFamily="34" charset="0"/>
                <a:cs typeface="Zawgyi-One" pitchFamily="34" charset="0"/>
              </a:rPr>
              <a:t>ေထာင</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အျမင္ကေန</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ေဖာက္သည္မ်ား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မဲျမံေရးရ</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ေထာင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အျမင္ဆီ</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ကူေျပာင္းလာခဲ</a:t>
            </a:r>
            <a:r>
              <a:rPr lang="en-US" sz="2400" dirty="0">
                <a:solidFill>
                  <a:schemeClr val="bg1"/>
                </a:solidFill>
                <a:latin typeface="Zawgyi-One" pitchFamily="34" charset="0"/>
                <a:cs typeface="Zawgyi-One" pitchFamily="34" charset="0"/>
              </a:rPr>
              <a:t>့ၾ</a:t>
            </a:r>
            <a:r>
              <a:rPr lang="en-US" sz="2400" dirty="0" err="1">
                <a:solidFill>
                  <a:schemeClr val="bg1"/>
                </a:solidFill>
                <a:latin typeface="Zawgyi-One" pitchFamily="34" charset="0"/>
                <a:cs typeface="Zawgyi-One" pitchFamily="34" charset="0"/>
              </a:rPr>
              <a:t>ကပါသည</a:t>
            </a:r>
            <a:r>
              <a:rPr lang="en-US" sz="2400" dirty="0">
                <a:solidFill>
                  <a:schemeClr val="bg1"/>
                </a:solidFill>
                <a:latin typeface="Zawgyi-One" pitchFamily="34" charset="0"/>
                <a:cs typeface="Zawgyi-One" pitchFamily="34" charset="0"/>
              </a:rPr>
              <a:t>္</a:t>
            </a:r>
            <a:r>
              <a:rPr lang="en-US" sz="2400" dirty="0" smtClean="0">
                <a:solidFill>
                  <a:schemeClr val="bg1"/>
                </a:solidFill>
                <a:latin typeface="Zawgyi-One" pitchFamily="34" charset="0"/>
                <a:cs typeface="Zawgyi-One" pitchFamily="34" charset="0"/>
              </a:rPr>
              <a:t>။</a:t>
            </a:r>
          </a:p>
          <a:p>
            <a:pPr marL="342900" indent="-342900">
              <a:buFont typeface="Wingdings" pitchFamily="2" charset="2"/>
              <a:buChar char="ü"/>
            </a:pPr>
            <a:endParaRPr lang="en-US" sz="2400" dirty="0">
              <a:solidFill>
                <a:schemeClr val="bg1"/>
              </a:solidFill>
              <a:latin typeface="Zawgyi-One" pitchFamily="34" charset="0"/>
              <a:cs typeface="Zawgyi-One" pitchFamily="34" charset="0"/>
            </a:endParaRPr>
          </a:p>
          <a:p>
            <a:pPr marL="342900" indent="-342900">
              <a:buFont typeface="Wingdings" pitchFamily="2" charset="2"/>
              <a:buChar char="ü"/>
            </a:pPr>
            <a:r>
              <a:rPr lang="en-US" sz="2400" dirty="0" err="1">
                <a:solidFill>
                  <a:schemeClr val="bg1"/>
                </a:solidFill>
                <a:latin typeface="Zawgyi-One" pitchFamily="34" charset="0"/>
                <a:cs typeface="Zawgyi-One" pitchFamily="34" charset="0"/>
              </a:rPr>
              <a:t>ကုမၸဏီအမ်ားအျပားမွာ</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ေကာ္ဖီ</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အေအးတို႕လို</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ပံုမွန္စားသံုးကုန္တစ္ခုခုကို</a:t>
            </a:r>
            <a:r>
              <a:rPr lang="en-US" sz="2400" dirty="0">
                <a:solidFill>
                  <a:schemeClr val="bg1"/>
                </a:solidFill>
                <a:latin typeface="Zawgyi-One" pitchFamily="34" charset="0"/>
                <a:cs typeface="Zawgyi-One" pitchFamily="34" charset="0"/>
              </a:rPr>
              <a:t> ခ်ဳ</a:t>
            </a:r>
            <a:r>
              <a:rPr lang="en-US" sz="2400" dirty="0" err="1">
                <a:solidFill>
                  <a:schemeClr val="bg1"/>
                </a:solidFill>
                <a:latin typeface="Zawgyi-One" pitchFamily="34" charset="0"/>
                <a:cs typeface="Zawgyi-One" pitchFamily="34" charset="0"/>
              </a:rPr>
              <a:t>ိသာတဲ့ေစ်း</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န္းနဲ</a:t>
            </a:r>
            <a:r>
              <a:rPr lang="en-US" sz="2400" dirty="0">
                <a:solidFill>
                  <a:schemeClr val="bg1"/>
                </a:solidFill>
                <a:latin typeface="Zawgyi-One" pitchFamily="34" charset="0"/>
                <a:cs typeface="Zawgyi-One" pitchFamily="34" charset="0"/>
              </a:rPr>
              <a:t>႔ </a:t>
            </a:r>
            <a:r>
              <a:rPr lang="en-US" sz="2400" dirty="0" err="1">
                <a:solidFill>
                  <a:schemeClr val="bg1"/>
                </a:solidFill>
                <a:latin typeface="Zawgyi-One" pitchFamily="34" charset="0"/>
                <a:cs typeface="Zawgyi-One" pitchFamily="34" charset="0"/>
              </a:rPr>
              <a:t>ပံုမွန္ေရာင္းခ်ေပးျခင္းအားျဖင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ေဖာက္သည္ေတြကို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ဘဝတစ္သက္သာ</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ပံ့ပိုးေရး</a:t>
            </a:r>
            <a:r>
              <a:rPr lang="en-US" sz="2400" dirty="0">
                <a:solidFill>
                  <a:schemeClr val="bg1"/>
                </a:solidFill>
                <a:latin typeface="Zawgyi-One" pitchFamily="34" charset="0"/>
                <a:cs typeface="Zawgyi-One" pitchFamily="34" charset="0"/>
              </a:rPr>
              <a:t> (Customer Lifetime Supply) </a:t>
            </a:r>
            <a:r>
              <a:rPr lang="en-US" sz="2400" dirty="0" err="1">
                <a:solidFill>
                  <a:schemeClr val="bg1"/>
                </a:solidFill>
                <a:latin typeface="Zawgyi-One" pitchFamily="34" charset="0"/>
                <a:cs typeface="Zawgyi-One" pitchFamily="34" charset="0"/>
              </a:rPr>
              <a:t>အေတြးအျမင္ဆီကို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a:t>
            </a:r>
            <a:r>
              <a:rPr lang="en-US" sz="2400" dirty="0">
                <a:solidFill>
                  <a:schemeClr val="bg1"/>
                </a:solidFill>
                <a:latin typeface="Zawgyi-One" pitchFamily="34" charset="0"/>
                <a:cs typeface="Zawgyi-One" pitchFamily="34" charset="0"/>
              </a:rPr>
              <a:t>ြ႕</a:t>
            </a:r>
            <a:r>
              <a:rPr lang="en-US" sz="2400" dirty="0" err="1">
                <a:solidFill>
                  <a:schemeClr val="bg1"/>
                </a:solidFill>
                <a:latin typeface="Zawgyi-One" pitchFamily="34" charset="0"/>
                <a:cs typeface="Zawgyi-One" pitchFamily="34" charset="0"/>
              </a:rPr>
              <a:t>လ်ားလာခဲ</a:t>
            </a:r>
            <a:r>
              <a:rPr lang="en-US" sz="2400" dirty="0">
                <a:solidFill>
                  <a:schemeClr val="bg1"/>
                </a:solidFill>
                <a:latin typeface="Zawgyi-One" pitchFamily="34" charset="0"/>
                <a:cs typeface="Zawgyi-One" pitchFamily="34" charset="0"/>
              </a:rPr>
              <a:t>့ၾ</a:t>
            </a:r>
            <a:r>
              <a:rPr lang="en-US" sz="2400" dirty="0" err="1">
                <a:solidFill>
                  <a:schemeClr val="bg1"/>
                </a:solidFill>
                <a:latin typeface="Zawgyi-One" pitchFamily="34" charset="0"/>
                <a:cs typeface="Zawgyi-One" pitchFamily="34" charset="0"/>
              </a:rPr>
              <a:t>ကပါတယ</a:t>
            </a:r>
            <a:r>
              <a:rPr lang="en-US" sz="2400" dirty="0">
                <a:solidFill>
                  <a:schemeClr val="bg1"/>
                </a:solidFill>
                <a:latin typeface="Zawgyi-One" pitchFamily="34" charset="0"/>
                <a:cs typeface="Zawgyi-One" pitchFamily="34" charset="0"/>
              </a:rPr>
              <a:t>္။ </a:t>
            </a:r>
            <a:endParaRPr lang="en-US" sz="2400" dirty="0" smtClean="0">
              <a:solidFill>
                <a:schemeClr val="bg1"/>
              </a:solidFill>
              <a:latin typeface="Zawgyi-One" pitchFamily="34" charset="0"/>
              <a:cs typeface="Zawgyi-One" pitchFamily="34" charset="0"/>
            </a:endParaRPr>
          </a:p>
          <a:p>
            <a:pPr marL="342900" indent="-342900">
              <a:buFont typeface="Wingdings" pitchFamily="2" charset="2"/>
              <a:buChar char="ü"/>
            </a:pPr>
            <a:endParaRPr lang="en-US" sz="2400" dirty="0">
              <a:solidFill>
                <a:schemeClr val="bg1"/>
              </a:solidFill>
              <a:latin typeface="Zawgyi-One" pitchFamily="34" charset="0"/>
              <a:cs typeface="Zawgyi-One" pitchFamily="34" charset="0"/>
            </a:endParaRPr>
          </a:p>
          <a:p>
            <a:pPr marL="342900" indent="-342900">
              <a:buFont typeface="Wingdings" pitchFamily="2" charset="2"/>
              <a:buChar char="ü"/>
            </a:pPr>
            <a:r>
              <a:rPr lang="en-US" sz="2400" dirty="0" err="1" smtClean="0">
                <a:solidFill>
                  <a:schemeClr val="bg1"/>
                </a:solidFill>
                <a:latin typeface="Zawgyi-One" pitchFamily="34" charset="0"/>
                <a:cs typeface="Zawgyi-One" pitchFamily="34" charset="0"/>
              </a:rPr>
              <a:t>သ</a:t>
            </a:r>
            <a:r>
              <a:rPr lang="en-US" sz="2400" dirty="0" err="1">
                <a:solidFill>
                  <a:schemeClr val="bg1"/>
                </a:solidFill>
                <a:latin typeface="Zawgyi-One" pitchFamily="34" charset="0"/>
                <a:cs typeface="Zawgyi-One" pitchFamily="34" charset="0"/>
              </a:rPr>
              <a:t>ူတို႔ဟာ</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ကာလရွည္ဝယ္ယူေရး</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ပဋိညာဥ္ခ</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ပ္ဆိုထားတာေၾကာင</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ေရာင္းကုန္တစ္ခုစီအတြက</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အျမတ္အစြန္းအနည္းငယ္သာာယူျပီး</a:t>
            </a:r>
            <a:r>
              <a:rPr lang="en-US" sz="2400" dirty="0">
                <a:solidFill>
                  <a:schemeClr val="bg1"/>
                </a:solidFill>
                <a:latin typeface="Zawgyi-One" pitchFamily="34" charset="0"/>
                <a:cs typeface="Zawgyi-One" pitchFamily="34" charset="0"/>
              </a:rPr>
              <a:t> </a:t>
            </a:r>
            <a:r>
              <a:rPr lang="en-US" sz="2400" dirty="0" err="1">
                <a:solidFill>
                  <a:schemeClr val="bg1"/>
                </a:solidFill>
                <a:latin typeface="Zawgyi-One" pitchFamily="34" charset="0"/>
                <a:cs typeface="Zawgyi-One" pitchFamily="34" charset="0"/>
              </a:rPr>
              <a:t>ေရာင္းခ</a:t>
            </a:r>
            <a:r>
              <a:rPr lang="en-US" sz="2400" dirty="0">
                <a:solidFill>
                  <a:schemeClr val="bg1"/>
                </a:solidFill>
                <a:latin typeface="Zawgyi-One" pitchFamily="34" charset="0"/>
                <a:cs typeface="Zawgyi-One" pitchFamily="34" charset="0"/>
              </a:rPr>
              <a:t>်ႏ</a:t>
            </a:r>
            <a:r>
              <a:rPr lang="en-US" sz="2400" dirty="0" err="1">
                <a:solidFill>
                  <a:schemeClr val="bg1"/>
                </a:solidFill>
                <a:latin typeface="Zawgyi-One" pitchFamily="34" charset="0"/>
                <a:cs typeface="Zawgyi-One" pitchFamily="34" charset="0"/>
              </a:rPr>
              <a:t>ိုင</a:t>
            </a:r>
            <a:r>
              <a:rPr lang="en-US" sz="2400" dirty="0">
                <a:solidFill>
                  <a:schemeClr val="bg1"/>
                </a:solidFill>
                <a:latin typeface="Zawgyi-One" pitchFamily="34" charset="0"/>
                <a:cs typeface="Zawgyi-One" pitchFamily="34" charset="0"/>
              </a:rPr>
              <a:t>္ၾ</a:t>
            </a:r>
            <a:r>
              <a:rPr lang="en-US" sz="2400" dirty="0" err="1">
                <a:solidFill>
                  <a:schemeClr val="bg1"/>
                </a:solidFill>
                <a:latin typeface="Zawgyi-One" pitchFamily="34" charset="0"/>
                <a:cs typeface="Zawgyi-One" pitchFamily="34" charset="0"/>
              </a:rPr>
              <a:t>ကပါတယ</a:t>
            </a:r>
            <a:r>
              <a:rPr lang="en-US" sz="2400" dirty="0">
                <a:solidFill>
                  <a:schemeClr val="bg1"/>
                </a:solidFill>
                <a:latin typeface="Zawgyi-One" pitchFamily="34" charset="0"/>
                <a:cs typeface="Zawgyi-One" pitchFamily="34" charset="0"/>
              </a:rPr>
              <a:t>္။</a:t>
            </a:r>
          </a:p>
          <a:p>
            <a:pPr marL="342900" indent="-342900">
              <a:buFont typeface="Wingdings" pitchFamily="2" charset="2"/>
              <a:buChar char="ü"/>
            </a:pPr>
            <a:r>
              <a:rPr lang="en-US" sz="2400" dirty="0">
                <a:solidFill>
                  <a:schemeClr val="bg1"/>
                </a:solidFill>
                <a:latin typeface="Zawgyi-One" pitchFamily="34" charset="0"/>
                <a:cs typeface="Zawgyi-One" pitchFamily="34" charset="0"/>
              </a:rPr>
              <a:t> </a:t>
            </a:r>
          </a:p>
          <a:p>
            <a:endParaRPr lang="en-US" sz="2400" dirty="0"/>
          </a:p>
        </p:txBody>
      </p:sp>
    </p:spTree>
    <p:extLst>
      <p:ext uri="{BB962C8B-B14F-4D97-AF65-F5344CB8AC3E}">
        <p14:creationId xmlns:p14="http://schemas.microsoft.com/office/powerpoint/2010/main" val="3491420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72390"/>
            <a:ext cx="9296400" cy="3128010"/>
          </a:xfrm>
          <a:prstGeom prst="rect">
            <a:avLst/>
          </a:prstGeom>
        </p:spPr>
        <p:txBody>
          <a:bodyPr vert="horz" wrap="square" lIns="0" tIns="0" rIns="0" bIns="0" rtlCol="0">
            <a:noAutofit/>
          </a:bodyPr>
          <a:lstStyle/>
          <a:p>
            <a:pPr marL="469900" indent="-457200">
              <a:lnSpc>
                <a:spcPct val="100000"/>
              </a:lnSpc>
              <a:buFont typeface="Wingdings" pitchFamily="2" charset="2"/>
              <a:buChar char="v"/>
            </a:pPr>
            <a:endParaRPr sz="2400" dirty="0">
              <a:solidFill>
                <a:schemeClr val="bg1"/>
              </a:solidFill>
              <a:latin typeface="Calibri"/>
              <a:cs typeface="Calibri"/>
            </a:endParaRPr>
          </a:p>
        </p:txBody>
      </p:sp>
      <p:sp>
        <p:nvSpPr>
          <p:cNvPr id="10" name="object 3"/>
          <p:cNvSpPr txBox="1"/>
          <p:nvPr/>
        </p:nvSpPr>
        <p:spPr>
          <a:xfrm>
            <a:off x="419100" y="99353"/>
            <a:ext cx="9829799" cy="871855"/>
          </a:xfrm>
          <a:prstGeom prst="rect">
            <a:avLst/>
          </a:prstGeom>
        </p:spPr>
        <p:txBody>
          <a:bodyPr vert="horz" wrap="square" lIns="0" tIns="0" rIns="0" bIns="0" rtlCol="0">
            <a:noAutofit/>
          </a:bodyPr>
          <a:lstStyle/>
          <a:p>
            <a:pPr marL="12700">
              <a:lnSpc>
                <a:spcPct val="100000"/>
              </a:lnSpc>
            </a:pPr>
            <a:r>
              <a:rPr sz="2800" b="1" dirty="0" smtClean="0">
                <a:solidFill>
                  <a:srgbClr val="FFFF00"/>
                </a:solidFill>
                <a:latin typeface="Calibri"/>
                <a:cs typeface="Calibri"/>
              </a:rPr>
              <a:t>Re</a:t>
            </a:r>
            <a:r>
              <a:rPr sz="2800" b="1" spc="5" dirty="0" smtClean="0">
                <a:solidFill>
                  <a:srgbClr val="FFFF00"/>
                </a:solidFill>
                <a:latin typeface="Calibri"/>
                <a:cs typeface="Calibri"/>
              </a:rPr>
              <a:t>la</a:t>
            </a:r>
            <a:r>
              <a:rPr sz="2800" b="1" spc="-15" dirty="0" smtClean="0">
                <a:solidFill>
                  <a:srgbClr val="FFFF00"/>
                </a:solidFill>
                <a:latin typeface="Calibri"/>
                <a:cs typeface="Calibri"/>
              </a:rPr>
              <a:t>t</a:t>
            </a:r>
            <a:r>
              <a:rPr sz="2800" b="1" spc="5" dirty="0" smtClean="0">
                <a:solidFill>
                  <a:srgbClr val="FFFF00"/>
                </a:solidFill>
                <a:latin typeface="Calibri"/>
                <a:cs typeface="Calibri"/>
              </a:rPr>
              <a:t>i</a:t>
            </a:r>
            <a:r>
              <a:rPr sz="2800" b="1" spc="-25" dirty="0" smtClean="0">
                <a:solidFill>
                  <a:srgbClr val="FFFF00"/>
                </a:solidFill>
                <a:latin typeface="Calibri"/>
                <a:cs typeface="Calibri"/>
              </a:rPr>
              <a:t>o</a:t>
            </a:r>
            <a:r>
              <a:rPr sz="2800" b="1" spc="5" dirty="0" smtClean="0">
                <a:solidFill>
                  <a:srgbClr val="FFFF00"/>
                </a:solidFill>
                <a:latin typeface="Calibri"/>
                <a:cs typeface="Calibri"/>
              </a:rPr>
              <a:t>n</a:t>
            </a:r>
            <a:r>
              <a:rPr sz="2800" b="1" spc="-20" dirty="0" smtClean="0">
                <a:solidFill>
                  <a:srgbClr val="FFFF00"/>
                </a:solidFill>
                <a:latin typeface="Calibri"/>
                <a:cs typeface="Calibri"/>
              </a:rPr>
              <a:t>s</a:t>
            </a:r>
            <a:r>
              <a:rPr sz="2800" b="1" spc="5" dirty="0" smtClean="0">
                <a:solidFill>
                  <a:srgbClr val="FFFF00"/>
                </a:solidFill>
                <a:latin typeface="Calibri"/>
                <a:cs typeface="Calibri"/>
              </a:rPr>
              <a:t>h</a:t>
            </a:r>
            <a:r>
              <a:rPr sz="2800" b="1" spc="-20" dirty="0" smtClean="0">
                <a:solidFill>
                  <a:srgbClr val="FFFF00"/>
                </a:solidFill>
                <a:latin typeface="Calibri"/>
                <a:cs typeface="Calibri"/>
              </a:rPr>
              <a:t>i</a:t>
            </a:r>
            <a:r>
              <a:rPr sz="2800" b="1" spc="0" dirty="0" smtClean="0">
                <a:solidFill>
                  <a:srgbClr val="FFFF00"/>
                </a:solidFill>
                <a:latin typeface="Calibri"/>
                <a:cs typeface="Calibri"/>
              </a:rPr>
              <a:t>p</a:t>
            </a:r>
            <a:r>
              <a:rPr sz="2800" b="1" spc="-5" dirty="0" smtClean="0">
                <a:solidFill>
                  <a:srgbClr val="FFFF00"/>
                </a:solidFill>
                <a:latin typeface="Calibri"/>
                <a:cs typeface="Calibri"/>
              </a:rPr>
              <a:t> </a:t>
            </a:r>
            <a:r>
              <a:rPr sz="2800" b="1" spc="10" dirty="0" smtClean="0">
                <a:solidFill>
                  <a:srgbClr val="FFFF00"/>
                </a:solidFill>
                <a:latin typeface="Calibri"/>
                <a:cs typeface="Calibri"/>
              </a:rPr>
              <a:t>B</a:t>
            </a:r>
            <a:r>
              <a:rPr sz="2800" b="1" spc="5" dirty="0" smtClean="0">
                <a:solidFill>
                  <a:srgbClr val="FFFF00"/>
                </a:solidFill>
                <a:latin typeface="Calibri"/>
                <a:cs typeface="Calibri"/>
              </a:rPr>
              <a:t>u</a:t>
            </a:r>
            <a:r>
              <a:rPr sz="2800" b="1" spc="-20" dirty="0" smtClean="0">
                <a:solidFill>
                  <a:srgbClr val="FFFF00"/>
                </a:solidFill>
                <a:latin typeface="Calibri"/>
                <a:cs typeface="Calibri"/>
              </a:rPr>
              <a:t>i</a:t>
            </a:r>
            <a:r>
              <a:rPr sz="2800" b="1" spc="5" dirty="0" smtClean="0">
                <a:solidFill>
                  <a:srgbClr val="FFFF00"/>
                </a:solidFill>
                <a:latin typeface="Calibri"/>
                <a:cs typeface="Calibri"/>
              </a:rPr>
              <a:t>l</a:t>
            </a:r>
            <a:r>
              <a:rPr sz="2800" b="1" spc="-20" dirty="0" smtClean="0">
                <a:solidFill>
                  <a:srgbClr val="FFFF00"/>
                </a:solidFill>
                <a:latin typeface="Calibri"/>
                <a:cs typeface="Calibri"/>
              </a:rPr>
              <a:t>d</a:t>
            </a:r>
            <a:r>
              <a:rPr sz="2800" b="1" spc="5" dirty="0" smtClean="0">
                <a:solidFill>
                  <a:srgbClr val="FFFF00"/>
                </a:solidFill>
                <a:latin typeface="Calibri"/>
                <a:cs typeface="Calibri"/>
              </a:rPr>
              <a:t>i</a:t>
            </a:r>
            <a:r>
              <a:rPr sz="2800" b="1" spc="-20" dirty="0" smtClean="0">
                <a:solidFill>
                  <a:srgbClr val="FFFF00"/>
                </a:solidFill>
                <a:latin typeface="Calibri"/>
                <a:cs typeface="Calibri"/>
              </a:rPr>
              <a:t>n</a:t>
            </a:r>
            <a:r>
              <a:rPr sz="2800" b="1" spc="0" dirty="0" smtClean="0">
                <a:solidFill>
                  <a:srgbClr val="FFFF00"/>
                </a:solidFill>
                <a:latin typeface="Calibri"/>
                <a:cs typeface="Calibri"/>
              </a:rPr>
              <a:t>g</a:t>
            </a:r>
            <a:r>
              <a:rPr sz="2800" b="1" spc="-25" dirty="0" smtClean="0">
                <a:solidFill>
                  <a:srgbClr val="FFFF00"/>
                </a:solidFill>
                <a:latin typeface="Calibri"/>
                <a:cs typeface="Calibri"/>
              </a:rPr>
              <a:t> </a:t>
            </a:r>
            <a:r>
              <a:rPr sz="2800" b="1" spc="10" dirty="0" smtClean="0">
                <a:solidFill>
                  <a:srgbClr val="FFFF00"/>
                </a:solidFill>
                <a:latin typeface="Calibri"/>
                <a:cs typeface="Calibri"/>
              </a:rPr>
              <a:t>B</a:t>
            </a:r>
            <a:r>
              <a:rPr sz="2800" b="1" spc="5" dirty="0" smtClean="0">
                <a:solidFill>
                  <a:srgbClr val="FFFF00"/>
                </a:solidFill>
                <a:latin typeface="Calibri"/>
                <a:cs typeface="Calibri"/>
              </a:rPr>
              <a:t>l</a:t>
            </a:r>
            <a:r>
              <a:rPr sz="2800" b="1" spc="0" dirty="0" smtClean="0">
                <a:solidFill>
                  <a:srgbClr val="FFFF00"/>
                </a:solidFill>
                <a:latin typeface="Calibri"/>
                <a:cs typeface="Calibri"/>
              </a:rPr>
              <a:t>o</a:t>
            </a:r>
            <a:r>
              <a:rPr sz="2800" b="1" spc="-5" dirty="0" smtClean="0">
                <a:solidFill>
                  <a:srgbClr val="FFFF00"/>
                </a:solidFill>
                <a:latin typeface="Calibri"/>
                <a:cs typeface="Calibri"/>
              </a:rPr>
              <a:t>ck</a:t>
            </a:r>
            <a:r>
              <a:rPr sz="2800" b="1" spc="5" dirty="0" smtClean="0">
                <a:solidFill>
                  <a:srgbClr val="FFFF00"/>
                </a:solidFill>
                <a:latin typeface="Calibri"/>
                <a:cs typeface="Calibri"/>
              </a:rPr>
              <a:t>s</a:t>
            </a:r>
            <a:r>
              <a:rPr sz="2800" b="1" spc="0" dirty="0" smtClean="0">
                <a:solidFill>
                  <a:srgbClr val="FFFF00"/>
                </a:solidFill>
                <a:latin typeface="Calibri"/>
                <a:cs typeface="Calibri"/>
              </a:rPr>
              <a:t>:</a:t>
            </a:r>
            <a:r>
              <a:rPr sz="2800" b="1" spc="-20" dirty="0" smtClean="0">
                <a:solidFill>
                  <a:srgbClr val="FFFF00"/>
                </a:solidFill>
                <a:latin typeface="Calibri"/>
                <a:cs typeface="Calibri"/>
              </a:rPr>
              <a:t> </a:t>
            </a:r>
            <a:r>
              <a:rPr sz="2800" b="1" spc="0" dirty="0" smtClean="0">
                <a:solidFill>
                  <a:srgbClr val="FFFF00"/>
                </a:solidFill>
                <a:latin typeface="Calibri"/>
                <a:cs typeface="Calibri"/>
              </a:rPr>
              <a:t>C</a:t>
            </a:r>
            <a:r>
              <a:rPr sz="2800" b="1" spc="5" dirty="0" smtClean="0">
                <a:solidFill>
                  <a:srgbClr val="FFFF00"/>
                </a:solidFill>
                <a:latin typeface="Calibri"/>
                <a:cs typeface="Calibri"/>
              </a:rPr>
              <a:t>u</a:t>
            </a:r>
            <a:r>
              <a:rPr sz="2800" b="1" spc="-20" dirty="0" smtClean="0">
                <a:solidFill>
                  <a:srgbClr val="FFFF00"/>
                </a:solidFill>
                <a:latin typeface="Calibri"/>
                <a:cs typeface="Calibri"/>
              </a:rPr>
              <a:t>s</a:t>
            </a:r>
            <a:r>
              <a:rPr sz="2800" b="1" spc="10" dirty="0" smtClean="0">
                <a:solidFill>
                  <a:srgbClr val="FFFF00"/>
                </a:solidFill>
                <a:latin typeface="Calibri"/>
                <a:cs typeface="Calibri"/>
              </a:rPr>
              <a:t>t</a:t>
            </a:r>
            <a:r>
              <a:rPr sz="2800" b="1" spc="0" dirty="0" smtClean="0">
                <a:solidFill>
                  <a:srgbClr val="FFFF00"/>
                </a:solidFill>
                <a:latin typeface="Calibri"/>
                <a:cs typeface="Calibri"/>
              </a:rPr>
              <a:t>o</a:t>
            </a:r>
            <a:r>
              <a:rPr sz="2800" b="1" spc="-10" dirty="0" smtClean="0">
                <a:solidFill>
                  <a:srgbClr val="FFFF00"/>
                </a:solidFill>
                <a:latin typeface="Calibri"/>
                <a:cs typeface="Calibri"/>
              </a:rPr>
              <a:t>m</a:t>
            </a:r>
            <a:r>
              <a:rPr sz="2800" b="1" spc="-25" dirty="0" smtClean="0">
                <a:solidFill>
                  <a:srgbClr val="FFFF00"/>
                </a:solidFill>
                <a:latin typeface="Calibri"/>
                <a:cs typeface="Calibri"/>
              </a:rPr>
              <a:t>e</a:t>
            </a:r>
            <a:r>
              <a:rPr sz="2800" b="1" spc="0" dirty="0" smtClean="0">
                <a:solidFill>
                  <a:srgbClr val="FFFF00"/>
                </a:solidFill>
                <a:latin typeface="Calibri"/>
                <a:cs typeface="Calibri"/>
              </a:rPr>
              <a:t>r</a:t>
            </a:r>
            <a:r>
              <a:rPr sz="2800" b="1" spc="-5" dirty="0" smtClean="0">
                <a:solidFill>
                  <a:srgbClr val="FFFF00"/>
                </a:solidFill>
                <a:latin typeface="Calibri"/>
                <a:cs typeface="Calibri"/>
              </a:rPr>
              <a:t> </a:t>
            </a:r>
            <a:r>
              <a:rPr sz="2800" b="1" spc="-10" dirty="0" smtClean="0">
                <a:solidFill>
                  <a:srgbClr val="FFFF00"/>
                </a:solidFill>
                <a:latin typeface="Calibri"/>
                <a:cs typeface="Calibri"/>
              </a:rPr>
              <a:t>V</a:t>
            </a:r>
            <a:r>
              <a:rPr sz="2800" b="1" spc="5" dirty="0" smtClean="0">
                <a:solidFill>
                  <a:srgbClr val="FFFF00"/>
                </a:solidFill>
                <a:latin typeface="Calibri"/>
                <a:cs typeface="Calibri"/>
              </a:rPr>
              <a:t>alu</a:t>
            </a:r>
            <a:r>
              <a:rPr sz="2800" b="1" spc="0" dirty="0" smtClean="0">
                <a:solidFill>
                  <a:srgbClr val="FFFF00"/>
                </a:solidFill>
                <a:latin typeface="Calibri"/>
                <a:cs typeface="Calibri"/>
              </a:rPr>
              <a:t>e</a:t>
            </a:r>
            <a:r>
              <a:rPr lang="en-US" sz="2800" b="1" spc="0" dirty="0" smtClean="0">
                <a:solidFill>
                  <a:srgbClr val="FFFF00"/>
                </a:solidFill>
                <a:latin typeface="Calibri"/>
                <a:cs typeface="Calibri"/>
              </a:rPr>
              <a:t> </a:t>
            </a:r>
            <a:r>
              <a:rPr sz="2800" b="1" spc="5" dirty="0" smtClean="0">
                <a:solidFill>
                  <a:srgbClr val="FFFF00"/>
                </a:solidFill>
                <a:latin typeface="Calibri"/>
                <a:cs typeface="Calibri"/>
              </a:rPr>
              <a:t>an</a:t>
            </a:r>
            <a:r>
              <a:rPr sz="2800" b="1" spc="0" dirty="0" smtClean="0">
                <a:solidFill>
                  <a:srgbClr val="FFFF00"/>
                </a:solidFill>
                <a:latin typeface="Calibri"/>
                <a:cs typeface="Calibri"/>
              </a:rPr>
              <a:t>d</a:t>
            </a:r>
            <a:r>
              <a:rPr sz="2800" b="1" spc="-5" dirty="0" smtClean="0">
                <a:solidFill>
                  <a:srgbClr val="FFFF00"/>
                </a:solidFill>
                <a:latin typeface="Calibri"/>
                <a:cs typeface="Calibri"/>
              </a:rPr>
              <a:t> </a:t>
            </a:r>
            <a:r>
              <a:rPr sz="2800" b="1" spc="-10" dirty="0" smtClean="0">
                <a:solidFill>
                  <a:srgbClr val="FFFF00"/>
                </a:solidFill>
                <a:latin typeface="Calibri"/>
                <a:cs typeface="Calibri"/>
              </a:rPr>
              <a:t>S</a:t>
            </a:r>
            <a:r>
              <a:rPr sz="2800" b="1" spc="5" dirty="0" smtClean="0">
                <a:solidFill>
                  <a:srgbClr val="FFFF00"/>
                </a:solidFill>
                <a:latin typeface="Calibri"/>
                <a:cs typeface="Calibri"/>
              </a:rPr>
              <a:t>a</a:t>
            </a:r>
            <a:r>
              <a:rPr sz="2800" b="1" spc="10" dirty="0" smtClean="0">
                <a:solidFill>
                  <a:srgbClr val="FFFF00"/>
                </a:solidFill>
                <a:latin typeface="Calibri"/>
                <a:cs typeface="Calibri"/>
              </a:rPr>
              <a:t>t</a:t>
            </a:r>
            <a:r>
              <a:rPr sz="2800" b="1" spc="-20" dirty="0" smtClean="0">
                <a:solidFill>
                  <a:srgbClr val="FFFF00"/>
                </a:solidFill>
                <a:latin typeface="Calibri"/>
                <a:cs typeface="Calibri"/>
              </a:rPr>
              <a:t>i</a:t>
            </a:r>
            <a:r>
              <a:rPr sz="2800" b="1" spc="5" dirty="0" smtClean="0">
                <a:solidFill>
                  <a:srgbClr val="FFFF00"/>
                </a:solidFill>
                <a:latin typeface="Calibri"/>
                <a:cs typeface="Calibri"/>
              </a:rPr>
              <a:t>s</a:t>
            </a:r>
            <a:r>
              <a:rPr sz="2800" b="1" spc="-5" dirty="0" smtClean="0">
                <a:solidFill>
                  <a:srgbClr val="FFFF00"/>
                </a:solidFill>
                <a:latin typeface="Calibri"/>
                <a:cs typeface="Calibri"/>
              </a:rPr>
              <a:t>f</a:t>
            </a:r>
            <a:r>
              <a:rPr sz="2800" b="1" spc="5" dirty="0" smtClean="0">
                <a:solidFill>
                  <a:srgbClr val="FFFF00"/>
                </a:solidFill>
                <a:latin typeface="Calibri"/>
                <a:cs typeface="Calibri"/>
              </a:rPr>
              <a:t>a</a:t>
            </a:r>
            <a:r>
              <a:rPr sz="2800" b="1" spc="-25" dirty="0" smtClean="0">
                <a:solidFill>
                  <a:srgbClr val="FFFF00"/>
                </a:solidFill>
                <a:latin typeface="Calibri"/>
                <a:cs typeface="Calibri"/>
              </a:rPr>
              <a:t>c</a:t>
            </a:r>
            <a:r>
              <a:rPr sz="2800" b="1" spc="10" dirty="0" smtClean="0">
                <a:solidFill>
                  <a:srgbClr val="FFFF00"/>
                </a:solidFill>
                <a:latin typeface="Calibri"/>
                <a:cs typeface="Calibri"/>
              </a:rPr>
              <a:t>t</a:t>
            </a:r>
            <a:r>
              <a:rPr sz="2800" b="1" spc="5" dirty="0" smtClean="0">
                <a:solidFill>
                  <a:srgbClr val="FFFF00"/>
                </a:solidFill>
                <a:latin typeface="Calibri"/>
                <a:cs typeface="Calibri"/>
              </a:rPr>
              <a:t>i</a:t>
            </a:r>
            <a:r>
              <a:rPr sz="2800" b="1" spc="-25" dirty="0" smtClean="0">
                <a:solidFill>
                  <a:srgbClr val="FFFF00"/>
                </a:solidFill>
                <a:latin typeface="Calibri"/>
                <a:cs typeface="Calibri"/>
              </a:rPr>
              <a:t>o</a:t>
            </a:r>
            <a:r>
              <a:rPr sz="2800" b="1" spc="0" dirty="0" smtClean="0">
                <a:solidFill>
                  <a:srgbClr val="FFFF00"/>
                </a:solidFill>
                <a:latin typeface="Calibri"/>
                <a:cs typeface="Calibri"/>
              </a:rPr>
              <a:t>n</a:t>
            </a:r>
            <a:endParaRPr sz="2800" dirty="0">
              <a:solidFill>
                <a:srgbClr val="FFFF00"/>
              </a:solidFill>
              <a:latin typeface="Calibri"/>
              <a:cs typeface="Calibri"/>
            </a:endParaRPr>
          </a:p>
        </p:txBody>
      </p:sp>
      <p:sp>
        <p:nvSpPr>
          <p:cNvPr id="4" name="Rectangle 3"/>
          <p:cNvSpPr/>
          <p:nvPr/>
        </p:nvSpPr>
        <p:spPr>
          <a:xfrm>
            <a:off x="500743" y="2813512"/>
            <a:ext cx="7924800" cy="369332"/>
          </a:xfrm>
          <a:prstGeom prst="rect">
            <a:avLst/>
          </a:prstGeom>
        </p:spPr>
        <p:txBody>
          <a:bodyPr wrap="square">
            <a:spAutoFit/>
          </a:bodyPr>
          <a:lstStyle/>
          <a:p>
            <a:pPr algn="r"/>
            <a:r>
              <a:rPr lang="en-US" dirty="0" smtClean="0">
                <a:solidFill>
                  <a:schemeClr val="bg1"/>
                </a:solidFill>
              </a:rPr>
              <a:t>.</a:t>
            </a:r>
            <a:endParaRPr lang="en-US"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171799237"/>
              </p:ext>
            </p:extLst>
          </p:nvPr>
        </p:nvGraphicFramePr>
        <p:xfrm>
          <a:off x="152399" y="1280160"/>
          <a:ext cx="5181600" cy="2377440"/>
        </p:xfrm>
        <a:graphic>
          <a:graphicData uri="http://schemas.openxmlformats.org/drawingml/2006/table">
            <a:tbl>
              <a:tblPr firstRow="1" bandRow="1">
                <a:tableStyleId>{5C22544A-7EE6-4342-B048-85BDC9FD1C3A}</a:tableStyleId>
              </a:tblPr>
              <a:tblGrid>
                <a:gridCol w="5181600"/>
              </a:tblGrid>
              <a:tr h="377131">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Customer perceived value</a:t>
                      </a:r>
                      <a:endParaRPr lang="en-US" sz="2400" dirty="0">
                        <a:solidFill>
                          <a:schemeClr val="tx1"/>
                        </a:solidFill>
                      </a:endParaRPr>
                    </a:p>
                  </a:txBody>
                  <a:tcPr>
                    <a:solidFill>
                      <a:schemeClr val="accent5">
                        <a:lumMod val="60000"/>
                        <a:lumOff val="40000"/>
                      </a:schemeClr>
                    </a:solidFill>
                  </a:tcPr>
                </a:tc>
              </a:tr>
              <a:tr h="1044291">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The difference between customer’s evaluation of all the benefits and all the costs of an offering </a:t>
                      </a:r>
                      <a:endParaRPr lang="en-US" sz="2400" dirty="0" smtClean="0">
                        <a:solidFill>
                          <a:schemeClr val="bg1"/>
                        </a:solidFill>
                        <a:latin typeface="+mn-lt"/>
                      </a:endParaRPr>
                    </a:p>
                    <a:p>
                      <a:pPr marL="0" marR="0" indent="0" defTabSz="91440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mn-lt"/>
                        </a:rPr>
                        <a:t>To capture Value from Customers- </a:t>
                      </a:r>
                      <a:r>
                        <a:rPr lang="en-US" sz="2400" b="1" spc="-20" dirty="0" smtClean="0">
                          <a:solidFill>
                            <a:schemeClr val="tx1"/>
                          </a:solidFill>
                          <a:latin typeface="+mn-lt"/>
                          <a:cs typeface="Calibri"/>
                        </a:rPr>
                        <a:t>Cus</a:t>
                      </a:r>
                      <a:r>
                        <a:rPr lang="en-US" sz="2400" b="1" spc="-5" dirty="0" smtClean="0">
                          <a:solidFill>
                            <a:schemeClr val="tx1"/>
                          </a:solidFill>
                          <a:latin typeface="+mn-lt"/>
                          <a:cs typeface="Calibri"/>
                        </a:rPr>
                        <a:t>to</a:t>
                      </a:r>
                      <a:r>
                        <a:rPr lang="en-US" sz="2400" b="1" spc="-40" dirty="0" smtClean="0">
                          <a:solidFill>
                            <a:schemeClr val="tx1"/>
                          </a:solidFill>
                          <a:latin typeface="+mn-lt"/>
                          <a:cs typeface="Calibri"/>
                        </a:rPr>
                        <a:t>m</a:t>
                      </a:r>
                      <a:r>
                        <a:rPr lang="en-US" sz="2400" b="1" spc="-25" dirty="0" smtClean="0">
                          <a:solidFill>
                            <a:schemeClr val="tx1"/>
                          </a:solidFill>
                          <a:latin typeface="+mn-lt"/>
                          <a:cs typeface="Calibri"/>
                        </a:rPr>
                        <a:t>e</a:t>
                      </a:r>
                      <a:r>
                        <a:rPr lang="en-US" sz="2400" b="1" spc="-15" dirty="0" smtClean="0">
                          <a:solidFill>
                            <a:schemeClr val="tx1"/>
                          </a:solidFill>
                          <a:latin typeface="+mn-lt"/>
                          <a:cs typeface="Calibri"/>
                        </a:rPr>
                        <a:t>r </a:t>
                      </a:r>
                      <a:r>
                        <a:rPr lang="en-US" sz="2400" b="1" spc="-5" dirty="0" smtClean="0">
                          <a:solidFill>
                            <a:schemeClr val="tx1"/>
                          </a:solidFill>
                          <a:latin typeface="+mn-lt"/>
                          <a:cs typeface="Calibri"/>
                        </a:rPr>
                        <a:t>lif</a:t>
                      </a:r>
                      <a:r>
                        <a:rPr lang="en-US" sz="2400" b="1" spc="-25" dirty="0" smtClean="0">
                          <a:solidFill>
                            <a:schemeClr val="tx1"/>
                          </a:solidFill>
                          <a:latin typeface="+mn-lt"/>
                          <a:cs typeface="Calibri"/>
                        </a:rPr>
                        <a:t>e</a:t>
                      </a:r>
                      <a:r>
                        <a:rPr lang="en-US" sz="2400" b="1" spc="-5" dirty="0" smtClean="0">
                          <a:solidFill>
                            <a:schemeClr val="tx1"/>
                          </a:solidFill>
                          <a:latin typeface="+mn-lt"/>
                          <a:cs typeface="Calibri"/>
                        </a:rPr>
                        <a:t>ti</a:t>
                      </a:r>
                      <a:r>
                        <a:rPr lang="en-US" sz="2400" b="1" spc="-40" dirty="0" smtClean="0">
                          <a:solidFill>
                            <a:schemeClr val="tx1"/>
                          </a:solidFill>
                          <a:latin typeface="+mn-lt"/>
                          <a:cs typeface="Calibri"/>
                        </a:rPr>
                        <a:t>m</a:t>
                      </a:r>
                      <a:r>
                        <a:rPr lang="en-US" sz="2400" b="1" spc="-20" dirty="0" smtClean="0">
                          <a:solidFill>
                            <a:schemeClr val="tx1"/>
                          </a:solidFill>
                          <a:latin typeface="+mn-lt"/>
                          <a:cs typeface="Calibri"/>
                        </a:rPr>
                        <a:t>e</a:t>
                      </a:r>
                      <a:r>
                        <a:rPr lang="en-US" sz="2400" b="1" spc="15" dirty="0" smtClean="0">
                          <a:solidFill>
                            <a:schemeClr val="tx1"/>
                          </a:solidFill>
                          <a:latin typeface="+mn-lt"/>
                          <a:cs typeface="Calibri"/>
                        </a:rPr>
                        <a:t> </a:t>
                      </a:r>
                      <a:r>
                        <a:rPr lang="en-US" sz="2400" b="1" spc="-20" dirty="0" smtClean="0">
                          <a:solidFill>
                            <a:schemeClr val="tx1"/>
                          </a:solidFill>
                          <a:latin typeface="+mn-lt"/>
                          <a:cs typeface="Calibri"/>
                        </a:rPr>
                        <a:t>v</a:t>
                      </a:r>
                      <a:r>
                        <a:rPr lang="en-US" sz="2400" b="1" spc="-15" dirty="0" smtClean="0">
                          <a:solidFill>
                            <a:schemeClr val="tx1"/>
                          </a:solidFill>
                          <a:latin typeface="+mn-lt"/>
                          <a:cs typeface="Calibri"/>
                        </a:rPr>
                        <a:t>a</a:t>
                      </a:r>
                      <a:r>
                        <a:rPr lang="en-US" sz="2400" b="1" spc="-5" dirty="0" smtClean="0">
                          <a:solidFill>
                            <a:schemeClr val="tx1"/>
                          </a:solidFill>
                          <a:latin typeface="+mn-lt"/>
                          <a:cs typeface="Calibri"/>
                        </a:rPr>
                        <a:t>l</a:t>
                      </a:r>
                      <a:r>
                        <a:rPr lang="en-US" sz="2400" b="1" spc="-20" dirty="0" smtClean="0">
                          <a:solidFill>
                            <a:schemeClr val="tx1"/>
                          </a:solidFill>
                          <a:latin typeface="+mn-lt"/>
                          <a:cs typeface="Calibri"/>
                        </a:rPr>
                        <a:t>ue</a:t>
                      </a:r>
                      <a:endParaRPr lang="en-US" sz="2400" dirty="0" smtClean="0">
                        <a:solidFill>
                          <a:schemeClr val="tx1"/>
                        </a:solidFill>
                      </a:endParaRP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39803025"/>
              </p:ext>
            </p:extLst>
          </p:nvPr>
        </p:nvGraphicFramePr>
        <p:xfrm>
          <a:off x="5562600" y="1602288"/>
          <a:ext cx="4191000" cy="1674312"/>
        </p:xfrm>
        <a:graphic>
          <a:graphicData uri="http://schemas.openxmlformats.org/drawingml/2006/table">
            <a:tbl>
              <a:tblPr firstRow="1" bandRow="1">
                <a:tableStyleId>{5C22544A-7EE6-4342-B048-85BDC9FD1C3A}</a:tableStyleId>
              </a:tblPr>
              <a:tblGrid>
                <a:gridCol w="4191000"/>
              </a:tblGrid>
              <a:tr h="453400">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Customer satisfaction</a:t>
                      </a:r>
                      <a:endParaRPr lang="en-US" sz="2400" dirty="0">
                        <a:solidFill>
                          <a:schemeClr val="tx1"/>
                        </a:solidFill>
                      </a:endParaRPr>
                    </a:p>
                  </a:txBody>
                  <a:tcPr>
                    <a:solidFill>
                      <a:schemeClr val="accent5">
                        <a:lumMod val="60000"/>
                        <a:lumOff val="40000"/>
                      </a:schemeClr>
                    </a:solidFill>
                  </a:tcPr>
                </a:tc>
              </a:tr>
              <a:tr h="1217112">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The extent to which a product’s perceived performance matches</a:t>
                      </a:r>
                      <a:r>
                        <a:rPr lang="en-US" sz="2400" baseline="0" dirty="0" smtClean="0">
                          <a:solidFill>
                            <a:schemeClr val="tx1"/>
                          </a:solidFill>
                        </a:rPr>
                        <a:t> a buyer’s expectations</a:t>
                      </a:r>
                      <a:endParaRPr lang="en-US" sz="2400" dirty="0" smtClean="0">
                        <a:solidFill>
                          <a:schemeClr val="tx1"/>
                        </a:solidFill>
                      </a:endParaRPr>
                    </a:p>
                  </a:txBody>
                  <a:tcPr/>
                </a:tc>
              </a:tr>
            </a:tbl>
          </a:graphicData>
        </a:graphic>
      </p:graphicFrame>
      <p:sp>
        <p:nvSpPr>
          <p:cNvPr id="14" name="Rectangle 7"/>
          <p:cNvSpPr>
            <a:spLocks noChangeArrowheads="1"/>
          </p:cNvSpPr>
          <p:nvPr/>
        </p:nvSpPr>
        <p:spPr bwMode="auto">
          <a:xfrm>
            <a:off x="2133600" y="69164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Image benefit</a:t>
            </a:r>
          </a:p>
        </p:txBody>
      </p:sp>
      <p:sp>
        <p:nvSpPr>
          <p:cNvPr id="15" name="Rectangle 8"/>
          <p:cNvSpPr>
            <a:spLocks noChangeArrowheads="1"/>
          </p:cNvSpPr>
          <p:nvPr/>
        </p:nvSpPr>
        <p:spPr bwMode="auto">
          <a:xfrm>
            <a:off x="5334000" y="69164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Psychological cost</a:t>
            </a:r>
          </a:p>
        </p:txBody>
      </p:sp>
      <p:sp>
        <p:nvSpPr>
          <p:cNvPr id="16" name="Rectangle 9"/>
          <p:cNvSpPr>
            <a:spLocks noChangeArrowheads="1"/>
          </p:cNvSpPr>
          <p:nvPr/>
        </p:nvSpPr>
        <p:spPr bwMode="auto">
          <a:xfrm>
            <a:off x="2133600" y="63068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Personnel benefit</a:t>
            </a:r>
          </a:p>
        </p:txBody>
      </p:sp>
      <p:sp>
        <p:nvSpPr>
          <p:cNvPr id="17" name="Rectangle 10"/>
          <p:cNvSpPr>
            <a:spLocks noChangeArrowheads="1"/>
          </p:cNvSpPr>
          <p:nvPr/>
        </p:nvSpPr>
        <p:spPr bwMode="auto">
          <a:xfrm>
            <a:off x="5334000" y="63068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Energy cost</a:t>
            </a:r>
          </a:p>
        </p:txBody>
      </p:sp>
      <p:sp>
        <p:nvSpPr>
          <p:cNvPr id="18" name="Rectangle 11"/>
          <p:cNvSpPr>
            <a:spLocks noChangeArrowheads="1"/>
          </p:cNvSpPr>
          <p:nvPr/>
        </p:nvSpPr>
        <p:spPr bwMode="auto">
          <a:xfrm>
            <a:off x="2133600" y="56972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Services benefit</a:t>
            </a:r>
          </a:p>
        </p:txBody>
      </p:sp>
      <p:sp>
        <p:nvSpPr>
          <p:cNvPr id="19" name="Rectangle 12"/>
          <p:cNvSpPr>
            <a:spLocks noChangeArrowheads="1"/>
          </p:cNvSpPr>
          <p:nvPr/>
        </p:nvSpPr>
        <p:spPr bwMode="auto">
          <a:xfrm>
            <a:off x="5334000" y="56972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a:t>Time cost</a:t>
            </a:r>
          </a:p>
        </p:txBody>
      </p:sp>
      <p:sp>
        <p:nvSpPr>
          <p:cNvPr id="20" name="Rectangle 13"/>
          <p:cNvSpPr>
            <a:spLocks noChangeArrowheads="1"/>
          </p:cNvSpPr>
          <p:nvPr/>
        </p:nvSpPr>
        <p:spPr bwMode="auto">
          <a:xfrm>
            <a:off x="2133600" y="50876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Product benefit</a:t>
            </a:r>
          </a:p>
        </p:txBody>
      </p:sp>
      <p:sp>
        <p:nvSpPr>
          <p:cNvPr id="21" name="Rectangle 14"/>
          <p:cNvSpPr>
            <a:spLocks noChangeArrowheads="1"/>
          </p:cNvSpPr>
          <p:nvPr/>
        </p:nvSpPr>
        <p:spPr bwMode="auto">
          <a:xfrm>
            <a:off x="5334000" y="5087620"/>
            <a:ext cx="2598420" cy="474980"/>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dirty="0"/>
              <a:t>Monetary </a:t>
            </a:r>
            <a:r>
              <a:rPr lang="en-US" dirty="0" smtClean="0"/>
              <a:t>cost</a:t>
            </a:r>
            <a:endParaRPr lang="en-US" dirty="0"/>
          </a:p>
        </p:txBody>
      </p:sp>
      <p:sp>
        <p:nvSpPr>
          <p:cNvPr id="22" name="Rectangle 15"/>
          <p:cNvSpPr>
            <a:spLocks noChangeArrowheads="1"/>
          </p:cNvSpPr>
          <p:nvPr/>
        </p:nvSpPr>
        <p:spPr bwMode="auto">
          <a:xfrm>
            <a:off x="1905000" y="4476458"/>
            <a:ext cx="3047999" cy="476542"/>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defRPr/>
            </a:pPr>
            <a:r>
              <a:rPr lang="en-US" sz="2400" b="1" dirty="0"/>
              <a:t>Total customer benefit</a:t>
            </a:r>
          </a:p>
        </p:txBody>
      </p:sp>
      <p:sp>
        <p:nvSpPr>
          <p:cNvPr id="23" name="Rectangle 16"/>
          <p:cNvSpPr>
            <a:spLocks noChangeArrowheads="1"/>
          </p:cNvSpPr>
          <p:nvPr/>
        </p:nvSpPr>
        <p:spPr bwMode="auto">
          <a:xfrm>
            <a:off x="5234940" y="4476458"/>
            <a:ext cx="2766060" cy="476542"/>
          </a:xfrm>
          <a:prstGeom prst="rect">
            <a:avLst/>
          </a:prstGeom>
          <a:solidFill>
            <a:schemeClr val="bg1">
              <a:lumMod val="85000"/>
            </a:schemeClr>
          </a:solidFill>
          <a:ln w="9525">
            <a:noFill/>
            <a:miter lim="800000"/>
            <a:headEnd/>
            <a:tailEnd/>
          </a:ln>
          <a:effectLst/>
        </p:spPr>
        <p:txBody>
          <a:bodyPr wrap="none" lIns="101882" tIns="50941" rIns="101882" bIns="50941" anchor="ctr"/>
          <a:lstStyle/>
          <a:p>
            <a:pPr algn="ctr"/>
            <a:r>
              <a:rPr lang="en-US" sz="2400" b="1" dirty="0"/>
              <a:t>Total customer </a:t>
            </a:r>
            <a:r>
              <a:rPr lang="en-US" sz="2400" b="1" dirty="0" smtClean="0"/>
              <a:t>cost</a:t>
            </a:r>
            <a:endParaRPr lang="en-US" sz="2400" b="1" dirty="0"/>
          </a:p>
        </p:txBody>
      </p:sp>
    </p:spTree>
    <p:extLst>
      <p:ext uri="{BB962C8B-B14F-4D97-AF65-F5344CB8AC3E}">
        <p14:creationId xmlns:p14="http://schemas.microsoft.com/office/powerpoint/2010/main" val="2841647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304800"/>
            <a:ext cx="8915400" cy="6400800"/>
          </a:xfrm>
          <a:prstGeom prst="rect">
            <a:avLst/>
          </a:prstGeom>
        </p:spPr>
        <p:txBody>
          <a:bodyPr vert="horz" wrap="square" lIns="0" tIns="0" rIns="0" bIns="0" rtlCol="0">
            <a:noAutofit/>
          </a:bodyPr>
          <a:lstStyle/>
          <a:p>
            <a:pPr marL="12700">
              <a:lnSpc>
                <a:spcPct val="100000"/>
              </a:lnSpc>
            </a:pPr>
            <a:r>
              <a:rPr sz="3200" b="1" dirty="0" smtClean="0">
                <a:solidFill>
                  <a:srgbClr val="FFFF00"/>
                </a:solidFill>
                <a:latin typeface="Calibri"/>
                <a:cs typeface="Calibri"/>
              </a:rPr>
              <a:t>C</a:t>
            </a:r>
            <a:r>
              <a:rPr sz="3200" b="1" spc="5" dirty="0" smtClean="0">
                <a:solidFill>
                  <a:srgbClr val="FFFF00"/>
                </a:solidFill>
                <a:latin typeface="Calibri"/>
                <a:cs typeface="Calibri"/>
              </a:rPr>
              <a:t>u</a:t>
            </a:r>
            <a:r>
              <a:rPr sz="3200" b="1" spc="-20" dirty="0" smtClean="0">
                <a:solidFill>
                  <a:srgbClr val="FFFF00"/>
                </a:solidFill>
                <a:latin typeface="Calibri"/>
                <a:cs typeface="Calibri"/>
              </a:rPr>
              <a:t>s</a:t>
            </a:r>
            <a:r>
              <a:rPr sz="3200" b="1" spc="10" dirty="0" smtClean="0">
                <a:solidFill>
                  <a:srgbClr val="FFFF00"/>
                </a:solidFill>
                <a:latin typeface="Calibri"/>
                <a:cs typeface="Calibri"/>
              </a:rPr>
              <a:t>t</a:t>
            </a:r>
            <a:r>
              <a:rPr sz="3200" b="1" spc="0" dirty="0" smtClean="0">
                <a:solidFill>
                  <a:srgbClr val="FFFF00"/>
                </a:solidFill>
                <a:latin typeface="Calibri"/>
                <a:cs typeface="Calibri"/>
              </a:rPr>
              <a:t>o</a:t>
            </a:r>
            <a:r>
              <a:rPr sz="3200" b="1" spc="-10" dirty="0" smtClean="0">
                <a:solidFill>
                  <a:srgbClr val="FFFF00"/>
                </a:solidFill>
                <a:latin typeface="Calibri"/>
                <a:cs typeface="Calibri"/>
              </a:rPr>
              <a:t>m</a:t>
            </a:r>
            <a:r>
              <a:rPr sz="3200" b="1" spc="-25" dirty="0" smtClean="0">
                <a:solidFill>
                  <a:srgbClr val="FFFF00"/>
                </a:solidFill>
                <a:latin typeface="Calibri"/>
                <a:cs typeface="Calibri"/>
              </a:rPr>
              <a:t>e</a:t>
            </a:r>
            <a:r>
              <a:rPr sz="3200" b="1" spc="0" dirty="0" smtClean="0">
                <a:solidFill>
                  <a:srgbClr val="FFFF00"/>
                </a:solidFill>
                <a:latin typeface="Calibri"/>
                <a:cs typeface="Calibri"/>
              </a:rPr>
              <a:t>r</a:t>
            </a:r>
            <a:r>
              <a:rPr sz="3200" b="1" spc="-5" dirty="0" smtClean="0">
                <a:solidFill>
                  <a:srgbClr val="FFFF00"/>
                </a:solidFill>
                <a:latin typeface="Calibri"/>
                <a:cs typeface="Calibri"/>
              </a:rPr>
              <a:t> </a:t>
            </a:r>
            <a:r>
              <a:rPr sz="3200" b="1" spc="0" dirty="0" smtClean="0">
                <a:solidFill>
                  <a:srgbClr val="FFFF00"/>
                </a:solidFill>
                <a:latin typeface="Calibri"/>
                <a:cs typeface="Calibri"/>
              </a:rPr>
              <a:t>Re</a:t>
            </a:r>
            <a:r>
              <a:rPr sz="3200" b="1" spc="5" dirty="0" smtClean="0">
                <a:solidFill>
                  <a:srgbClr val="FFFF00"/>
                </a:solidFill>
                <a:latin typeface="Calibri"/>
                <a:cs typeface="Calibri"/>
              </a:rPr>
              <a:t>l</a:t>
            </a:r>
            <a:r>
              <a:rPr sz="3200" b="1" spc="-20" dirty="0" smtClean="0">
                <a:solidFill>
                  <a:srgbClr val="FFFF00"/>
                </a:solidFill>
                <a:latin typeface="Calibri"/>
                <a:cs typeface="Calibri"/>
              </a:rPr>
              <a:t>a</a:t>
            </a:r>
            <a:r>
              <a:rPr sz="3200" b="1" spc="10" dirty="0" smtClean="0">
                <a:solidFill>
                  <a:srgbClr val="FFFF00"/>
                </a:solidFill>
                <a:latin typeface="Calibri"/>
                <a:cs typeface="Calibri"/>
              </a:rPr>
              <a:t>t</a:t>
            </a:r>
            <a:r>
              <a:rPr sz="3200" b="1" spc="5" dirty="0" smtClean="0">
                <a:solidFill>
                  <a:srgbClr val="FFFF00"/>
                </a:solidFill>
                <a:latin typeface="Calibri"/>
                <a:cs typeface="Calibri"/>
              </a:rPr>
              <a:t>i</a:t>
            </a:r>
            <a:r>
              <a:rPr sz="3200" b="1" spc="-25" dirty="0" smtClean="0">
                <a:solidFill>
                  <a:srgbClr val="FFFF00"/>
                </a:solidFill>
                <a:latin typeface="Calibri"/>
                <a:cs typeface="Calibri"/>
              </a:rPr>
              <a:t>o</a:t>
            </a:r>
            <a:r>
              <a:rPr sz="3200" b="1" spc="-20" dirty="0" smtClean="0">
                <a:solidFill>
                  <a:srgbClr val="FFFF00"/>
                </a:solidFill>
                <a:latin typeface="Calibri"/>
                <a:cs typeface="Calibri"/>
              </a:rPr>
              <a:t>n</a:t>
            </a:r>
            <a:r>
              <a:rPr sz="3200" b="1" spc="5" dirty="0" smtClean="0">
                <a:solidFill>
                  <a:srgbClr val="FFFF00"/>
                </a:solidFill>
                <a:latin typeface="Calibri"/>
                <a:cs typeface="Calibri"/>
              </a:rPr>
              <a:t>s</a:t>
            </a:r>
            <a:r>
              <a:rPr sz="3200" b="1" spc="-20" dirty="0" smtClean="0">
                <a:solidFill>
                  <a:srgbClr val="FFFF00"/>
                </a:solidFill>
                <a:latin typeface="Calibri"/>
                <a:cs typeface="Calibri"/>
              </a:rPr>
              <a:t>h</a:t>
            </a:r>
            <a:r>
              <a:rPr sz="3200" b="1" spc="5" dirty="0" smtClean="0">
                <a:solidFill>
                  <a:srgbClr val="FFFF00"/>
                </a:solidFill>
                <a:latin typeface="Calibri"/>
                <a:cs typeface="Calibri"/>
              </a:rPr>
              <a:t>i</a:t>
            </a:r>
            <a:r>
              <a:rPr sz="3200" b="1" spc="0" dirty="0" smtClean="0">
                <a:solidFill>
                  <a:srgbClr val="FFFF00"/>
                </a:solidFill>
                <a:latin typeface="Calibri"/>
                <a:cs typeface="Calibri"/>
              </a:rPr>
              <a:t>p</a:t>
            </a:r>
            <a:r>
              <a:rPr sz="3200" b="1" spc="-5" dirty="0" smtClean="0">
                <a:solidFill>
                  <a:srgbClr val="FFFF00"/>
                </a:solidFill>
                <a:latin typeface="Calibri"/>
                <a:cs typeface="Calibri"/>
              </a:rPr>
              <a:t> </a:t>
            </a:r>
            <a:r>
              <a:rPr sz="3200" b="1" spc="-10" dirty="0" smtClean="0">
                <a:solidFill>
                  <a:srgbClr val="FFFF00"/>
                </a:solidFill>
                <a:latin typeface="Calibri"/>
                <a:cs typeface="Calibri"/>
              </a:rPr>
              <a:t>M</a:t>
            </a:r>
            <a:r>
              <a:rPr sz="3200" b="1" spc="5" dirty="0" smtClean="0">
                <a:solidFill>
                  <a:srgbClr val="FFFF00"/>
                </a:solidFill>
                <a:latin typeface="Calibri"/>
                <a:cs typeface="Calibri"/>
              </a:rPr>
              <a:t>ana</a:t>
            </a:r>
            <a:r>
              <a:rPr sz="3200" b="1" spc="-15" dirty="0" smtClean="0">
                <a:solidFill>
                  <a:srgbClr val="FFFF00"/>
                </a:solidFill>
                <a:latin typeface="Calibri"/>
                <a:cs typeface="Calibri"/>
              </a:rPr>
              <a:t>g</a:t>
            </a:r>
            <a:r>
              <a:rPr sz="3200" b="1" spc="0" dirty="0" smtClean="0">
                <a:solidFill>
                  <a:srgbClr val="FFFF00"/>
                </a:solidFill>
                <a:latin typeface="Calibri"/>
                <a:cs typeface="Calibri"/>
              </a:rPr>
              <a:t>e</a:t>
            </a:r>
            <a:r>
              <a:rPr sz="3200" b="1" spc="-10" dirty="0" smtClean="0">
                <a:solidFill>
                  <a:srgbClr val="FFFF00"/>
                </a:solidFill>
                <a:latin typeface="Calibri"/>
                <a:cs typeface="Calibri"/>
              </a:rPr>
              <a:t>m</a:t>
            </a:r>
            <a:r>
              <a:rPr sz="3200" b="1" spc="-25" dirty="0" smtClean="0">
                <a:solidFill>
                  <a:srgbClr val="FFFF00"/>
                </a:solidFill>
                <a:latin typeface="Calibri"/>
                <a:cs typeface="Calibri"/>
              </a:rPr>
              <a:t>e</a:t>
            </a:r>
            <a:r>
              <a:rPr sz="3200" b="1" spc="5" dirty="0" smtClean="0">
                <a:solidFill>
                  <a:srgbClr val="FFFF00"/>
                </a:solidFill>
                <a:latin typeface="Calibri"/>
                <a:cs typeface="Calibri"/>
              </a:rPr>
              <a:t>n</a:t>
            </a:r>
            <a:r>
              <a:rPr sz="3200" b="1" spc="0" dirty="0" smtClean="0">
                <a:solidFill>
                  <a:srgbClr val="FFFF00"/>
                </a:solidFill>
                <a:latin typeface="Calibri"/>
                <a:cs typeface="Calibri"/>
              </a:rPr>
              <a:t>t </a:t>
            </a:r>
            <a:r>
              <a:rPr sz="3200" b="1" spc="-10" dirty="0" smtClean="0">
                <a:solidFill>
                  <a:srgbClr val="FFFF00"/>
                </a:solidFill>
                <a:latin typeface="Calibri"/>
                <a:cs typeface="Calibri"/>
              </a:rPr>
              <a:t>(</a:t>
            </a:r>
            <a:r>
              <a:rPr sz="3200" b="1" spc="0" dirty="0" smtClean="0">
                <a:solidFill>
                  <a:srgbClr val="FFFF00"/>
                </a:solidFill>
                <a:latin typeface="Calibri"/>
                <a:cs typeface="Calibri"/>
              </a:rPr>
              <a:t>C</a:t>
            </a:r>
            <a:r>
              <a:rPr sz="3200" b="1" spc="-25" dirty="0" smtClean="0">
                <a:solidFill>
                  <a:srgbClr val="FFFF00"/>
                </a:solidFill>
                <a:latin typeface="Calibri"/>
                <a:cs typeface="Calibri"/>
              </a:rPr>
              <a:t>R</a:t>
            </a:r>
            <a:r>
              <a:rPr sz="3200" b="1" spc="-10" dirty="0" smtClean="0">
                <a:solidFill>
                  <a:srgbClr val="FFFF00"/>
                </a:solidFill>
                <a:latin typeface="Calibri"/>
                <a:cs typeface="Calibri"/>
              </a:rPr>
              <a:t>M</a:t>
            </a:r>
            <a:r>
              <a:rPr sz="3200" b="1" spc="0" dirty="0" smtClean="0">
                <a:solidFill>
                  <a:srgbClr val="FFFF00"/>
                </a:solidFill>
                <a:latin typeface="Calibri"/>
                <a:cs typeface="Calibri"/>
              </a:rPr>
              <a:t>)</a:t>
            </a:r>
            <a:endParaRPr lang="en-US" sz="3200" dirty="0">
              <a:solidFill>
                <a:srgbClr val="FFFF00"/>
              </a:solidFill>
              <a:latin typeface="Calibri"/>
              <a:cs typeface="Calibri"/>
            </a:endParaRPr>
          </a:p>
          <a:p>
            <a:pPr marL="469900" indent="-457200">
              <a:lnSpc>
                <a:spcPct val="100000"/>
              </a:lnSpc>
              <a:buFont typeface="Wingdings" pitchFamily="2" charset="2"/>
              <a:buChar char="v"/>
            </a:pPr>
            <a:r>
              <a:rPr lang="en-US" sz="2800" spc="-15" dirty="0" smtClean="0">
                <a:solidFill>
                  <a:schemeClr val="bg1"/>
                </a:solidFill>
                <a:cs typeface="Calibri"/>
              </a:rPr>
              <a:t>B</a:t>
            </a:r>
            <a:r>
              <a:rPr sz="2800" spc="-15" dirty="0" smtClean="0">
                <a:solidFill>
                  <a:schemeClr val="bg1"/>
                </a:solidFill>
                <a:cs typeface="Calibri"/>
              </a:rPr>
              <a:t>u</a:t>
            </a:r>
            <a:r>
              <a:rPr sz="2800" spc="0" dirty="0" smtClean="0">
                <a:solidFill>
                  <a:schemeClr val="bg1"/>
                </a:solidFill>
                <a:cs typeface="Calibri"/>
              </a:rPr>
              <a:t>il</a:t>
            </a:r>
            <a:r>
              <a:rPr sz="2800" spc="-15" dirty="0" smtClean="0">
                <a:solidFill>
                  <a:schemeClr val="bg1"/>
                </a:solidFill>
                <a:cs typeface="Calibri"/>
              </a:rPr>
              <a:t>d</a:t>
            </a:r>
            <a:r>
              <a:rPr sz="2800" spc="0" dirty="0" smtClean="0">
                <a:solidFill>
                  <a:schemeClr val="bg1"/>
                </a:solidFill>
                <a:cs typeface="Calibri"/>
              </a:rPr>
              <a:t>i</a:t>
            </a:r>
            <a:r>
              <a:rPr sz="2800" spc="-15" dirty="0" smtClean="0">
                <a:solidFill>
                  <a:schemeClr val="bg1"/>
                </a:solidFill>
                <a:cs typeface="Calibri"/>
              </a:rPr>
              <a:t>n</a:t>
            </a:r>
            <a:r>
              <a:rPr sz="2800" spc="0" dirty="0" smtClean="0">
                <a:solidFill>
                  <a:schemeClr val="bg1"/>
                </a:solidFill>
                <a:cs typeface="Calibri"/>
              </a:rPr>
              <a:t>g</a:t>
            </a:r>
            <a:r>
              <a:rPr sz="2800" spc="-10" dirty="0" smtClean="0">
                <a:solidFill>
                  <a:schemeClr val="bg1"/>
                </a:solidFill>
                <a:cs typeface="Calibri"/>
              </a:rPr>
              <a:t> </a:t>
            </a:r>
            <a:r>
              <a:rPr sz="2800" spc="-5" dirty="0" smtClean="0">
                <a:solidFill>
                  <a:schemeClr val="bg1"/>
                </a:solidFill>
                <a:cs typeface="Calibri"/>
              </a:rPr>
              <a:t>a</a:t>
            </a:r>
            <a:r>
              <a:rPr sz="2800" spc="-15" dirty="0" smtClean="0">
                <a:solidFill>
                  <a:schemeClr val="bg1"/>
                </a:solidFill>
                <a:cs typeface="Calibri"/>
              </a:rPr>
              <a:t>n</a:t>
            </a:r>
            <a:r>
              <a:rPr sz="2800" spc="0" dirty="0" smtClean="0">
                <a:solidFill>
                  <a:schemeClr val="bg1"/>
                </a:solidFill>
                <a:cs typeface="Calibri"/>
              </a:rPr>
              <a:t>d </a:t>
            </a:r>
            <a:r>
              <a:rPr sz="2800" spc="-15" dirty="0" smtClean="0">
                <a:solidFill>
                  <a:schemeClr val="bg1"/>
                </a:solidFill>
                <a:cs typeface="Calibri"/>
              </a:rPr>
              <a:t>m</a:t>
            </a:r>
            <a:r>
              <a:rPr sz="2800" spc="-5" dirty="0" smtClean="0">
                <a:solidFill>
                  <a:schemeClr val="bg1"/>
                </a:solidFill>
                <a:cs typeface="Calibri"/>
              </a:rPr>
              <a:t>a</a:t>
            </a:r>
            <a:r>
              <a:rPr sz="2800" spc="0" dirty="0" smtClean="0">
                <a:solidFill>
                  <a:schemeClr val="bg1"/>
                </a:solidFill>
                <a:cs typeface="Calibri"/>
              </a:rPr>
              <a:t>i</a:t>
            </a:r>
            <a:r>
              <a:rPr sz="2800" spc="-15" dirty="0" smtClean="0">
                <a:solidFill>
                  <a:schemeClr val="bg1"/>
                </a:solidFill>
                <a:cs typeface="Calibri"/>
              </a:rPr>
              <a:t>n</a:t>
            </a:r>
            <a:r>
              <a:rPr sz="2800" spc="-5" dirty="0" smtClean="0">
                <a:solidFill>
                  <a:schemeClr val="bg1"/>
                </a:solidFill>
                <a:cs typeface="Calibri"/>
              </a:rPr>
              <a:t>ta</a:t>
            </a:r>
            <a:r>
              <a:rPr sz="2800" spc="0" dirty="0" smtClean="0">
                <a:solidFill>
                  <a:schemeClr val="bg1"/>
                </a:solidFill>
                <a:cs typeface="Calibri"/>
              </a:rPr>
              <a:t>i</a:t>
            </a:r>
            <a:r>
              <a:rPr sz="2800" spc="-15" dirty="0" smtClean="0">
                <a:solidFill>
                  <a:schemeClr val="bg1"/>
                </a:solidFill>
                <a:cs typeface="Calibri"/>
              </a:rPr>
              <a:t>n</a:t>
            </a:r>
            <a:r>
              <a:rPr sz="2800" spc="0" dirty="0" smtClean="0">
                <a:solidFill>
                  <a:schemeClr val="bg1"/>
                </a:solidFill>
                <a:cs typeface="Calibri"/>
              </a:rPr>
              <a:t>i</a:t>
            </a:r>
            <a:r>
              <a:rPr sz="2800" spc="-15" dirty="0" smtClean="0">
                <a:solidFill>
                  <a:schemeClr val="bg1"/>
                </a:solidFill>
                <a:cs typeface="Calibri"/>
              </a:rPr>
              <a:t>n</a:t>
            </a:r>
            <a:r>
              <a:rPr sz="2800" spc="0" dirty="0" smtClean="0">
                <a:solidFill>
                  <a:schemeClr val="bg1"/>
                </a:solidFill>
                <a:cs typeface="Calibri"/>
              </a:rPr>
              <a:t>g </a:t>
            </a:r>
            <a:r>
              <a:rPr sz="2800" spc="-15" dirty="0" smtClean="0">
                <a:solidFill>
                  <a:schemeClr val="bg1"/>
                </a:solidFill>
                <a:cs typeface="Calibri"/>
              </a:rPr>
              <a:t>p</a:t>
            </a:r>
            <a:r>
              <a:rPr sz="2800" spc="5" dirty="0" smtClean="0">
                <a:solidFill>
                  <a:schemeClr val="bg1"/>
                </a:solidFill>
                <a:cs typeface="Calibri"/>
              </a:rPr>
              <a:t>rof</a:t>
            </a:r>
            <a:r>
              <a:rPr sz="2800" spc="0" dirty="0" smtClean="0">
                <a:solidFill>
                  <a:schemeClr val="bg1"/>
                </a:solidFill>
                <a:cs typeface="Calibri"/>
              </a:rPr>
              <a:t>i</a:t>
            </a:r>
            <a:r>
              <a:rPr sz="2800" spc="-30" dirty="0" smtClean="0">
                <a:solidFill>
                  <a:schemeClr val="bg1"/>
                </a:solidFill>
                <a:cs typeface="Calibri"/>
              </a:rPr>
              <a:t>t</a:t>
            </a:r>
            <a:r>
              <a:rPr sz="2800" spc="-5" dirty="0" smtClean="0">
                <a:solidFill>
                  <a:schemeClr val="bg1"/>
                </a:solidFill>
                <a:cs typeface="Calibri"/>
              </a:rPr>
              <a:t>a</a:t>
            </a:r>
            <a:r>
              <a:rPr sz="2800" spc="-15" dirty="0" smtClean="0">
                <a:solidFill>
                  <a:schemeClr val="bg1"/>
                </a:solidFill>
                <a:cs typeface="Calibri"/>
              </a:rPr>
              <a:t>b</a:t>
            </a:r>
            <a:r>
              <a:rPr sz="2800" spc="0" dirty="0" smtClean="0">
                <a:solidFill>
                  <a:schemeClr val="bg1"/>
                </a:solidFill>
                <a:cs typeface="Calibri"/>
              </a:rPr>
              <a:t>le</a:t>
            </a:r>
            <a:r>
              <a:rPr sz="2800" spc="-15" dirty="0" smtClean="0">
                <a:solidFill>
                  <a:schemeClr val="bg1"/>
                </a:solidFill>
                <a:cs typeface="Calibri"/>
              </a:rPr>
              <a:t> cu</a:t>
            </a:r>
            <a:r>
              <a:rPr sz="2800" spc="5" dirty="0" smtClean="0">
                <a:solidFill>
                  <a:schemeClr val="bg1"/>
                </a:solidFill>
                <a:cs typeface="Calibri"/>
              </a:rPr>
              <a:t>s</a:t>
            </a:r>
            <a:r>
              <a:rPr sz="2800" spc="-5" dirty="0" smtClean="0">
                <a:solidFill>
                  <a:schemeClr val="bg1"/>
                </a:solidFill>
                <a:cs typeface="Calibri"/>
              </a:rPr>
              <a:t>t</a:t>
            </a:r>
            <a:r>
              <a:rPr sz="2800" spc="5" dirty="0" smtClean="0">
                <a:solidFill>
                  <a:schemeClr val="bg1"/>
                </a:solidFill>
                <a:cs typeface="Calibri"/>
              </a:rPr>
              <a:t>o</a:t>
            </a:r>
            <a:r>
              <a:rPr sz="2800" spc="-15" dirty="0" smtClean="0">
                <a:solidFill>
                  <a:schemeClr val="bg1"/>
                </a:solidFill>
                <a:cs typeface="Calibri"/>
              </a:rPr>
              <a:t>m</a:t>
            </a:r>
            <a:r>
              <a:rPr sz="2800" spc="-5" dirty="0" smtClean="0">
                <a:solidFill>
                  <a:schemeClr val="bg1"/>
                </a:solidFill>
                <a:cs typeface="Calibri"/>
              </a:rPr>
              <a:t>e</a:t>
            </a:r>
            <a:r>
              <a:rPr sz="2800" spc="0" dirty="0" smtClean="0">
                <a:solidFill>
                  <a:schemeClr val="bg1"/>
                </a:solidFill>
                <a:cs typeface="Calibri"/>
              </a:rPr>
              <a:t>r </a:t>
            </a:r>
            <a:r>
              <a:rPr sz="2800" spc="5" dirty="0" smtClean="0">
                <a:solidFill>
                  <a:schemeClr val="bg1"/>
                </a:solidFill>
                <a:cs typeface="Calibri"/>
              </a:rPr>
              <a:t>r</a:t>
            </a:r>
            <a:r>
              <a:rPr sz="2800" spc="-5" dirty="0" smtClean="0">
                <a:solidFill>
                  <a:schemeClr val="bg1"/>
                </a:solidFill>
                <a:cs typeface="Calibri"/>
              </a:rPr>
              <a:t>e</a:t>
            </a:r>
            <a:r>
              <a:rPr sz="2800" spc="0" dirty="0" smtClean="0">
                <a:solidFill>
                  <a:schemeClr val="bg1"/>
                </a:solidFill>
                <a:cs typeface="Calibri"/>
              </a:rPr>
              <a:t>l</a:t>
            </a:r>
            <a:r>
              <a:rPr sz="2800" spc="-5" dirty="0" smtClean="0">
                <a:solidFill>
                  <a:schemeClr val="bg1"/>
                </a:solidFill>
                <a:cs typeface="Calibri"/>
              </a:rPr>
              <a:t>a</a:t>
            </a:r>
            <a:r>
              <a:rPr sz="2800" spc="-30" dirty="0" smtClean="0">
                <a:solidFill>
                  <a:schemeClr val="bg1"/>
                </a:solidFill>
                <a:cs typeface="Calibri"/>
              </a:rPr>
              <a:t>t</a:t>
            </a:r>
            <a:r>
              <a:rPr sz="2800" spc="0" dirty="0" smtClean="0">
                <a:solidFill>
                  <a:schemeClr val="bg1"/>
                </a:solidFill>
                <a:cs typeface="Calibri"/>
              </a:rPr>
              <a:t>i</a:t>
            </a:r>
            <a:r>
              <a:rPr sz="2800" spc="5" dirty="0" smtClean="0">
                <a:solidFill>
                  <a:schemeClr val="bg1"/>
                </a:solidFill>
                <a:cs typeface="Calibri"/>
              </a:rPr>
              <a:t>o</a:t>
            </a:r>
            <a:r>
              <a:rPr sz="2800" spc="-15" dirty="0" smtClean="0">
                <a:solidFill>
                  <a:schemeClr val="bg1"/>
                </a:solidFill>
                <a:cs typeface="Calibri"/>
              </a:rPr>
              <a:t>n</a:t>
            </a:r>
            <a:r>
              <a:rPr sz="2800" spc="5" dirty="0" smtClean="0">
                <a:solidFill>
                  <a:schemeClr val="bg1"/>
                </a:solidFill>
                <a:cs typeface="Calibri"/>
              </a:rPr>
              <a:t>s</a:t>
            </a:r>
            <a:r>
              <a:rPr sz="2800" spc="-15" dirty="0" smtClean="0">
                <a:solidFill>
                  <a:schemeClr val="bg1"/>
                </a:solidFill>
                <a:cs typeface="Calibri"/>
              </a:rPr>
              <a:t>h</a:t>
            </a:r>
            <a:r>
              <a:rPr sz="2800" spc="0" dirty="0" smtClean="0">
                <a:solidFill>
                  <a:schemeClr val="bg1"/>
                </a:solidFill>
                <a:cs typeface="Calibri"/>
              </a:rPr>
              <a:t>i</a:t>
            </a:r>
            <a:r>
              <a:rPr sz="2800" spc="-15" dirty="0" smtClean="0">
                <a:solidFill>
                  <a:schemeClr val="bg1"/>
                </a:solidFill>
                <a:cs typeface="Calibri"/>
              </a:rPr>
              <a:t>p</a:t>
            </a:r>
            <a:r>
              <a:rPr sz="2800" spc="0" dirty="0" smtClean="0">
                <a:solidFill>
                  <a:schemeClr val="bg1"/>
                </a:solidFill>
                <a:cs typeface="Calibri"/>
              </a:rPr>
              <a:t>s</a:t>
            </a:r>
            <a:r>
              <a:rPr sz="2800" spc="-5" dirty="0" smtClean="0">
                <a:solidFill>
                  <a:schemeClr val="bg1"/>
                </a:solidFill>
                <a:cs typeface="Calibri"/>
              </a:rPr>
              <a:t> </a:t>
            </a:r>
            <a:endParaRPr lang="en-US" sz="2800" spc="-5" dirty="0" smtClean="0">
              <a:solidFill>
                <a:schemeClr val="bg1"/>
              </a:solidFill>
              <a:cs typeface="Calibri"/>
            </a:endParaRPr>
          </a:p>
          <a:p>
            <a:pPr marL="469900" indent="-457200">
              <a:lnSpc>
                <a:spcPct val="100000"/>
              </a:lnSpc>
              <a:buFont typeface="Wingdings" pitchFamily="2" charset="2"/>
              <a:buChar char="v"/>
            </a:pPr>
            <a:r>
              <a:rPr lang="en-US" sz="2800" i="1" dirty="0" smtClean="0">
                <a:solidFill>
                  <a:srgbClr val="FFFF00"/>
                </a:solidFill>
              </a:rPr>
              <a:t>Carefully </a:t>
            </a:r>
            <a:r>
              <a:rPr lang="en-US" sz="2800" i="1" dirty="0">
                <a:solidFill>
                  <a:srgbClr val="FFFF00"/>
                </a:solidFill>
              </a:rPr>
              <a:t>managing detailed information about individual customers and all customer touch points to maximize customer </a:t>
            </a:r>
            <a:r>
              <a:rPr lang="en-US" sz="2800" i="1" dirty="0" smtClean="0">
                <a:solidFill>
                  <a:srgbClr val="FFFF00"/>
                </a:solidFill>
              </a:rPr>
              <a:t>loyalty</a:t>
            </a:r>
          </a:p>
          <a:p>
            <a:pPr marL="469900" indent="-457200">
              <a:lnSpc>
                <a:spcPct val="100000"/>
              </a:lnSpc>
              <a:buFont typeface="Wingdings" pitchFamily="2" charset="2"/>
              <a:buChar char="v"/>
            </a:pPr>
            <a:endParaRPr lang="en-US" sz="2800" i="1" dirty="0" smtClean="0">
              <a:solidFill>
                <a:srgbClr val="FFFF00"/>
              </a:solidFill>
            </a:endParaRPr>
          </a:p>
          <a:p>
            <a:pPr marL="469900" indent="-457200">
              <a:lnSpc>
                <a:spcPct val="100000"/>
              </a:lnSpc>
              <a:buFont typeface="Wingdings" pitchFamily="2" charset="2"/>
              <a:buChar char="v"/>
            </a:pPr>
            <a:endParaRPr lang="en-US" sz="2800" i="1" dirty="0" smtClean="0">
              <a:solidFill>
                <a:srgbClr val="FFFF00"/>
              </a:solidFill>
            </a:endParaRPr>
          </a:p>
          <a:p>
            <a:pPr marL="12700">
              <a:lnSpc>
                <a:spcPct val="100000"/>
              </a:lnSpc>
            </a:pPr>
            <a:r>
              <a:rPr lang="en-US" sz="3200" b="1" i="1" dirty="0" smtClean="0">
                <a:solidFill>
                  <a:srgbClr val="FFFF00"/>
                </a:solidFill>
              </a:rPr>
              <a:t>Integrating Traditional and Digital Marketing</a:t>
            </a:r>
          </a:p>
          <a:p>
            <a:pPr marL="469900" indent="-457200">
              <a:lnSpc>
                <a:spcPct val="100000"/>
              </a:lnSpc>
              <a:buFont typeface="Wingdings" pitchFamily="2" charset="2"/>
              <a:buChar char="v"/>
            </a:pPr>
            <a:r>
              <a:rPr lang="en-US" sz="3200" i="1" dirty="0" smtClean="0">
                <a:solidFill>
                  <a:schemeClr val="bg1"/>
                </a:solidFill>
              </a:rPr>
              <a:t>Combine Online and Offline interaction between companies and Customers</a:t>
            </a:r>
          </a:p>
          <a:p>
            <a:pPr marL="469900" indent="-457200">
              <a:lnSpc>
                <a:spcPct val="100000"/>
              </a:lnSpc>
              <a:buFont typeface="Wingdings" pitchFamily="2" charset="2"/>
              <a:buChar char="v"/>
            </a:pPr>
            <a:r>
              <a:rPr lang="en-US" sz="3200" i="1" dirty="0" smtClean="0">
                <a:solidFill>
                  <a:schemeClr val="bg1"/>
                </a:solidFill>
              </a:rPr>
              <a:t>Machine to Machine Connectivity with human-to-human touch to strengthen customer engagement</a:t>
            </a:r>
          </a:p>
          <a:p>
            <a:pPr marL="469900" indent="-457200">
              <a:lnSpc>
                <a:spcPct val="100000"/>
              </a:lnSpc>
              <a:buFont typeface="Wingdings" pitchFamily="2" charset="2"/>
              <a:buChar char="v"/>
            </a:pPr>
            <a:r>
              <a:rPr lang="en-US" sz="3200" i="1" dirty="0" smtClean="0">
                <a:solidFill>
                  <a:schemeClr val="bg1"/>
                </a:solidFill>
              </a:rPr>
              <a:t>Ultimate goal of winning customer advocacy</a:t>
            </a:r>
          </a:p>
          <a:p>
            <a:pPr marL="469900" indent="-457200">
              <a:lnSpc>
                <a:spcPct val="100000"/>
              </a:lnSpc>
              <a:buFont typeface="Wingdings" pitchFamily="2" charset="2"/>
              <a:buChar char="v"/>
            </a:pPr>
            <a:endParaRPr lang="en-US" sz="3200" b="1" i="1" dirty="0">
              <a:solidFill>
                <a:schemeClr val="bg1"/>
              </a:solidFill>
              <a:cs typeface="Calibri"/>
            </a:endParaRPr>
          </a:p>
        </p:txBody>
      </p:sp>
      <p:sp>
        <p:nvSpPr>
          <p:cNvPr id="4" name="Rectangle 3"/>
          <p:cNvSpPr/>
          <p:nvPr/>
        </p:nvSpPr>
        <p:spPr>
          <a:xfrm>
            <a:off x="500743" y="2813512"/>
            <a:ext cx="7924800" cy="369332"/>
          </a:xfrm>
          <a:prstGeom prst="rect">
            <a:avLst/>
          </a:prstGeom>
        </p:spPr>
        <p:txBody>
          <a:bodyPr wrap="square">
            <a:spAutoFit/>
          </a:bodyPr>
          <a:lstStyle/>
          <a:p>
            <a:pPr algn="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84652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8763000" cy="7467600"/>
          </a:xfrm>
        </p:spPr>
        <p:txBody>
          <a:bodyPr/>
          <a:lstStyle/>
          <a:p>
            <a:pPr marL="12700">
              <a:lnSpc>
                <a:spcPct val="100000"/>
              </a:lnSpc>
            </a:pPr>
            <a:r>
              <a:rPr lang="en-US" sz="3600" b="1" i="1" dirty="0" smtClean="0">
                <a:solidFill>
                  <a:srgbClr val="FFFF00"/>
                </a:solidFill>
                <a:latin typeface="+mn-lt"/>
                <a:cs typeface="Calibri"/>
              </a:rPr>
              <a:t>Moving from Traditional to Digital Marketing</a:t>
            </a:r>
          </a:p>
          <a:p>
            <a:pPr marL="12700">
              <a:lnSpc>
                <a:spcPct val="100000"/>
              </a:lnSpc>
            </a:pPr>
            <a:endParaRPr lang="en-US" sz="3600" b="1" i="1" dirty="0" smtClean="0">
              <a:solidFill>
                <a:srgbClr val="FFFF00"/>
              </a:solidFill>
              <a:latin typeface="+mn-lt"/>
              <a:cs typeface="Calibri"/>
            </a:endParaRPr>
          </a:p>
          <a:p>
            <a:pPr marL="469900" indent="-457200">
              <a:lnSpc>
                <a:spcPct val="100000"/>
              </a:lnSpc>
              <a:buFont typeface="Wingdings" pitchFamily="2" charset="2"/>
              <a:buChar char="v"/>
            </a:pPr>
            <a:r>
              <a:rPr lang="en-US" sz="2800" i="1" dirty="0" smtClean="0">
                <a:solidFill>
                  <a:schemeClr val="bg1"/>
                </a:solidFill>
                <a:cs typeface="Calibri"/>
              </a:rPr>
              <a:t>From </a:t>
            </a:r>
            <a:r>
              <a:rPr lang="en-US" sz="2800" b="1" i="1" dirty="0" smtClean="0">
                <a:solidFill>
                  <a:srgbClr val="FFFF00"/>
                </a:solidFill>
                <a:cs typeface="Calibri"/>
              </a:rPr>
              <a:t>Segmentation and Targeting </a:t>
            </a:r>
            <a:r>
              <a:rPr lang="en-US" sz="2800" i="1" dirty="0" smtClean="0">
                <a:solidFill>
                  <a:schemeClr val="bg1"/>
                </a:solidFill>
                <a:cs typeface="Calibri"/>
              </a:rPr>
              <a:t>to </a:t>
            </a:r>
            <a:r>
              <a:rPr lang="en-US" sz="2800" i="1" u="sng" dirty="0" smtClean="0">
                <a:solidFill>
                  <a:srgbClr val="FFFF00"/>
                </a:solidFill>
                <a:cs typeface="Calibri"/>
              </a:rPr>
              <a:t>Customer Community Confirmation</a:t>
            </a:r>
          </a:p>
          <a:p>
            <a:pPr marL="469900" indent="-457200">
              <a:lnSpc>
                <a:spcPct val="100000"/>
              </a:lnSpc>
              <a:buFont typeface="Wingdings" pitchFamily="2" charset="2"/>
              <a:buChar char="v"/>
            </a:pPr>
            <a:r>
              <a:rPr lang="en-US" sz="2800" i="1" dirty="0" smtClean="0">
                <a:solidFill>
                  <a:schemeClr val="bg1"/>
                </a:solidFill>
                <a:cs typeface="Calibri"/>
              </a:rPr>
              <a:t>From Brand Positioning and Differentiation  to Brand </a:t>
            </a:r>
            <a:r>
              <a:rPr lang="en-US" sz="2800" i="1" u="sng" dirty="0" smtClean="0">
                <a:solidFill>
                  <a:srgbClr val="FFFF00"/>
                </a:solidFill>
                <a:cs typeface="Calibri"/>
              </a:rPr>
              <a:t>Clarification of Characters and Codes</a:t>
            </a:r>
          </a:p>
          <a:p>
            <a:pPr marL="469900" indent="-457200">
              <a:lnSpc>
                <a:spcPct val="100000"/>
              </a:lnSpc>
              <a:buFont typeface="Wingdings" pitchFamily="2" charset="2"/>
              <a:buChar char="v"/>
            </a:pPr>
            <a:r>
              <a:rPr lang="en-US" sz="2800" i="1" dirty="0" smtClean="0">
                <a:solidFill>
                  <a:schemeClr val="bg1"/>
                </a:solidFill>
                <a:cs typeface="Calibri"/>
              </a:rPr>
              <a:t>From Selling the Four P’s to Commercializing the Four C’s</a:t>
            </a:r>
          </a:p>
          <a:p>
            <a:pPr marL="927100" lvl="1" indent="-457200">
              <a:buFont typeface="Wingdings" pitchFamily="2" charset="2"/>
              <a:buChar char="ü"/>
            </a:pPr>
            <a:r>
              <a:rPr lang="en-US" sz="2800" i="1" dirty="0" smtClean="0">
                <a:solidFill>
                  <a:schemeClr val="bg1"/>
                </a:solidFill>
                <a:cs typeface="Calibri"/>
              </a:rPr>
              <a:t>Connected Marketing Mix- Surviving in the Digital Economy</a:t>
            </a:r>
          </a:p>
          <a:p>
            <a:pPr marL="927100" lvl="1" indent="-457200">
              <a:buFont typeface="Wingdings" pitchFamily="2" charset="2"/>
              <a:buChar char="ü"/>
            </a:pPr>
            <a:r>
              <a:rPr lang="en-US" sz="2800" i="1" u="sng" dirty="0" smtClean="0">
                <a:solidFill>
                  <a:srgbClr val="FFFF00"/>
                </a:solidFill>
                <a:cs typeface="Calibri"/>
              </a:rPr>
              <a:t>Co-Creation, Currency, Communal Activation, and Conversion</a:t>
            </a:r>
          </a:p>
          <a:p>
            <a:pPr marL="469900" indent="-457200">
              <a:lnSpc>
                <a:spcPct val="100000"/>
              </a:lnSpc>
              <a:buFont typeface="Wingdings" pitchFamily="2" charset="2"/>
              <a:buChar char="v"/>
            </a:pPr>
            <a:r>
              <a:rPr lang="en-US" sz="2800" i="1" dirty="0" smtClean="0">
                <a:solidFill>
                  <a:schemeClr val="bg1"/>
                </a:solidFill>
                <a:cs typeface="Calibri"/>
              </a:rPr>
              <a:t>From Customer Service Processes to </a:t>
            </a:r>
            <a:r>
              <a:rPr lang="en-US" sz="2800" i="1" u="sng" dirty="0" smtClean="0">
                <a:solidFill>
                  <a:srgbClr val="FFFF00"/>
                </a:solidFill>
                <a:cs typeface="Calibri"/>
              </a:rPr>
              <a:t>Collaborative Customer Care</a:t>
            </a:r>
          </a:p>
          <a:p>
            <a:pPr marL="469900" indent="-457200">
              <a:lnSpc>
                <a:spcPct val="100000"/>
              </a:lnSpc>
              <a:buFont typeface="Wingdings" pitchFamily="2" charset="2"/>
              <a:buChar char="v"/>
            </a:pPr>
            <a:endParaRPr lang="en-US" sz="2800" dirty="0" smtClean="0">
              <a:solidFill>
                <a:schemeClr val="bg1"/>
              </a:solidFill>
              <a:latin typeface="Calibri"/>
              <a:cs typeface="Calibri"/>
            </a:endParaRPr>
          </a:p>
          <a:p>
            <a:endParaRPr lang="en-US" dirty="0"/>
          </a:p>
        </p:txBody>
      </p:sp>
    </p:spTree>
    <p:extLst>
      <p:ext uri="{BB962C8B-B14F-4D97-AF65-F5344CB8AC3E}">
        <p14:creationId xmlns:p14="http://schemas.microsoft.com/office/powerpoint/2010/main" val="1870868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2920" y="3519675"/>
            <a:ext cx="1889443" cy="229933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 name="object 4"/>
          <p:cNvSpPr/>
          <p:nvPr/>
        </p:nvSpPr>
        <p:spPr>
          <a:xfrm>
            <a:off x="3688080" y="3660009"/>
            <a:ext cx="2095500" cy="21590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7205028" y="3195320"/>
            <a:ext cx="2514600" cy="25908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2606942" y="3973281"/>
            <a:ext cx="616077" cy="1247902"/>
          </a:xfrm>
          <a:prstGeom prst="rect">
            <a:avLst/>
          </a:prstGeom>
        </p:spPr>
        <p:txBody>
          <a:bodyPr vert="horz" wrap="square" lIns="0" tIns="0" rIns="0" bIns="0" rtlCol="0">
            <a:noAutofit/>
          </a:bodyPr>
          <a:lstStyle/>
          <a:p>
            <a:pPr marL="14150"/>
            <a:r>
              <a:rPr sz="8000" dirty="0">
                <a:solidFill>
                  <a:srgbClr val="FF0000"/>
                </a:solidFill>
                <a:latin typeface="Arial"/>
                <a:cs typeface="Arial"/>
              </a:rPr>
              <a:t>+</a:t>
            </a:r>
            <a:endParaRPr sz="8000">
              <a:latin typeface="Arial"/>
              <a:cs typeface="Arial"/>
            </a:endParaRPr>
          </a:p>
        </p:txBody>
      </p:sp>
      <p:sp>
        <p:nvSpPr>
          <p:cNvPr id="7" name="object 7"/>
          <p:cNvSpPr txBox="1"/>
          <p:nvPr/>
        </p:nvSpPr>
        <p:spPr>
          <a:xfrm>
            <a:off x="6547180" y="4190965"/>
            <a:ext cx="567182" cy="1144990"/>
          </a:xfrm>
          <a:prstGeom prst="rect">
            <a:avLst/>
          </a:prstGeom>
        </p:spPr>
        <p:txBody>
          <a:bodyPr vert="horz" wrap="square" lIns="0" tIns="0" rIns="0" bIns="0" rtlCol="0">
            <a:noAutofit/>
          </a:bodyPr>
          <a:lstStyle/>
          <a:p>
            <a:pPr marL="14150"/>
            <a:r>
              <a:rPr sz="7400" dirty="0">
                <a:solidFill>
                  <a:srgbClr val="FF0000"/>
                </a:solidFill>
                <a:latin typeface="Arial"/>
                <a:cs typeface="Arial"/>
              </a:rPr>
              <a:t>=</a:t>
            </a:r>
            <a:endParaRPr sz="7400">
              <a:latin typeface="Arial"/>
              <a:cs typeface="Arial"/>
            </a:endParaRPr>
          </a:p>
        </p:txBody>
      </p:sp>
      <p:sp>
        <p:nvSpPr>
          <p:cNvPr id="8" name="object 8"/>
          <p:cNvSpPr/>
          <p:nvPr/>
        </p:nvSpPr>
        <p:spPr>
          <a:xfrm>
            <a:off x="8004810" y="4025241"/>
            <a:ext cx="974408" cy="1608455"/>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827024" y="1316558"/>
            <a:ext cx="167640" cy="181356"/>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0" name="object 10"/>
          <p:cNvSpPr/>
          <p:nvPr/>
        </p:nvSpPr>
        <p:spPr>
          <a:xfrm>
            <a:off x="827024" y="1950442"/>
            <a:ext cx="167640" cy="181356"/>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1" name="object 11"/>
          <p:cNvSpPr/>
          <p:nvPr/>
        </p:nvSpPr>
        <p:spPr>
          <a:xfrm>
            <a:off x="1329944" y="2382242"/>
            <a:ext cx="181050" cy="181356"/>
          </a:xfrm>
          <a:prstGeom prst="rect">
            <a:avLst/>
          </a:prstGeom>
          <a:blipFill>
            <a:blip r:embed="rId7" cstate="print"/>
            <a:stretch>
              <a:fillRect/>
            </a:stretch>
          </a:blipFill>
        </p:spPr>
        <p:txBody>
          <a:bodyPr wrap="square" lIns="0" tIns="0" rIns="0" bIns="0" rtlCol="0">
            <a:noAutofit/>
          </a:bodyPr>
          <a:lstStyle/>
          <a:p>
            <a:endParaRPr/>
          </a:p>
        </p:txBody>
      </p:sp>
      <p:sp>
        <p:nvSpPr>
          <p:cNvPr id="12" name="object 12"/>
          <p:cNvSpPr/>
          <p:nvPr/>
        </p:nvSpPr>
        <p:spPr>
          <a:xfrm>
            <a:off x="1329944" y="2814042"/>
            <a:ext cx="181050" cy="181356"/>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1329944" y="3245842"/>
            <a:ext cx="181050" cy="181355"/>
          </a:xfrm>
          <a:prstGeom prst="rect">
            <a:avLst/>
          </a:prstGeom>
          <a:blipFill>
            <a:blip r:embed="rId7" cstate="print"/>
            <a:stretch>
              <a:fillRect/>
            </a:stretch>
          </a:blipFill>
        </p:spPr>
        <p:txBody>
          <a:bodyPr wrap="square" lIns="0" tIns="0" rIns="0" bIns="0" rtlCol="0">
            <a:noAutofit/>
          </a:bodyPr>
          <a:lstStyle/>
          <a:p>
            <a:endParaRPr/>
          </a:p>
        </p:txBody>
      </p:sp>
      <p:sp>
        <p:nvSpPr>
          <p:cNvPr id="14" name="object 14"/>
          <p:cNvSpPr txBox="1"/>
          <p:nvPr/>
        </p:nvSpPr>
        <p:spPr>
          <a:xfrm>
            <a:off x="1312732" y="1209040"/>
            <a:ext cx="5515356" cy="2287101"/>
          </a:xfrm>
          <a:prstGeom prst="rect">
            <a:avLst/>
          </a:prstGeom>
        </p:spPr>
        <p:txBody>
          <a:bodyPr vert="horz" wrap="square" lIns="0" tIns="0" rIns="0" bIns="0" rtlCol="0">
            <a:noAutofit/>
          </a:bodyPr>
          <a:lstStyle/>
          <a:p>
            <a:pPr marL="14150"/>
            <a:r>
              <a:rPr sz="2200" dirty="0">
                <a:latin typeface="Arial"/>
                <a:cs typeface="Arial"/>
              </a:rPr>
              <a:t>“</a:t>
            </a:r>
            <a:r>
              <a:rPr sz="2200" dirty="0">
                <a:solidFill>
                  <a:schemeClr val="bg1"/>
                </a:solidFill>
                <a:latin typeface="Arial"/>
                <a:cs typeface="Arial"/>
              </a:rPr>
              <a:t>An</a:t>
            </a:r>
            <a:r>
              <a:rPr sz="2200" spc="-156" dirty="0">
                <a:solidFill>
                  <a:schemeClr val="bg1"/>
                </a:solidFill>
                <a:latin typeface="Arial"/>
                <a:cs typeface="Arial"/>
              </a:rPr>
              <a:t> </a:t>
            </a:r>
            <a:r>
              <a:rPr sz="2200" spc="-11" dirty="0">
                <a:solidFill>
                  <a:schemeClr val="bg1"/>
                </a:solidFill>
                <a:latin typeface="Arial"/>
                <a:cs typeface="Arial"/>
              </a:rPr>
              <a:t>A</a:t>
            </a:r>
            <a:r>
              <a:rPr sz="2200" dirty="0">
                <a:solidFill>
                  <a:schemeClr val="bg1"/>
                </a:solidFill>
                <a:latin typeface="Arial"/>
                <a:cs typeface="Arial"/>
              </a:rPr>
              <a:t>pple</a:t>
            </a:r>
            <a:r>
              <a:rPr sz="2200" spc="-6" dirty="0">
                <a:solidFill>
                  <a:schemeClr val="bg1"/>
                </a:solidFill>
                <a:latin typeface="Arial"/>
                <a:cs typeface="Arial"/>
              </a:rPr>
              <a:t> </a:t>
            </a:r>
            <a:r>
              <a:rPr sz="2200" dirty="0">
                <a:solidFill>
                  <a:schemeClr val="bg1"/>
                </a:solidFill>
                <a:latin typeface="Arial"/>
                <a:cs typeface="Arial"/>
              </a:rPr>
              <a:t>computer</a:t>
            </a:r>
            <a:r>
              <a:rPr sz="2200" spc="-45" dirty="0">
                <a:solidFill>
                  <a:schemeClr val="bg1"/>
                </a:solidFill>
                <a:latin typeface="Arial"/>
                <a:cs typeface="Arial"/>
              </a:rPr>
              <a:t> </a:t>
            </a:r>
            <a:r>
              <a:rPr sz="2200" dirty="0">
                <a:solidFill>
                  <a:schemeClr val="bg1"/>
                </a:solidFill>
                <a:latin typeface="Arial"/>
                <a:cs typeface="Arial"/>
              </a:rPr>
              <a:t>on</a:t>
            </a:r>
            <a:r>
              <a:rPr sz="2200" spc="-17" dirty="0">
                <a:solidFill>
                  <a:schemeClr val="bg1"/>
                </a:solidFill>
                <a:latin typeface="Arial"/>
                <a:cs typeface="Arial"/>
              </a:rPr>
              <a:t> </a:t>
            </a:r>
            <a:r>
              <a:rPr sz="2200" dirty="0">
                <a:solidFill>
                  <a:schemeClr val="bg1"/>
                </a:solidFill>
                <a:latin typeface="Arial"/>
                <a:cs typeface="Arial"/>
              </a:rPr>
              <a:t>e</a:t>
            </a:r>
            <a:r>
              <a:rPr sz="2200" spc="-11" dirty="0">
                <a:solidFill>
                  <a:schemeClr val="bg1"/>
                </a:solidFill>
                <a:latin typeface="Arial"/>
                <a:cs typeface="Arial"/>
              </a:rPr>
              <a:t>v</a:t>
            </a:r>
            <a:r>
              <a:rPr sz="2200" dirty="0">
                <a:solidFill>
                  <a:schemeClr val="bg1"/>
                </a:solidFill>
                <a:latin typeface="Arial"/>
                <a:cs typeface="Arial"/>
              </a:rPr>
              <a:t>ery</a:t>
            </a:r>
            <a:r>
              <a:rPr sz="2200" spc="-22" dirty="0">
                <a:solidFill>
                  <a:schemeClr val="bg1"/>
                </a:solidFill>
                <a:latin typeface="Arial"/>
                <a:cs typeface="Arial"/>
              </a:rPr>
              <a:t> </a:t>
            </a:r>
            <a:r>
              <a:rPr sz="2200" dirty="0">
                <a:solidFill>
                  <a:schemeClr val="bg1"/>
                </a:solidFill>
                <a:latin typeface="Arial"/>
                <a:cs typeface="Arial"/>
              </a:rPr>
              <a:t>des</a:t>
            </a:r>
            <a:r>
              <a:rPr sz="2200" spc="6" dirty="0">
                <a:solidFill>
                  <a:schemeClr val="bg1"/>
                </a:solidFill>
                <a:latin typeface="Arial"/>
                <a:cs typeface="Arial"/>
              </a:rPr>
              <a:t>k”</a:t>
            </a:r>
            <a:r>
              <a:rPr sz="2200" dirty="0">
                <a:solidFill>
                  <a:schemeClr val="bg1"/>
                </a:solidFill>
                <a:latin typeface="Arial"/>
                <a:cs typeface="Arial"/>
              </a:rPr>
              <a:t>.</a:t>
            </a:r>
          </a:p>
          <a:p>
            <a:pPr>
              <a:lnSpc>
                <a:spcPts val="1114"/>
              </a:lnSpc>
            </a:pPr>
            <a:endParaRPr sz="1100" dirty="0">
              <a:solidFill>
                <a:schemeClr val="bg1"/>
              </a:solidFill>
            </a:endParaRPr>
          </a:p>
          <a:p>
            <a:pPr>
              <a:lnSpc>
                <a:spcPts val="1114"/>
              </a:lnSpc>
              <a:spcBef>
                <a:spcPts val="4"/>
              </a:spcBef>
            </a:pPr>
            <a:endParaRPr sz="1100" dirty="0">
              <a:solidFill>
                <a:schemeClr val="bg1"/>
              </a:solidFill>
            </a:endParaRPr>
          </a:p>
          <a:p>
            <a:pPr marL="14150"/>
            <a:r>
              <a:rPr sz="2200" dirty="0">
                <a:solidFill>
                  <a:schemeClr val="bg1"/>
                </a:solidFill>
                <a:latin typeface="Arial"/>
                <a:cs typeface="Arial"/>
              </a:rPr>
              <a:t>S</a:t>
            </a:r>
            <a:r>
              <a:rPr sz="2200" spc="-11" dirty="0">
                <a:solidFill>
                  <a:schemeClr val="bg1"/>
                </a:solidFill>
                <a:latin typeface="Arial"/>
                <a:cs typeface="Arial"/>
              </a:rPr>
              <a:t>t</a:t>
            </a:r>
            <a:r>
              <a:rPr sz="2200" dirty="0">
                <a:solidFill>
                  <a:schemeClr val="bg1"/>
                </a:solidFill>
                <a:latin typeface="Arial"/>
                <a:cs typeface="Arial"/>
              </a:rPr>
              <a:t>eve</a:t>
            </a:r>
            <a:r>
              <a:rPr sz="2200" spc="-22" dirty="0">
                <a:solidFill>
                  <a:schemeClr val="bg1"/>
                </a:solidFill>
                <a:latin typeface="Arial"/>
                <a:cs typeface="Arial"/>
              </a:rPr>
              <a:t> </a:t>
            </a:r>
            <a:r>
              <a:rPr sz="2200" dirty="0">
                <a:solidFill>
                  <a:schemeClr val="bg1"/>
                </a:solidFill>
                <a:latin typeface="Arial"/>
                <a:cs typeface="Arial"/>
              </a:rPr>
              <a:t>J</a:t>
            </a:r>
            <a:r>
              <a:rPr sz="2200" spc="6" dirty="0">
                <a:solidFill>
                  <a:schemeClr val="bg1"/>
                </a:solidFill>
                <a:latin typeface="Arial"/>
                <a:cs typeface="Arial"/>
              </a:rPr>
              <a:t>o</a:t>
            </a:r>
            <a:r>
              <a:rPr sz="2200" dirty="0">
                <a:solidFill>
                  <a:schemeClr val="bg1"/>
                </a:solidFill>
                <a:latin typeface="Arial"/>
                <a:cs typeface="Arial"/>
              </a:rPr>
              <a:t>bs</a:t>
            </a:r>
          </a:p>
          <a:p>
            <a:pPr marL="527100" marR="14150">
              <a:lnSpc>
                <a:spcPct val="125000"/>
              </a:lnSpc>
            </a:pPr>
            <a:r>
              <a:rPr sz="2200" dirty="0">
                <a:solidFill>
                  <a:schemeClr val="bg1"/>
                </a:solidFill>
                <a:latin typeface="Arial"/>
                <a:cs typeface="Arial"/>
              </a:rPr>
              <a:t>“</a:t>
            </a:r>
            <a:r>
              <a:rPr sz="2200" spc="6" dirty="0">
                <a:solidFill>
                  <a:schemeClr val="bg1"/>
                </a:solidFill>
                <a:latin typeface="Arial"/>
                <a:cs typeface="Arial"/>
              </a:rPr>
              <a:t>D</a:t>
            </a:r>
            <a:r>
              <a:rPr sz="2200" dirty="0">
                <a:solidFill>
                  <a:schemeClr val="bg1"/>
                </a:solidFill>
                <a:latin typeface="Arial"/>
                <a:cs typeface="Arial"/>
              </a:rPr>
              <a:t>on’t</a:t>
            </a:r>
            <a:r>
              <a:rPr sz="2200" spc="-39" dirty="0">
                <a:solidFill>
                  <a:schemeClr val="bg1"/>
                </a:solidFill>
                <a:latin typeface="Arial"/>
                <a:cs typeface="Arial"/>
              </a:rPr>
              <a:t> </a:t>
            </a:r>
            <a:r>
              <a:rPr sz="2200" dirty="0">
                <a:solidFill>
                  <a:schemeClr val="bg1"/>
                </a:solidFill>
                <a:latin typeface="Arial"/>
                <a:cs typeface="Arial"/>
              </a:rPr>
              <a:t>follow </a:t>
            </a:r>
            <a:r>
              <a:rPr sz="2200" spc="-11" dirty="0">
                <a:solidFill>
                  <a:schemeClr val="bg1"/>
                </a:solidFill>
                <a:latin typeface="Arial"/>
                <a:cs typeface="Arial"/>
              </a:rPr>
              <a:t>y</a:t>
            </a:r>
            <a:r>
              <a:rPr sz="2200" dirty="0">
                <a:solidFill>
                  <a:schemeClr val="bg1"/>
                </a:solidFill>
                <a:latin typeface="Arial"/>
                <a:cs typeface="Arial"/>
              </a:rPr>
              <a:t>ou</a:t>
            </a:r>
            <a:r>
              <a:rPr sz="2200" spc="-17" dirty="0">
                <a:solidFill>
                  <a:schemeClr val="bg1"/>
                </a:solidFill>
                <a:latin typeface="Arial"/>
                <a:cs typeface="Arial"/>
              </a:rPr>
              <a:t> </a:t>
            </a:r>
            <a:r>
              <a:rPr sz="2200" dirty="0">
                <a:solidFill>
                  <a:schemeClr val="bg1"/>
                </a:solidFill>
                <a:latin typeface="Arial"/>
                <a:cs typeface="Arial"/>
              </a:rPr>
              <a:t>c</a:t>
            </a:r>
            <a:r>
              <a:rPr sz="2200" spc="6" dirty="0">
                <a:solidFill>
                  <a:schemeClr val="bg1"/>
                </a:solidFill>
                <a:latin typeface="Arial"/>
                <a:cs typeface="Arial"/>
              </a:rPr>
              <a:t>u</a:t>
            </a:r>
            <a:r>
              <a:rPr sz="2200" dirty="0">
                <a:solidFill>
                  <a:schemeClr val="bg1"/>
                </a:solidFill>
                <a:latin typeface="Arial"/>
                <a:cs typeface="Arial"/>
              </a:rPr>
              <a:t>stome</a:t>
            </a:r>
            <a:r>
              <a:rPr sz="2200" spc="6" dirty="0">
                <a:solidFill>
                  <a:schemeClr val="bg1"/>
                </a:solidFill>
                <a:latin typeface="Arial"/>
                <a:cs typeface="Arial"/>
              </a:rPr>
              <a:t>r</a:t>
            </a:r>
            <a:r>
              <a:rPr sz="2200" dirty="0">
                <a:solidFill>
                  <a:schemeClr val="bg1"/>
                </a:solidFill>
                <a:latin typeface="Arial"/>
                <a:cs typeface="Arial"/>
              </a:rPr>
              <a:t>s;</a:t>
            </a:r>
            <a:r>
              <a:rPr sz="2200" spc="-61" dirty="0">
                <a:solidFill>
                  <a:schemeClr val="bg1"/>
                </a:solidFill>
                <a:latin typeface="Arial"/>
                <a:cs typeface="Arial"/>
              </a:rPr>
              <a:t> </a:t>
            </a:r>
            <a:r>
              <a:rPr sz="2200" dirty="0">
                <a:solidFill>
                  <a:schemeClr val="bg1"/>
                </a:solidFill>
                <a:latin typeface="Arial"/>
                <a:cs typeface="Arial"/>
              </a:rPr>
              <a:t>lead</a:t>
            </a:r>
            <a:r>
              <a:rPr sz="2200" spc="-17" dirty="0">
                <a:solidFill>
                  <a:schemeClr val="bg1"/>
                </a:solidFill>
                <a:latin typeface="Arial"/>
                <a:cs typeface="Arial"/>
              </a:rPr>
              <a:t> </a:t>
            </a:r>
            <a:r>
              <a:rPr sz="2200" dirty="0">
                <a:solidFill>
                  <a:schemeClr val="bg1"/>
                </a:solidFill>
                <a:latin typeface="Arial"/>
                <a:cs typeface="Arial"/>
              </a:rPr>
              <a:t>them”. “</a:t>
            </a:r>
            <a:r>
              <a:rPr sz="2200" spc="-240" dirty="0">
                <a:solidFill>
                  <a:schemeClr val="bg1"/>
                </a:solidFill>
                <a:latin typeface="Arial"/>
                <a:cs typeface="Arial"/>
              </a:rPr>
              <a:t>T</a:t>
            </a:r>
            <a:r>
              <a:rPr sz="2200" dirty="0">
                <a:solidFill>
                  <a:schemeClr val="bg1"/>
                </a:solidFill>
                <a:latin typeface="Arial"/>
                <a:cs typeface="Arial"/>
              </a:rPr>
              <a:t>emper</a:t>
            </a:r>
            <a:r>
              <a:rPr sz="2200" spc="-56" dirty="0">
                <a:solidFill>
                  <a:schemeClr val="bg1"/>
                </a:solidFill>
                <a:latin typeface="Arial"/>
                <a:cs typeface="Arial"/>
              </a:rPr>
              <a:t> </a:t>
            </a:r>
            <a:r>
              <a:rPr sz="2200" dirty="0">
                <a:solidFill>
                  <a:schemeClr val="bg1"/>
                </a:solidFill>
                <a:latin typeface="Arial"/>
                <a:cs typeface="Arial"/>
              </a:rPr>
              <a:t>enginee</a:t>
            </a:r>
            <a:r>
              <a:rPr sz="2200" spc="6" dirty="0">
                <a:solidFill>
                  <a:schemeClr val="bg1"/>
                </a:solidFill>
                <a:latin typeface="Arial"/>
                <a:cs typeface="Arial"/>
              </a:rPr>
              <a:t>r</a:t>
            </a:r>
            <a:r>
              <a:rPr sz="2200" dirty="0">
                <a:solidFill>
                  <a:schemeClr val="bg1"/>
                </a:solidFill>
                <a:latin typeface="Arial"/>
                <a:cs typeface="Arial"/>
              </a:rPr>
              <a:t>ing</a:t>
            </a:r>
            <a:r>
              <a:rPr sz="2200" spc="-45" dirty="0">
                <a:solidFill>
                  <a:schemeClr val="bg1"/>
                </a:solidFill>
                <a:latin typeface="Arial"/>
                <a:cs typeface="Arial"/>
              </a:rPr>
              <a:t> </a:t>
            </a:r>
            <a:r>
              <a:rPr sz="2200" dirty="0">
                <a:solidFill>
                  <a:schemeClr val="bg1"/>
                </a:solidFill>
                <a:latin typeface="Arial"/>
                <a:cs typeface="Arial"/>
              </a:rPr>
              <a:t>with art”.</a:t>
            </a:r>
          </a:p>
          <a:p>
            <a:pPr>
              <a:lnSpc>
                <a:spcPts val="669"/>
              </a:lnSpc>
              <a:spcBef>
                <a:spcPts val="1"/>
              </a:spcBef>
            </a:pPr>
            <a:endParaRPr sz="700" dirty="0">
              <a:solidFill>
                <a:schemeClr val="bg1"/>
              </a:solidFill>
            </a:endParaRPr>
          </a:p>
          <a:p>
            <a:pPr marL="527100"/>
            <a:r>
              <a:rPr sz="2200" dirty="0">
                <a:solidFill>
                  <a:schemeClr val="bg1"/>
                </a:solidFill>
                <a:latin typeface="Arial"/>
                <a:cs typeface="Arial"/>
              </a:rPr>
              <a:t>“</a:t>
            </a:r>
            <a:r>
              <a:rPr sz="2200" spc="6" dirty="0">
                <a:solidFill>
                  <a:schemeClr val="bg1"/>
                </a:solidFill>
                <a:latin typeface="Arial"/>
                <a:cs typeface="Arial"/>
              </a:rPr>
              <a:t>C</a:t>
            </a:r>
            <a:r>
              <a:rPr sz="2200" dirty="0">
                <a:solidFill>
                  <a:schemeClr val="bg1"/>
                </a:solidFill>
                <a:latin typeface="Arial"/>
                <a:cs typeface="Arial"/>
              </a:rPr>
              <a:t>lear</a:t>
            </a:r>
            <a:r>
              <a:rPr sz="2200" spc="-45" dirty="0">
                <a:solidFill>
                  <a:schemeClr val="bg1"/>
                </a:solidFill>
                <a:latin typeface="Arial"/>
                <a:cs typeface="Arial"/>
              </a:rPr>
              <a:t> </a:t>
            </a:r>
            <a:r>
              <a:rPr sz="2200" spc="-11" dirty="0">
                <a:solidFill>
                  <a:schemeClr val="bg1"/>
                </a:solidFill>
                <a:latin typeface="Arial"/>
                <a:cs typeface="Arial"/>
              </a:rPr>
              <a:t>y</a:t>
            </a:r>
            <a:r>
              <a:rPr sz="2200" dirty="0">
                <a:solidFill>
                  <a:schemeClr val="bg1"/>
                </a:solidFill>
                <a:latin typeface="Arial"/>
                <a:cs typeface="Arial"/>
              </a:rPr>
              <a:t>our</a:t>
            </a:r>
            <a:r>
              <a:rPr sz="2200" spc="-17" dirty="0">
                <a:solidFill>
                  <a:schemeClr val="bg1"/>
                </a:solidFill>
                <a:latin typeface="Arial"/>
                <a:cs typeface="Arial"/>
              </a:rPr>
              <a:t> </a:t>
            </a:r>
            <a:r>
              <a:rPr sz="2200" dirty="0">
                <a:solidFill>
                  <a:schemeClr val="bg1"/>
                </a:solidFill>
                <a:latin typeface="Arial"/>
                <a:cs typeface="Arial"/>
              </a:rPr>
              <a:t>mind</a:t>
            </a:r>
            <a:r>
              <a:rPr sz="2200" spc="-28" dirty="0">
                <a:solidFill>
                  <a:schemeClr val="bg1"/>
                </a:solidFill>
                <a:latin typeface="Arial"/>
                <a:cs typeface="Arial"/>
              </a:rPr>
              <a:t> </a:t>
            </a:r>
            <a:r>
              <a:rPr sz="2200" dirty="0">
                <a:solidFill>
                  <a:schemeClr val="bg1"/>
                </a:solidFill>
                <a:latin typeface="Arial"/>
                <a:cs typeface="Arial"/>
              </a:rPr>
              <a:t>and</a:t>
            </a:r>
            <a:r>
              <a:rPr sz="2200" spc="-17" dirty="0">
                <a:solidFill>
                  <a:schemeClr val="bg1"/>
                </a:solidFill>
                <a:latin typeface="Arial"/>
                <a:cs typeface="Arial"/>
              </a:rPr>
              <a:t> </a:t>
            </a:r>
            <a:r>
              <a:rPr sz="2200" dirty="0">
                <a:solidFill>
                  <a:schemeClr val="bg1"/>
                </a:solidFill>
                <a:latin typeface="Arial"/>
                <a:cs typeface="Arial"/>
              </a:rPr>
              <a:t>th</a:t>
            </a:r>
            <a:r>
              <a:rPr sz="2200" spc="-11" dirty="0">
                <a:solidFill>
                  <a:schemeClr val="bg1"/>
                </a:solidFill>
                <a:latin typeface="Arial"/>
                <a:cs typeface="Arial"/>
              </a:rPr>
              <a:t>i</a:t>
            </a:r>
            <a:r>
              <a:rPr sz="2200" dirty="0">
                <a:solidFill>
                  <a:schemeClr val="bg1"/>
                </a:solidFill>
                <a:latin typeface="Arial"/>
                <a:cs typeface="Arial"/>
              </a:rPr>
              <a:t>nk</a:t>
            </a:r>
            <a:r>
              <a:rPr sz="2200" spc="-17" dirty="0">
                <a:solidFill>
                  <a:schemeClr val="bg1"/>
                </a:solidFill>
                <a:latin typeface="Arial"/>
                <a:cs typeface="Arial"/>
              </a:rPr>
              <a:t> </a:t>
            </a:r>
            <a:r>
              <a:rPr sz="2200" dirty="0">
                <a:solidFill>
                  <a:schemeClr val="bg1"/>
                </a:solidFill>
                <a:latin typeface="Arial"/>
                <a:cs typeface="Arial"/>
              </a:rPr>
              <a:t>di</a:t>
            </a:r>
            <a:r>
              <a:rPr sz="2200" spc="-50" dirty="0">
                <a:solidFill>
                  <a:schemeClr val="bg1"/>
                </a:solidFill>
                <a:latin typeface="Arial"/>
                <a:cs typeface="Arial"/>
              </a:rPr>
              <a:t>f</a:t>
            </a:r>
            <a:r>
              <a:rPr sz="2200" dirty="0">
                <a:solidFill>
                  <a:schemeClr val="bg1"/>
                </a:solidFill>
                <a:latin typeface="Arial"/>
                <a:cs typeface="Arial"/>
              </a:rPr>
              <a:t>feren</a:t>
            </a:r>
            <a:r>
              <a:rPr sz="2200" spc="-11" dirty="0">
                <a:solidFill>
                  <a:schemeClr val="bg1"/>
                </a:solidFill>
                <a:latin typeface="Arial"/>
                <a:cs typeface="Arial"/>
              </a:rPr>
              <a:t>t</a:t>
            </a:r>
            <a:r>
              <a:rPr sz="2200" dirty="0">
                <a:solidFill>
                  <a:schemeClr val="bg1"/>
                </a:solidFill>
                <a:latin typeface="Arial"/>
                <a:cs typeface="Arial"/>
              </a:rPr>
              <a:t>”.</a:t>
            </a:r>
          </a:p>
        </p:txBody>
      </p:sp>
      <p:graphicFrame>
        <p:nvGraphicFramePr>
          <p:cNvPr id="2" name="object 2"/>
          <p:cNvGraphicFramePr>
            <a:graphicFrameLocks noGrp="1"/>
          </p:cNvGraphicFramePr>
          <p:nvPr>
            <p:extLst>
              <p:ext uri="{D42A27DB-BD31-4B8C-83A1-F6EECF244321}">
                <p14:modId xmlns:p14="http://schemas.microsoft.com/office/powerpoint/2010/main" val="3287465023"/>
              </p:ext>
            </p:extLst>
          </p:nvPr>
        </p:nvGraphicFramePr>
        <p:xfrm>
          <a:off x="312579" y="224536"/>
          <a:ext cx="9431425" cy="898144"/>
        </p:xfrm>
        <a:graphic>
          <a:graphicData uri="http://schemas.openxmlformats.org/drawingml/2006/table">
            <a:tbl>
              <a:tblPr firstRow="1" bandRow="1">
                <a:tableStyleId>{2D5ABB26-0587-4C30-8999-92F81FD0307C}</a:tableStyleId>
              </a:tblPr>
              <a:tblGrid>
                <a:gridCol w="9431425"/>
              </a:tblGrid>
              <a:tr h="898144">
                <a:tc>
                  <a:txBody>
                    <a:bodyPr/>
                    <a:lstStyle/>
                    <a:p>
                      <a:pPr marL="1282065">
                        <a:lnSpc>
                          <a:spcPct val="100000"/>
                        </a:lnSpc>
                      </a:pPr>
                      <a:r>
                        <a:rPr sz="4800" spc="-80" dirty="0" smtClean="0">
                          <a:solidFill>
                            <a:srgbClr val="FFFF00"/>
                          </a:solidFill>
                          <a:latin typeface="Arial"/>
                          <a:cs typeface="Arial"/>
                        </a:rPr>
                        <a:t>V</a:t>
                      </a:r>
                      <a:r>
                        <a:rPr sz="4800" spc="0" dirty="0" smtClean="0">
                          <a:solidFill>
                            <a:srgbClr val="FFFF00"/>
                          </a:solidFill>
                          <a:latin typeface="Arial"/>
                          <a:cs typeface="Arial"/>
                        </a:rPr>
                        <a:t>ision</a:t>
                      </a:r>
                      <a:r>
                        <a:rPr sz="4800" spc="-5" dirty="0" smtClean="0">
                          <a:solidFill>
                            <a:srgbClr val="FFFF00"/>
                          </a:solidFill>
                          <a:latin typeface="Arial"/>
                          <a:cs typeface="Arial"/>
                        </a:rPr>
                        <a:t> </a:t>
                      </a:r>
                      <a:r>
                        <a:rPr sz="4800" spc="0" dirty="0" smtClean="0">
                          <a:solidFill>
                            <a:srgbClr val="FFFF00"/>
                          </a:solidFill>
                          <a:latin typeface="Arial"/>
                          <a:cs typeface="Arial"/>
                        </a:rPr>
                        <a:t>Statement</a:t>
                      </a:r>
                      <a:endParaRPr sz="4800" dirty="0">
                        <a:solidFill>
                          <a:srgbClr val="FFFF00"/>
                        </a:solidFill>
                        <a:latin typeface="Arial"/>
                        <a:cs typeface="Arial"/>
                      </a:endParaRPr>
                    </a:p>
                  </a:txBody>
                  <a:tcPr marL="0" marR="0" marT="0" marB="0">
                    <a:solidFill>
                      <a:srgbClr val="252525"/>
                    </a:solidFill>
                  </a:tcPr>
                </a:tc>
              </a:tr>
            </a:tbl>
          </a:graphicData>
        </a:graphic>
      </p:graphicFrame>
      <p:sp>
        <p:nvSpPr>
          <p:cNvPr id="15" name="Rectangle 14"/>
          <p:cNvSpPr/>
          <p:nvPr/>
        </p:nvSpPr>
        <p:spPr>
          <a:xfrm>
            <a:off x="83820" y="6325668"/>
            <a:ext cx="9890760" cy="1360373"/>
          </a:xfrm>
          <a:prstGeom prst="rect">
            <a:avLst/>
          </a:prstGeom>
          <a:ln w="31750">
            <a:solidFill>
              <a:srgbClr val="FFFF00"/>
            </a:solidFill>
          </a:ln>
        </p:spPr>
        <p:txBody>
          <a:bodyPr wrap="square" lIns="101882" tIns="50941" rIns="101882" bIns="50941">
            <a:spAutoFit/>
          </a:bodyPr>
          <a:lstStyle/>
          <a:p>
            <a:r>
              <a:rPr lang="en-US" sz="2700" dirty="0">
                <a:solidFill>
                  <a:schemeClr val="bg1"/>
                </a:solidFill>
              </a:rPr>
              <a:t>Always aims to set itself apart from competitors not by price but by other key benefits to customers: seamless connectivity among devices and cutting-edge aesthetics in design. </a:t>
            </a:r>
          </a:p>
        </p:txBody>
      </p:sp>
    </p:spTree>
    <p:extLst>
      <p:ext uri="{BB962C8B-B14F-4D97-AF65-F5344CB8AC3E}">
        <p14:creationId xmlns:p14="http://schemas.microsoft.com/office/powerpoint/2010/main" val="391536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364981" cy="1109814"/>
          </a:xfrm>
        </p:spPr>
        <p:txBody>
          <a:bodyPr/>
          <a:lstStyle/>
          <a:p>
            <a:r>
              <a:rPr lang="en-US" sz="3200" b="1" dirty="0" smtClean="0">
                <a:solidFill>
                  <a:srgbClr val="FFFF00"/>
                </a:solidFill>
              </a:rPr>
              <a:t>Marketing</a:t>
            </a:r>
            <a:endParaRPr lang="en-US" sz="3200" dirty="0"/>
          </a:p>
        </p:txBody>
      </p:sp>
      <p:sp>
        <p:nvSpPr>
          <p:cNvPr id="3" name="Text Placeholder 2"/>
          <p:cNvSpPr>
            <a:spLocks noGrp="1"/>
          </p:cNvSpPr>
          <p:nvPr>
            <p:ph type="body" idx="1"/>
          </p:nvPr>
        </p:nvSpPr>
        <p:spPr>
          <a:xfrm>
            <a:off x="457200" y="838200"/>
            <a:ext cx="9143999" cy="4069845"/>
          </a:xfrm>
        </p:spPr>
        <p:txBody>
          <a:bodyPr/>
          <a:lstStyle/>
          <a:p>
            <a:pPr marL="285750" indent="-285750">
              <a:buFont typeface="Wingdings" pitchFamily="2" charset="2"/>
              <a:buChar char="v"/>
            </a:pPr>
            <a:r>
              <a:rPr lang="en-US" sz="2400" dirty="0" smtClean="0">
                <a:solidFill>
                  <a:schemeClr val="bg1"/>
                </a:solidFill>
              </a:rPr>
              <a:t> </a:t>
            </a:r>
            <a:r>
              <a:rPr lang="en-US" sz="2800" dirty="0" smtClean="0">
                <a:solidFill>
                  <a:schemeClr val="bg1"/>
                </a:solidFill>
                <a:latin typeface="+mn-lt"/>
              </a:rPr>
              <a:t>?? Size of the identified market and the profit potential. </a:t>
            </a:r>
          </a:p>
          <a:p>
            <a:pPr marL="285750" indent="-285750">
              <a:buFont typeface="Wingdings" pitchFamily="2" charset="2"/>
              <a:buChar char="v"/>
            </a:pPr>
            <a:r>
              <a:rPr lang="en-US" sz="2800" dirty="0" smtClean="0">
                <a:solidFill>
                  <a:schemeClr val="bg1"/>
                </a:solidFill>
                <a:latin typeface="+mn-lt"/>
              </a:rPr>
              <a:t> </a:t>
            </a:r>
            <a:r>
              <a:rPr lang="en-US" sz="2800" dirty="0" smtClean="0">
                <a:solidFill>
                  <a:schemeClr val="bg1"/>
                </a:solidFill>
                <a:latin typeface="+mn-lt"/>
              </a:rPr>
              <a:t>Pinpoints segments of serving best </a:t>
            </a:r>
          </a:p>
          <a:p>
            <a:pPr marL="285750" indent="-285750">
              <a:buFont typeface="Wingdings" pitchFamily="2" charset="2"/>
              <a:buChar char="v"/>
            </a:pPr>
            <a:r>
              <a:rPr lang="en-US" sz="2800" dirty="0">
                <a:solidFill>
                  <a:schemeClr val="bg1"/>
                </a:solidFill>
                <a:latin typeface="+mn-lt"/>
              </a:rPr>
              <a:t> </a:t>
            </a:r>
            <a:r>
              <a:rPr lang="en-US" sz="2800" dirty="0" smtClean="0">
                <a:solidFill>
                  <a:schemeClr val="bg1"/>
                </a:solidFill>
                <a:latin typeface="+mn-lt"/>
              </a:rPr>
              <a:t>Designs and promotes the appropriate products and services.</a:t>
            </a:r>
          </a:p>
          <a:p>
            <a:pPr marL="285750" indent="-285750">
              <a:buFont typeface="Wingdings" pitchFamily="2" charset="2"/>
              <a:buChar char="v"/>
            </a:pPr>
            <a:endParaRPr lang="en-US" sz="2800" dirty="0" smtClean="0">
              <a:solidFill>
                <a:schemeClr val="bg1"/>
              </a:solidFill>
            </a:endParaRPr>
          </a:p>
          <a:p>
            <a:endParaRPr lang="en-US" sz="2800" dirty="0" smtClean="0">
              <a:solidFill>
                <a:schemeClr val="bg1"/>
              </a:solidFill>
            </a:endParaRPr>
          </a:p>
          <a:p>
            <a:r>
              <a:rPr lang="en-US" sz="2800" b="1" dirty="0" smtClean="0">
                <a:solidFill>
                  <a:srgbClr val="FFFF00"/>
                </a:solidFill>
              </a:rPr>
              <a:t>What is Marketed?</a:t>
            </a:r>
            <a:br>
              <a:rPr lang="en-US" sz="2800" b="1" dirty="0" smtClean="0">
                <a:solidFill>
                  <a:srgbClr val="FFFF00"/>
                </a:solidFill>
              </a:rPr>
            </a:br>
            <a:r>
              <a:rPr lang="en-US" sz="2800" dirty="0" smtClean="0">
                <a:solidFill>
                  <a:schemeClr val="bg1"/>
                </a:solidFill>
              </a:rPr>
              <a:t>Goods</a:t>
            </a:r>
          </a:p>
          <a:p>
            <a:r>
              <a:rPr lang="en-US" sz="2800" dirty="0" smtClean="0">
                <a:solidFill>
                  <a:schemeClr val="bg1"/>
                </a:solidFill>
              </a:rPr>
              <a:t>Services</a:t>
            </a:r>
          </a:p>
          <a:p>
            <a:r>
              <a:rPr lang="en-US" sz="2800" i="1" dirty="0" smtClean="0">
                <a:solidFill>
                  <a:schemeClr val="bg1"/>
                </a:solidFill>
              </a:rPr>
              <a:t>Persons</a:t>
            </a:r>
          </a:p>
          <a:p>
            <a:r>
              <a:rPr lang="en-US" sz="2800" dirty="0" smtClean="0">
                <a:solidFill>
                  <a:schemeClr val="bg1"/>
                </a:solidFill>
              </a:rPr>
              <a:t>Places</a:t>
            </a:r>
            <a:endParaRPr lang="en-US" sz="2800" dirty="0">
              <a:solidFill>
                <a:schemeClr val="bg1"/>
              </a:solidFill>
            </a:endParaRPr>
          </a:p>
          <a:p>
            <a:r>
              <a:rPr lang="en-US" sz="2800" dirty="0" smtClean="0">
                <a:solidFill>
                  <a:schemeClr val="bg1"/>
                </a:solidFill>
              </a:rPr>
              <a:t>Organizations</a:t>
            </a:r>
            <a:endParaRPr lang="en-US" sz="2800" dirty="0">
              <a:solidFill>
                <a:schemeClr val="bg1"/>
              </a:solidFill>
            </a:endParaRPr>
          </a:p>
          <a:p>
            <a:r>
              <a:rPr lang="en-US" sz="2800" dirty="0" smtClean="0">
                <a:solidFill>
                  <a:schemeClr val="bg1"/>
                </a:solidFill>
              </a:rPr>
              <a:t>Ideas</a:t>
            </a:r>
            <a:r>
              <a:rPr lang="en-US" sz="2800" dirty="0" smtClean="0">
                <a:solidFill>
                  <a:schemeClr val="bg1"/>
                </a:solidFill>
              </a:rPr>
              <a:t/>
            </a:r>
            <a:br>
              <a:rPr lang="en-US" sz="28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t>
            </a:r>
            <a:r>
              <a:rPr lang="en-US" sz="2400" i="1" dirty="0" smtClean="0">
                <a:solidFill>
                  <a:schemeClr val="bg1"/>
                </a:solidFill>
              </a:rPr>
              <a:t/>
            </a:r>
            <a:br>
              <a:rPr lang="en-US" sz="2400" i="1" dirty="0" smtClean="0">
                <a:solidFill>
                  <a:schemeClr val="bg1"/>
                </a:solidFill>
              </a:rPr>
            </a:br>
            <a:endParaRPr lang="en-US" sz="2400" i="1" dirty="0" smtClean="0">
              <a:solidFill>
                <a:srgbClr val="FF7C80"/>
              </a:solidFill>
            </a:endParaRPr>
          </a:p>
          <a:p>
            <a:pPr marL="285750" indent="-285750">
              <a:buFont typeface="Wingdings" pitchFamily="2" charset="2"/>
              <a:buChar char="v"/>
            </a:pPr>
            <a:endParaRPr lang="en-US" sz="2400" dirty="0" smtClean="0"/>
          </a:p>
          <a:p>
            <a:pPr marL="285750" indent="-285750">
              <a:buFont typeface="Wingdings" pitchFamily="2" charset="2"/>
              <a:buChar char="v"/>
            </a:pPr>
            <a:r>
              <a:rPr lang="en-US" sz="2400" i="1" dirty="0" smtClean="0">
                <a:solidFill>
                  <a:schemeClr val="bg1"/>
                </a:solidFill>
              </a:rPr>
              <a:t/>
            </a:r>
            <a:br>
              <a:rPr lang="en-US" sz="2400" i="1" dirty="0" smtClean="0">
                <a:solidFill>
                  <a:schemeClr val="bg1"/>
                </a:solidFill>
              </a:rPr>
            </a:br>
            <a:r>
              <a:rPr lang="en-US" sz="2400" i="1" dirty="0" smtClean="0">
                <a:solidFill>
                  <a:schemeClr val="bg1"/>
                </a:solidFill>
              </a:rPr>
              <a:t> </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581400"/>
            <a:ext cx="3200400" cy="219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912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502920" y="7203864"/>
            <a:ext cx="2346960" cy="413808"/>
          </a:xfrm>
          <a:prstGeom prst="rect">
            <a:avLst/>
          </a:prstGeom>
        </p:spPr>
        <p:txBody>
          <a:bodyPr lIns="101882" tIns="50941" rIns="101882" bIns="50941"/>
          <a:lstStyle/>
          <a:p>
            <a:r>
              <a:rPr lang="en-US" altLang="en-US" dirty="0" smtClean="0"/>
              <a:t>Copyright © 2011 Pearson Education, </a:t>
            </a:r>
            <a:endParaRPr lang="en-US" alt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3782004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9052560" cy="811424"/>
          </a:xfrm>
        </p:spPr>
        <p:txBody>
          <a:bodyPr>
            <a:normAutofit/>
          </a:bodyPr>
          <a:lstStyle/>
          <a:p>
            <a:pPr algn="l"/>
            <a:r>
              <a:rPr lang="en-US" sz="3600" b="1" dirty="0" smtClean="0">
                <a:solidFill>
                  <a:srgbClr val="FFFF00"/>
                </a:solidFill>
              </a:rPr>
              <a:t>Promotional Activities</a:t>
            </a:r>
            <a:endParaRPr lang="en-US" sz="3600" b="1" dirty="0">
              <a:solidFill>
                <a:srgbClr val="FFFF00"/>
              </a:solidFill>
            </a:endParaRPr>
          </a:p>
        </p:txBody>
      </p:sp>
      <p:sp>
        <p:nvSpPr>
          <p:cNvPr id="3" name="Content Placeholder 2"/>
          <p:cNvSpPr>
            <a:spLocks noGrp="1"/>
          </p:cNvSpPr>
          <p:nvPr>
            <p:ph idx="1"/>
          </p:nvPr>
        </p:nvSpPr>
        <p:spPr>
          <a:xfrm>
            <a:off x="502920" y="777240"/>
            <a:ext cx="9052560" cy="5129425"/>
          </a:xfrm>
        </p:spPr>
        <p:txBody>
          <a:bodyPr>
            <a:normAutofit/>
          </a:bodyPr>
          <a:lstStyle/>
          <a:p>
            <a:r>
              <a:rPr lang="en-US" sz="2800" b="1" u="sng" dirty="0">
                <a:solidFill>
                  <a:srgbClr val="FFFF00"/>
                </a:solidFill>
              </a:rPr>
              <a:t>ATL</a:t>
            </a:r>
            <a:r>
              <a:rPr lang="en-US" sz="2800" dirty="0">
                <a:solidFill>
                  <a:srgbClr val="FFFF00"/>
                </a:solidFill>
              </a:rPr>
              <a:t> – Above the line activities: media - broadcast and published to mass audiences, Print Ads. </a:t>
            </a:r>
          </a:p>
          <a:p>
            <a:r>
              <a:rPr lang="en-US" sz="2800" b="1" u="sng" dirty="0">
                <a:solidFill>
                  <a:srgbClr val="FFFF00"/>
                </a:solidFill>
              </a:rPr>
              <a:t>BTL</a:t>
            </a:r>
            <a:r>
              <a:rPr lang="en-US" sz="2800" dirty="0">
                <a:solidFill>
                  <a:srgbClr val="FFFF00"/>
                </a:solidFill>
              </a:rPr>
              <a:t> – use media that are more niche focused</a:t>
            </a:r>
          </a:p>
          <a:p>
            <a:pPr lvl="1"/>
            <a:r>
              <a:rPr lang="en-US" sz="2400" dirty="0">
                <a:solidFill>
                  <a:srgbClr val="FFFF00"/>
                </a:solidFill>
              </a:rPr>
              <a:t>Personal Selling, CMEs, Seminars, Symposiums, Clinic Activities, Brand Activities, Sales Promo Activities</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3167" y="3451367"/>
            <a:ext cx="8184673" cy="4148314"/>
          </a:xfrm>
          <a:prstGeom prst="rect">
            <a:avLst/>
          </a:prstGeom>
          <a:noFill/>
          <a:ln w="12700">
            <a:solidFill>
              <a:srgbClr val="F8F82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8614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09600"/>
            <a:ext cx="9220199" cy="4298445"/>
          </a:xfrm>
        </p:spPr>
        <p:txBody>
          <a:bodyPr/>
          <a:lstStyle/>
          <a:p>
            <a:pPr marL="342900" indent="-342900">
              <a:lnSpc>
                <a:spcPct val="150000"/>
              </a:lnSpc>
              <a:buFont typeface="Wingdings" pitchFamily="2" charset="2"/>
              <a:buChar char="ü"/>
            </a:pPr>
            <a:r>
              <a:rPr lang="en-US" sz="2400" dirty="0" smtClean="0">
                <a:solidFill>
                  <a:schemeClr val="bg1"/>
                </a:solidFill>
                <a:latin typeface="Zawgyi-One" pitchFamily="34" charset="0"/>
                <a:cs typeface="Zawgyi-One" pitchFamily="34" charset="0"/>
              </a:rPr>
              <a:t>ၾ</a:t>
            </a:r>
            <a:r>
              <a:rPr lang="en-US" sz="2400" dirty="0" err="1" smtClean="0">
                <a:solidFill>
                  <a:schemeClr val="bg1"/>
                </a:solidFill>
                <a:latin typeface="Zawgyi-One" pitchFamily="34" charset="0"/>
                <a:cs typeface="Zawgyi-One" pitchFamily="34" charset="0"/>
              </a:rPr>
              <a:t>ကည</a:t>
            </a:r>
            <a:r>
              <a:rPr lang="en-US" sz="2400" dirty="0" smtClean="0">
                <a:solidFill>
                  <a:schemeClr val="bg1"/>
                </a:solidFill>
                <a:latin typeface="Zawgyi-One" pitchFamily="34" charset="0"/>
                <a:cs typeface="Zawgyi-One" pitchFamily="34" charset="0"/>
              </a:rPr>
              <a:t>့္ရွဳ</a:t>
            </a:r>
            <a:r>
              <a:rPr lang="en-US" sz="2400" dirty="0" err="1" smtClean="0">
                <a:solidFill>
                  <a:schemeClr val="bg1"/>
                </a:solidFill>
                <a:latin typeface="Zawgyi-One" pitchFamily="34" charset="0"/>
                <a:cs typeface="Zawgyi-One" pitchFamily="34" charset="0"/>
              </a:rPr>
              <a:t>စရာခ်န္နယ္ေပါင္း</a:t>
            </a:r>
            <a:r>
              <a:rPr lang="en-US" sz="2400" dirty="0" smtClean="0">
                <a:solidFill>
                  <a:schemeClr val="bg1"/>
                </a:solidFill>
                <a:latin typeface="Zawgyi-One" pitchFamily="34" charset="0"/>
                <a:cs typeface="Zawgyi-One" pitchFamily="34" charset="0"/>
              </a:rPr>
              <a:t> (၅၀၀) </a:t>
            </a:r>
            <a:r>
              <a:rPr lang="en-US" sz="2400" dirty="0" err="1" smtClean="0">
                <a:solidFill>
                  <a:schemeClr val="bg1"/>
                </a:solidFill>
                <a:latin typeface="Zawgyi-One" pitchFamily="34" charset="0"/>
                <a:cs typeface="Zawgyi-One" pitchFamily="34" charset="0"/>
              </a:rPr>
              <a:t>ရွိျခင္းရဲ</a:t>
            </a:r>
            <a:r>
              <a:rPr lang="en-US" sz="2400" dirty="0" smtClean="0">
                <a:solidFill>
                  <a:schemeClr val="bg1"/>
                </a:solidFill>
                <a:latin typeface="Zawgyi-One" pitchFamily="34" charset="0"/>
                <a:cs typeface="Zawgyi-One" pitchFamily="34" charset="0"/>
              </a:rPr>
              <a:t>႕ </a:t>
            </a:r>
            <a:r>
              <a:rPr lang="en-US" sz="2400" dirty="0" err="1" smtClean="0">
                <a:solidFill>
                  <a:schemeClr val="bg1"/>
                </a:solidFill>
                <a:latin typeface="Zawgyi-One" pitchFamily="34" charset="0"/>
                <a:cs typeface="Zawgyi-One" pitchFamily="34" charset="0"/>
              </a:rPr>
              <a:t>ရလဒ္အျဖစ</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ရုပ</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မင္သံၾကားက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ထုတ္လႊင</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ေၾကာ</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ငာပမာဏဟာလည္း</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အၾကီးအက်ယ</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ေလ်ာ့ပါးသြားခဲ့တယ</a:t>
            </a:r>
            <a:r>
              <a:rPr lang="en-US" sz="2400" dirty="0" smtClean="0">
                <a:solidFill>
                  <a:schemeClr val="bg1"/>
                </a:solidFill>
                <a:latin typeface="Zawgyi-One" pitchFamily="34" charset="0"/>
                <a:cs typeface="Zawgyi-One" pitchFamily="34" charset="0"/>
              </a:rPr>
              <a:t>္။ </a:t>
            </a:r>
          </a:p>
          <a:p>
            <a:pPr marL="342900" indent="-342900">
              <a:lnSpc>
                <a:spcPct val="150000"/>
              </a:lnSpc>
              <a:buFont typeface="Wingdings" pitchFamily="2" charset="2"/>
              <a:buChar char="ü"/>
            </a:pPr>
            <a:r>
              <a:rPr lang="en-US" sz="2400" dirty="0" err="1" smtClean="0">
                <a:solidFill>
                  <a:schemeClr val="bg1"/>
                </a:solidFill>
                <a:latin typeface="Zawgyi-One" pitchFamily="34" charset="0"/>
                <a:cs typeface="Zawgyi-One" pitchFamily="34" charset="0"/>
              </a:rPr>
              <a:t>ပံုမွန္မီဒီယာေတ</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ဖစ္တဲ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သတင္းစာနဲ</a:t>
            </a:r>
            <a:r>
              <a:rPr lang="en-US" sz="2400" dirty="0" smtClean="0">
                <a:solidFill>
                  <a:schemeClr val="bg1"/>
                </a:solidFill>
                <a:latin typeface="Zawgyi-One" pitchFamily="34" charset="0"/>
                <a:cs typeface="Zawgyi-One" pitchFamily="34" charset="0"/>
              </a:rPr>
              <a:t>႔ </a:t>
            </a:r>
            <a:r>
              <a:rPr lang="en-US" sz="2400" dirty="0" err="1" smtClean="0">
                <a:solidFill>
                  <a:schemeClr val="bg1"/>
                </a:solidFill>
                <a:latin typeface="Zawgyi-One" pitchFamily="34" charset="0"/>
                <a:cs typeface="Zawgyi-One" pitchFamily="34" charset="0"/>
              </a:rPr>
              <a:t>မဂၢဇင္းေစာင္ေရဟာလည္း</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ထူးထူးျခားျခားေလ်ာ့က်သြားခဲ့ပါတယ</a:t>
            </a:r>
            <a:r>
              <a:rPr lang="en-US" sz="2400" dirty="0" smtClean="0">
                <a:solidFill>
                  <a:schemeClr val="bg1"/>
                </a:solidFill>
                <a:latin typeface="Zawgyi-One" pitchFamily="34" charset="0"/>
                <a:cs typeface="Zawgyi-One" pitchFamily="34" charset="0"/>
              </a:rPr>
              <a:t>္။</a:t>
            </a:r>
          </a:p>
          <a:p>
            <a:pPr marL="342900" indent="-342900">
              <a:lnSpc>
                <a:spcPct val="150000"/>
              </a:lnSpc>
              <a:buFont typeface="Wingdings" pitchFamily="2" charset="2"/>
              <a:buChar char="ü"/>
            </a:pPr>
            <a:r>
              <a:rPr lang="en-US" sz="2400" dirty="0" err="1" smtClean="0">
                <a:solidFill>
                  <a:schemeClr val="bg1"/>
                </a:solidFill>
                <a:latin typeface="Zawgyi-One" pitchFamily="34" charset="0"/>
                <a:cs typeface="Zawgyi-One" pitchFamily="34" charset="0"/>
              </a:rPr>
              <a:t>တစ္ဖက္မွာေတာ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ေစ်းကြက္ေဖာ္ေဆာင္သူမ်ားဟာ</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အြန္လိုင္းကေနတစ္ဆင</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အထူးျပဳထုတ္ေဝတဲ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မဂၢဇင္းေတြနဲ</a:t>
            </a:r>
            <a:r>
              <a:rPr lang="en-US" sz="2400" dirty="0" smtClean="0">
                <a:solidFill>
                  <a:schemeClr val="bg1"/>
                </a:solidFill>
                <a:latin typeface="Zawgyi-One" pitchFamily="34" charset="0"/>
                <a:cs typeface="Zawgyi-One" pitchFamily="34" charset="0"/>
              </a:rPr>
              <a:t>႔ </a:t>
            </a:r>
            <a:r>
              <a:rPr lang="en-US" sz="2400" dirty="0" err="1" smtClean="0">
                <a:solidFill>
                  <a:schemeClr val="bg1"/>
                </a:solidFill>
                <a:latin typeface="Zawgyi-One" pitchFamily="34" charset="0"/>
                <a:cs typeface="Zawgyi-One" pitchFamily="34" charset="0"/>
              </a:rPr>
              <a:t>သတင္းအုပ္စုေတြကတစ္ဆင</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ေၾကာ</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ငာျခင္းအားျဖင</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ယခုအခါမွာ</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သူတို႔ရည္ရြယ္ပစ္မွတ္ထားတဲ</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ေစ်းကြက္မ်ားဆီကို</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ထိထိမိမိ</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အေရာက္လွမ္းႏိုင</a:t>
            </a:r>
            <a:r>
              <a:rPr lang="en-US" sz="2400" dirty="0" smtClean="0">
                <a:solidFill>
                  <a:schemeClr val="bg1"/>
                </a:solidFill>
                <a:latin typeface="Zawgyi-One" pitchFamily="34" charset="0"/>
                <a:cs typeface="Zawgyi-One" pitchFamily="34" charset="0"/>
              </a:rPr>
              <a:t>္ၾ</a:t>
            </a:r>
            <a:r>
              <a:rPr lang="en-US" sz="2400" dirty="0" err="1" smtClean="0">
                <a:solidFill>
                  <a:schemeClr val="bg1"/>
                </a:solidFill>
                <a:latin typeface="Zawgyi-One" pitchFamily="34" charset="0"/>
                <a:cs typeface="Zawgyi-One" pitchFamily="34" charset="0"/>
              </a:rPr>
              <a:t>ကပ</a:t>
            </a:r>
            <a:r>
              <a:rPr lang="en-US" sz="2400" dirty="0" smtClean="0">
                <a:solidFill>
                  <a:schemeClr val="bg1"/>
                </a:solidFill>
                <a:latin typeface="Zawgyi-One" pitchFamily="34" charset="0"/>
                <a:cs typeface="Zawgyi-One" pitchFamily="34" charset="0"/>
              </a:rPr>
              <a:t>ါျ</a:t>
            </a:r>
            <a:r>
              <a:rPr lang="en-US" sz="2400" dirty="0" err="1" smtClean="0">
                <a:solidFill>
                  <a:schemeClr val="bg1"/>
                </a:solidFill>
                <a:latin typeface="Zawgyi-One" pitchFamily="34" charset="0"/>
                <a:cs typeface="Zawgyi-One" pitchFamily="34" charset="0"/>
              </a:rPr>
              <a:t>ပီ</a:t>
            </a:r>
            <a:r>
              <a:rPr lang="en-US" sz="2400" dirty="0" smtClean="0">
                <a:solidFill>
                  <a:schemeClr val="bg1"/>
                </a:solidFill>
                <a:latin typeface="Zawgyi-One" pitchFamily="34" charset="0"/>
                <a:cs typeface="Zawgyi-One" pitchFamily="34" charset="0"/>
              </a:rPr>
              <a:t>။</a:t>
            </a:r>
          </a:p>
          <a:p>
            <a:pPr marL="342900" indent="-342900">
              <a:lnSpc>
                <a:spcPct val="150000"/>
              </a:lnSpc>
              <a:buFont typeface="Wingdings" pitchFamily="2" charset="2"/>
              <a:buChar char="ü"/>
            </a:pPr>
            <a:r>
              <a:rPr lang="en-US" sz="2400" dirty="0" err="1" smtClean="0">
                <a:solidFill>
                  <a:schemeClr val="bg1"/>
                </a:solidFill>
                <a:latin typeface="Zawgyi-One" pitchFamily="34" charset="0"/>
                <a:cs typeface="Zawgyi-One" pitchFamily="34" charset="0"/>
              </a:rPr>
              <a:t>ကုမၸဏီတစ္ခု၏ရည္မွန္းခ်က္ဟာ</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အက်ိဳးအျမတ္ရွိရွိ</a:t>
            </a:r>
            <a:r>
              <a:rPr lang="en-US" sz="2400" dirty="0" smtClean="0">
                <a:solidFill>
                  <a:schemeClr val="bg1"/>
                </a:solidFill>
                <a:latin typeface="Zawgyi-One" pitchFamily="34" charset="0"/>
                <a:cs typeface="Zawgyi-One" pitchFamily="34" charset="0"/>
              </a:rPr>
              <a:t> </a:t>
            </a:r>
            <a:r>
              <a:rPr lang="en-US" sz="2400" dirty="0" err="1" smtClean="0">
                <a:solidFill>
                  <a:schemeClr val="bg1"/>
                </a:solidFill>
                <a:latin typeface="Zawgyi-One" pitchFamily="34" charset="0"/>
                <a:cs typeface="Zawgyi-One" pitchFamily="34" charset="0"/>
              </a:rPr>
              <a:t>တိုးတတ္ဖြံ</a:t>
            </a:r>
            <a:r>
              <a:rPr lang="en-US" sz="2400" dirty="0" smtClean="0">
                <a:solidFill>
                  <a:schemeClr val="bg1"/>
                </a:solidFill>
                <a:latin typeface="Zawgyi-One" pitchFamily="34" charset="0"/>
                <a:cs typeface="Zawgyi-One" pitchFamily="34" charset="0"/>
              </a:rPr>
              <a:t>႕ျ</a:t>
            </a:r>
            <a:r>
              <a:rPr lang="en-US" sz="2400" dirty="0" err="1" smtClean="0">
                <a:solidFill>
                  <a:schemeClr val="bg1"/>
                </a:solidFill>
                <a:latin typeface="Zawgyi-One" pitchFamily="34" charset="0"/>
                <a:cs typeface="Zawgyi-One" pitchFamily="34" charset="0"/>
              </a:rPr>
              <a:t>ဖိဳးျခင္း</a:t>
            </a:r>
            <a:r>
              <a:rPr lang="en-US" sz="2400" dirty="0" smtClean="0">
                <a:solidFill>
                  <a:schemeClr val="bg1"/>
                </a:solidFill>
                <a:latin typeface="Zawgyi-One" pitchFamily="34" charset="0"/>
                <a:cs typeface="Zawgyi-One" pitchFamily="34" charset="0"/>
              </a:rPr>
              <a:t> (Profitable Growth) </a:t>
            </a:r>
            <a:r>
              <a:rPr lang="en-US" sz="2400" dirty="0" err="1" smtClean="0">
                <a:solidFill>
                  <a:schemeClr val="bg1"/>
                </a:solidFill>
                <a:latin typeface="Zawgyi-One" pitchFamily="34" charset="0"/>
                <a:cs typeface="Zawgyi-One" pitchFamily="34" charset="0"/>
              </a:rPr>
              <a:t>သာျဖစ္ရပါမယ</a:t>
            </a:r>
            <a:r>
              <a:rPr lang="en-US" sz="2400" dirty="0" smtClean="0">
                <a:solidFill>
                  <a:schemeClr val="bg1"/>
                </a:solidFill>
                <a:latin typeface="Zawgyi-One" pitchFamily="34" charset="0"/>
                <a:cs typeface="Zawgyi-One" pitchFamily="34" charset="0"/>
              </a:rPr>
              <a:t>္။</a:t>
            </a:r>
          </a:p>
          <a:p>
            <a:endParaRPr lang="en-US" dirty="0" smtClean="0"/>
          </a:p>
          <a:p>
            <a:endParaRPr lang="en-US" dirty="0"/>
          </a:p>
        </p:txBody>
      </p:sp>
    </p:spTree>
    <p:extLst>
      <p:ext uri="{BB962C8B-B14F-4D97-AF65-F5344CB8AC3E}">
        <p14:creationId xmlns:p14="http://schemas.microsoft.com/office/powerpoint/2010/main" val="3535463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9677400" cy="5129425"/>
          </a:xfrm>
        </p:spPr>
        <p:txBody>
          <a:bodyPr>
            <a:noAutofit/>
          </a:bodyPr>
          <a:lstStyle/>
          <a:p>
            <a:r>
              <a:rPr lang="en-US" sz="2800" b="1" dirty="0" smtClean="0">
                <a:solidFill>
                  <a:srgbClr val="FFFF00"/>
                </a:solidFill>
              </a:rPr>
              <a:t>“</a:t>
            </a:r>
            <a:r>
              <a:rPr lang="en-US" sz="2800" dirty="0" smtClean="0">
                <a:solidFill>
                  <a:srgbClr val="FFFF00"/>
                </a:solidFill>
              </a:rPr>
              <a:t>Amazon” </a:t>
            </a:r>
          </a:p>
          <a:p>
            <a:r>
              <a:rPr lang="en-US" sz="2700" dirty="0" smtClean="0">
                <a:solidFill>
                  <a:schemeClr val="bg1"/>
                </a:solidFill>
              </a:rPr>
              <a:t>CEO </a:t>
            </a:r>
            <a:r>
              <a:rPr lang="en-US" sz="2700" dirty="0">
                <a:solidFill>
                  <a:schemeClr val="bg1"/>
                </a:solidFill>
              </a:rPr>
              <a:t>Bezos - </a:t>
            </a:r>
            <a:r>
              <a:rPr lang="en-US" sz="2700" dirty="0" smtClean="0">
                <a:solidFill>
                  <a:schemeClr val="bg1"/>
                </a:solidFill>
              </a:rPr>
              <a:t>authentic</a:t>
            </a:r>
            <a:r>
              <a:rPr lang="en-US" sz="2700" dirty="0">
                <a:solidFill>
                  <a:schemeClr val="bg1"/>
                </a:solidFill>
              </a:rPr>
              <a:t>, customer-centric company.</a:t>
            </a:r>
          </a:p>
          <a:p>
            <a:endParaRPr lang="en-US" sz="2700" b="1" dirty="0">
              <a:solidFill>
                <a:schemeClr val="bg1"/>
              </a:solidFill>
            </a:endParaRPr>
          </a:p>
          <a:p>
            <a:r>
              <a:rPr lang="en-US" sz="2700" b="1" u="sng" dirty="0">
                <a:solidFill>
                  <a:schemeClr val="bg1"/>
                </a:solidFill>
              </a:rPr>
              <a:t>1. Don’t Just Listen to Your Customers, Understand Them</a:t>
            </a:r>
          </a:p>
          <a:p>
            <a:r>
              <a:rPr lang="en-US" sz="2700" b="1" dirty="0" smtClean="0">
                <a:solidFill>
                  <a:schemeClr val="bg1"/>
                </a:solidFill>
              </a:rPr>
              <a:t>Philosophy </a:t>
            </a:r>
            <a:r>
              <a:rPr lang="en-US" sz="2700" b="1" dirty="0">
                <a:solidFill>
                  <a:schemeClr val="bg1"/>
                </a:solidFill>
              </a:rPr>
              <a:t>= L</a:t>
            </a:r>
            <a:r>
              <a:rPr lang="en-US" sz="2700" dirty="0">
                <a:solidFill>
                  <a:schemeClr val="bg1"/>
                </a:solidFill>
              </a:rPr>
              <a:t>istening, understanding the customer. </a:t>
            </a:r>
          </a:p>
          <a:p>
            <a:endParaRPr lang="en-US" sz="2700" dirty="0" smtClean="0">
              <a:solidFill>
                <a:schemeClr val="bg1"/>
              </a:solidFill>
            </a:endParaRPr>
          </a:p>
          <a:p>
            <a:r>
              <a:rPr lang="en-US" sz="2800" b="1" u="sng" dirty="0" smtClean="0">
                <a:solidFill>
                  <a:schemeClr val="bg1"/>
                </a:solidFill>
              </a:rPr>
              <a:t>2. Serve the Needs of the Customer</a:t>
            </a:r>
          </a:p>
          <a:p>
            <a:r>
              <a:rPr lang="en-US" sz="2800" i="1" dirty="0" smtClean="0">
                <a:solidFill>
                  <a:schemeClr val="bg1"/>
                </a:solidFill>
              </a:rPr>
              <a:t>Not competitor obsessed, we’re customer obsessed. </a:t>
            </a:r>
          </a:p>
          <a:p>
            <a:endParaRPr lang="en-US" sz="2800" b="1" dirty="0" smtClean="0">
              <a:solidFill>
                <a:schemeClr val="bg1"/>
              </a:solidFill>
            </a:endParaRPr>
          </a:p>
          <a:p>
            <a:r>
              <a:rPr lang="en-US" sz="2800" b="1" u="sng" dirty="0" smtClean="0">
                <a:solidFill>
                  <a:schemeClr val="bg1"/>
                </a:solidFill>
              </a:rPr>
              <a:t>3. The Empty Chair: Most Important Person in the Room</a:t>
            </a:r>
          </a:p>
          <a:p>
            <a:endParaRPr lang="en-US" sz="2800" dirty="0" smtClean="0">
              <a:solidFill>
                <a:schemeClr val="bg1"/>
              </a:solidFill>
            </a:endParaRPr>
          </a:p>
          <a:p>
            <a:r>
              <a:rPr lang="en-US" sz="2800" b="1" u="sng" dirty="0" smtClean="0">
                <a:solidFill>
                  <a:schemeClr val="bg1"/>
                </a:solidFill>
              </a:rPr>
              <a:t>4. Never Settle for 99%</a:t>
            </a:r>
          </a:p>
          <a:p>
            <a:r>
              <a:rPr lang="en-US" sz="2800" dirty="0" smtClean="0">
                <a:solidFill>
                  <a:schemeClr val="bg1"/>
                </a:solidFill>
              </a:rPr>
              <a:t>Customers are talking to one another and are referring  </a:t>
            </a:r>
          </a:p>
          <a:p>
            <a:endParaRPr lang="en-US" sz="2700" dirty="0">
              <a:solidFill>
                <a:schemeClr val="bg1"/>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5" t="31613" r="4076"/>
          <a:stretch/>
        </p:blipFill>
        <p:spPr bwMode="auto">
          <a:xfrm>
            <a:off x="3200400" y="5818164"/>
            <a:ext cx="4368291" cy="189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348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9428956" cy="5129425"/>
          </a:xfrm>
        </p:spPr>
        <p:txBody>
          <a:bodyPr>
            <a:noAutofit/>
          </a:bodyPr>
          <a:lstStyle/>
          <a:p>
            <a:r>
              <a:rPr lang="en-US" sz="2400" b="1" u="sng" dirty="0">
                <a:solidFill>
                  <a:schemeClr val="bg1"/>
                </a:solidFill>
              </a:rPr>
              <a:t>5. Respect Today’s Customer</a:t>
            </a:r>
          </a:p>
          <a:p>
            <a:r>
              <a:rPr lang="en-US" sz="2400" i="1" dirty="0" smtClean="0">
                <a:solidFill>
                  <a:schemeClr val="bg1"/>
                </a:solidFill>
              </a:rPr>
              <a:t>customers unhappy, each </a:t>
            </a:r>
            <a:r>
              <a:rPr lang="en-US" sz="2400" i="1" dirty="0">
                <a:solidFill>
                  <a:schemeClr val="bg1"/>
                </a:solidFill>
              </a:rPr>
              <a:t>tell six friends. </a:t>
            </a:r>
            <a:r>
              <a:rPr lang="en-US" sz="2400" i="1" dirty="0" smtClean="0">
                <a:solidFill>
                  <a:schemeClr val="bg1"/>
                </a:solidFill>
              </a:rPr>
              <a:t>Unhappy </a:t>
            </a:r>
            <a:r>
              <a:rPr lang="en-US" sz="2400" i="1" dirty="0">
                <a:solidFill>
                  <a:schemeClr val="bg1"/>
                </a:solidFill>
              </a:rPr>
              <a:t>on the Internet, </a:t>
            </a:r>
            <a:r>
              <a:rPr lang="en-US" sz="2400" i="1" dirty="0" smtClean="0">
                <a:solidFill>
                  <a:schemeClr val="bg1"/>
                </a:solidFill>
              </a:rPr>
              <a:t>tell 6,000</a:t>
            </a:r>
            <a:r>
              <a:rPr lang="en-US" sz="2400" i="1" dirty="0">
                <a:solidFill>
                  <a:schemeClr val="bg1"/>
                </a:solidFill>
              </a:rPr>
              <a:t>.”</a:t>
            </a:r>
            <a:endParaRPr lang="en-US" sz="2400" dirty="0">
              <a:solidFill>
                <a:schemeClr val="bg1"/>
              </a:solidFill>
            </a:endParaRPr>
          </a:p>
          <a:p>
            <a:endParaRPr lang="en-US" sz="2400" b="1" dirty="0">
              <a:solidFill>
                <a:schemeClr val="bg1"/>
              </a:solidFill>
            </a:endParaRPr>
          </a:p>
          <a:p>
            <a:r>
              <a:rPr lang="en-US" sz="2400" b="1" u="sng" dirty="0">
                <a:solidFill>
                  <a:schemeClr val="bg1"/>
                </a:solidFill>
              </a:rPr>
              <a:t>6. Strive to Create a Customer-Centric Company</a:t>
            </a:r>
          </a:p>
          <a:p>
            <a:r>
              <a:rPr lang="en-US" sz="2400" dirty="0" smtClean="0">
                <a:solidFill>
                  <a:schemeClr val="bg1"/>
                </a:solidFill>
              </a:rPr>
              <a:t>“</a:t>
            </a:r>
            <a:r>
              <a:rPr lang="en-US" sz="2400" dirty="0">
                <a:solidFill>
                  <a:schemeClr val="bg1"/>
                </a:solidFill>
              </a:rPr>
              <a:t>We don’t focus on the optics of the next quarter; we focus on what is going to be good for customers.”</a:t>
            </a:r>
          </a:p>
          <a:p>
            <a:endParaRPr lang="en-US" sz="2400" dirty="0">
              <a:solidFill>
                <a:schemeClr val="bg1"/>
              </a:solidFill>
            </a:endParaRPr>
          </a:p>
          <a:p>
            <a:r>
              <a:rPr lang="en-US" sz="2400" b="1" u="sng" dirty="0">
                <a:solidFill>
                  <a:schemeClr val="bg1"/>
                </a:solidFill>
              </a:rPr>
              <a:t>7. Don’t Be Afraid to Apologize</a:t>
            </a:r>
          </a:p>
          <a:p>
            <a:r>
              <a:rPr lang="en-US" sz="2400" dirty="0">
                <a:solidFill>
                  <a:schemeClr val="bg1"/>
                </a:solidFill>
              </a:rPr>
              <a:t>Apologizing – it’s an open surrender</a:t>
            </a:r>
          </a:p>
          <a:p>
            <a:r>
              <a:rPr lang="en-US" sz="2400" dirty="0">
                <a:solidFill>
                  <a:schemeClr val="bg1"/>
                </a:solidFill>
              </a:rPr>
              <a:t>A solid, heartfelt apology = true representation that cares the needs of the customer, speaks louder than multi-million dollar advertising message</a:t>
            </a:r>
          </a:p>
          <a:p>
            <a:endParaRPr lang="en-US" sz="2200" dirty="0">
              <a:solidFill>
                <a:schemeClr val="bg1"/>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530"/>
          <a:stretch/>
        </p:blipFill>
        <p:spPr bwMode="auto">
          <a:xfrm>
            <a:off x="2703342" y="5334000"/>
            <a:ext cx="4913313" cy="210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904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9372600" cy="1109814"/>
          </a:xfrm>
        </p:spPr>
        <p:txBody>
          <a:bodyPr/>
          <a:lstStyle/>
          <a:p>
            <a:r>
              <a:rPr lang="en-US" sz="3600" b="1" dirty="0" smtClean="0">
                <a:solidFill>
                  <a:srgbClr val="FFFF00"/>
                </a:solidFill>
              </a:rPr>
              <a:t>Power Shifts to the Connected Customers</a:t>
            </a:r>
            <a:br>
              <a:rPr lang="en-US" sz="3600" b="1" dirty="0" smtClean="0">
                <a:solidFill>
                  <a:srgbClr val="FFFF00"/>
                </a:solidFill>
              </a:rPr>
            </a:br>
            <a:r>
              <a:rPr lang="en-US" sz="3600" b="1" dirty="0" smtClean="0">
                <a:solidFill>
                  <a:srgbClr val="FFFF00"/>
                </a:solidFill>
              </a:rPr>
              <a:t>A</a:t>
            </a:r>
            <a:r>
              <a:rPr lang="en-US" dirty="0" smtClean="0">
                <a:solidFill>
                  <a:schemeClr val="bg1"/>
                </a:solidFill>
              </a:rPr>
              <a:t>way from high-volume mainstream brands into low-volume niche ones. </a:t>
            </a:r>
            <a:br>
              <a:rPr lang="en-US" dirty="0" smtClean="0">
                <a:solidFill>
                  <a:schemeClr val="bg1"/>
                </a:solidFill>
              </a:rPr>
            </a:br>
            <a:r>
              <a:rPr lang="en-US" dirty="0" smtClean="0">
                <a:solidFill>
                  <a:schemeClr val="bg1"/>
                </a:solidFill>
              </a:rPr>
              <a:t>Most customers believe more in the f- factor (friends, families, Facebook fans, Twitter followers) than in marketing communication.</a:t>
            </a:r>
            <a:br>
              <a:rPr lang="en-US" dirty="0" smtClean="0">
                <a:solidFill>
                  <a:schemeClr val="bg1"/>
                </a:solidFill>
              </a:rPr>
            </a:br>
            <a:r>
              <a:rPr lang="en-US" dirty="0" smtClean="0">
                <a:solidFill>
                  <a:schemeClr val="bg1"/>
                </a:solidFill>
              </a:rPr>
              <a:t>The growth of communal rating systems such as </a:t>
            </a:r>
            <a:r>
              <a:rPr lang="en-US" dirty="0" err="1" smtClean="0">
                <a:solidFill>
                  <a:schemeClr val="bg1"/>
                </a:solidFill>
              </a:rPr>
              <a:t>TripAdvisor</a:t>
            </a:r>
            <a:r>
              <a:rPr lang="en-US" dirty="0" smtClean="0">
                <a:solidFill>
                  <a:schemeClr val="bg1"/>
                </a:solidFill>
              </a:rPr>
              <a:t> and Yelp.</a:t>
            </a:r>
            <a:br>
              <a:rPr lang="en-US" dirty="0" smtClean="0">
                <a:solidFill>
                  <a:schemeClr val="bg1"/>
                </a:solidFill>
              </a:rPr>
            </a:br>
            <a:endParaRPr lang="en-US" dirty="0"/>
          </a:p>
        </p:txBody>
      </p:sp>
      <p:sp>
        <p:nvSpPr>
          <p:cNvPr id="3" name="Content Placeholder 2"/>
          <p:cNvSpPr>
            <a:spLocks noGrp="1"/>
          </p:cNvSpPr>
          <p:nvPr>
            <p:ph idx="1"/>
          </p:nvPr>
        </p:nvSpPr>
        <p:spPr>
          <a:xfrm>
            <a:off x="36343" y="4396640"/>
            <a:ext cx="7614917" cy="3361692"/>
          </a:xfrm>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7024" y="2895600"/>
            <a:ext cx="50647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8" y="3657600"/>
            <a:ext cx="4713036" cy="595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2895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05964" y="523877"/>
            <a:ext cx="4384796" cy="301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25" t="9952" r="8902" b="9719"/>
          <a:stretch/>
        </p:blipFill>
        <p:spPr bwMode="auto">
          <a:xfrm>
            <a:off x="933279" y="4190393"/>
            <a:ext cx="8286922" cy="349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85" r="1718"/>
          <a:stretch/>
        </p:blipFill>
        <p:spPr bwMode="auto">
          <a:xfrm>
            <a:off x="83820" y="543212"/>
            <a:ext cx="5364480" cy="29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937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 y="30935"/>
            <a:ext cx="9806940" cy="772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319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 y="86360"/>
            <a:ext cx="9555480" cy="5129425"/>
          </a:xfrm>
        </p:spPr>
        <p:txBody>
          <a:bodyPr/>
          <a:lstStyle/>
          <a:p>
            <a:endParaRPr lang="en-US" dirty="0" smtClean="0">
              <a:solidFill>
                <a:schemeClr val="bg1"/>
              </a:solidFill>
            </a:endParaRPr>
          </a:p>
          <a:p>
            <a:endParaRPr lang="en-US" dirty="0">
              <a:solidFill>
                <a:schemeClr val="bg1"/>
              </a:solidFill>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143000"/>
            <a:ext cx="939615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9550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460" y="345440"/>
            <a:ext cx="9540527" cy="656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84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8985200"/>
              </p:ext>
            </p:extLst>
          </p:nvPr>
        </p:nvGraphicFramePr>
        <p:xfrm>
          <a:off x="381000" y="228600"/>
          <a:ext cx="9372600" cy="7011013"/>
        </p:xfrm>
        <a:graphic>
          <a:graphicData uri="http://schemas.openxmlformats.org/drawingml/2006/table">
            <a:tbl>
              <a:tblPr firstRow="1" bandRow="1">
                <a:tableStyleId>{5C22544A-7EE6-4342-B048-85BDC9FD1C3A}</a:tableStyleId>
              </a:tblPr>
              <a:tblGrid>
                <a:gridCol w="4686300"/>
                <a:gridCol w="4686300"/>
              </a:tblGrid>
              <a:tr h="579688">
                <a:tc>
                  <a:txBody>
                    <a:bodyPr/>
                    <a:lstStyle/>
                    <a:p>
                      <a:pPr algn="ctr"/>
                      <a:r>
                        <a:rPr lang="en-US" sz="2400" u="sng" dirty="0" smtClean="0">
                          <a:solidFill>
                            <a:schemeClr val="tx1"/>
                          </a:solidFill>
                          <a:effectLst/>
                          <a:latin typeface="+mn-lt"/>
                        </a:rPr>
                        <a:t>Marketing </a:t>
                      </a:r>
                      <a:endParaRPr lang="en-US" sz="2400" u="sng" dirty="0">
                        <a:solidFill>
                          <a:schemeClr val="tx1"/>
                        </a:solidFill>
                      </a:endParaRPr>
                    </a:p>
                  </a:txBody>
                  <a:tcPr marT="45710" marB="45710"/>
                </a:tc>
                <a:tc>
                  <a:txBody>
                    <a:bodyPr/>
                    <a:lstStyle/>
                    <a:p>
                      <a:pPr algn="ctr"/>
                      <a:r>
                        <a:rPr lang="en-US" sz="2400" u="sng" dirty="0" smtClean="0">
                          <a:solidFill>
                            <a:schemeClr val="tx1"/>
                          </a:solidFill>
                          <a:effectLst/>
                          <a:latin typeface="+mn-lt"/>
                        </a:rPr>
                        <a:t>Sales </a:t>
                      </a:r>
                      <a:endParaRPr lang="en-US" sz="2400" u="sng" dirty="0">
                        <a:solidFill>
                          <a:schemeClr val="tx1"/>
                        </a:solidFill>
                      </a:endParaRPr>
                    </a:p>
                  </a:txBody>
                  <a:tcPr marT="45710" marB="45710"/>
                </a:tc>
              </a:tr>
              <a:tr h="869533">
                <a:tc>
                  <a:txBody>
                    <a:bodyPr/>
                    <a:lstStyle/>
                    <a:p>
                      <a:r>
                        <a:rPr lang="en-US" sz="2000" dirty="0" smtClean="0">
                          <a:solidFill>
                            <a:schemeClr val="tx1"/>
                          </a:solidFill>
                          <a:effectLst/>
                          <a:latin typeface="+mn-lt"/>
                        </a:rPr>
                        <a:t>Selling the </a:t>
                      </a:r>
                      <a:r>
                        <a:rPr lang="en-US" sz="2000" b="1" dirty="0" smtClean="0">
                          <a:solidFill>
                            <a:schemeClr val="tx1"/>
                          </a:solidFill>
                          <a:effectLst/>
                          <a:latin typeface="+mn-lt"/>
                        </a:rPr>
                        <a:t>idea </a:t>
                      </a:r>
                      <a:r>
                        <a:rPr lang="en-US" sz="2000" dirty="0" smtClean="0">
                          <a:solidFill>
                            <a:schemeClr val="tx1"/>
                          </a:solidFill>
                          <a:effectLst/>
                          <a:latin typeface="+mn-lt"/>
                        </a:rPr>
                        <a:t>of a product and/or service </a:t>
                      </a:r>
                      <a:endParaRPr lang="en-US" sz="2000" dirty="0">
                        <a:solidFill>
                          <a:schemeClr val="tx1"/>
                        </a:solidFill>
                      </a:endParaRPr>
                    </a:p>
                  </a:txBody>
                  <a:tcPr marT="45710" marB="45710"/>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mn-lt"/>
                        </a:rPr>
                        <a:t>Sells the product / service one-on-one</a:t>
                      </a:r>
                      <a:r>
                        <a:rPr lang="en-US" sz="2000" dirty="0" smtClean="0">
                          <a:solidFill>
                            <a:schemeClr val="tx1"/>
                          </a:solidFill>
                        </a:rPr>
                        <a:t>, </a:t>
                      </a:r>
                      <a:r>
                        <a:rPr lang="en-US" sz="2000" dirty="0" smtClean="0">
                          <a:solidFill>
                            <a:schemeClr val="tx1"/>
                          </a:solidFill>
                          <a:latin typeface="+mn-lt"/>
                        </a:rPr>
                        <a:t>through media </a:t>
                      </a:r>
                      <a:endParaRPr lang="en-US" sz="2000" dirty="0" smtClean="0">
                        <a:solidFill>
                          <a:schemeClr val="tx1"/>
                        </a:solidFill>
                        <a:effectLst/>
                        <a:latin typeface="+mn-lt"/>
                      </a:endParaRPr>
                    </a:p>
                  </a:txBody>
                  <a:tcPr marT="45710" marB="45710"/>
                </a:tc>
              </a:tr>
              <a:tr h="470192">
                <a:tc>
                  <a:txBody>
                    <a:bodyPr/>
                    <a:lstStyle/>
                    <a:p>
                      <a:r>
                        <a:rPr lang="en-US" sz="2000" dirty="0" smtClean="0">
                          <a:solidFill>
                            <a:schemeClr val="tx1"/>
                          </a:solidFill>
                          <a:effectLst/>
                          <a:latin typeface="+mn-lt"/>
                        </a:rPr>
                        <a:t>Generates the interest</a:t>
                      </a:r>
                      <a:endParaRPr lang="en-US" sz="2000" dirty="0">
                        <a:solidFill>
                          <a:schemeClr val="tx1"/>
                        </a:solidFill>
                      </a:endParaRPr>
                    </a:p>
                  </a:txBody>
                  <a:tcPr marT="45710" marB="45710"/>
                </a:tc>
                <a:tc>
                  <a:txBody>
                    <a:bodyPr/>
                    <a:lstStyle/>
                    <a:p>
                      <a:pPr marL="0" marR="0" lvl="2"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mn-lt"/>
                        </a:rPr>
                        <a:t>Brings in the money, get a agreement or contract. </a:t>
                      </a:r>
                      <a:endParaRPr lang="en-US" sz="2000" dirty="0" smtClean="0">
                        <a:solidFill>
                          <a:schemeClr val="tx1"/>
                        </a:solidFill>
                      </a:endParaRPr>
                    </a:p>
                    <a:p>
                      <a:endParaRPr lang="en-US" sz="2000" dirty="0">
                        <a:solidFill>
                          <a:schemeClr val="tx1"/>
                        </a:solidFill>
                      </a:endParaRPr>
                    </a:p>
                  </a:txBody>
                  <a:tcPr marT="45710" marB="45710"/>
                </a:tc>
              </a:tr>
              <a:tr h="963523">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Think </a:t>
                      </a:r>
                      <a:r>
                        <a:rPr lang="en-US" sz="2000" b="1" dirty="0" smtClean="0">
                          <a:solidFill>
                            <a:schemeClr val="tx1"/>
                          </a:solidFill>
                          <a:latin typeface="+mn-lt"/>
                        </a:rPr>
                        <a:t>strategically - </a:t>
                      </a:r>
                      <a:r>
                        <a:rPr lang="en-US" sz="2000" dirty="0" smtClean="0">
                          <a:solidFill>
                            <a:schemeClr val="tx1"/>
                          </a:solidFill>
                          <a:latin typeface="+mn-lt"/>
                        </a:rPr>
                        <a:t> </a:t>
                      </a:r>
                      <a:r>
                        <a:rPr lang="en-US" sz="2000" dirty="0" smtClean="0">
                          <a:solidFill>
                            <a:srgbClr val="0000CC"/>
                          </a:solidFill>
                          <a:latin typeface="+mn-lt"/>
                        </a:rPr>
                        <a:t>direction over some period of time</a:t>
                      </a:r>
                    </a:p>
                    <a:p>
                      <a:pPr marL="0" marR="0" indent="0" defTabSz="914400" eaLnBrk="1" fontAlgn="auto" latinLnBrk="0" hangingPunct="1">
                        <a:lnSpc>
                          <a:spcPct val="100000"/>
                        </a:lnSpc>
                        <a:spcBef>
                          <a:spcPts val="0"/>
                        </a:spcBef>
                        <a:spcAft>
                          <a:spcPts val="0"/>
                        </a:spcAft>
                        <a:buClrTx/>
                        <a:buSzTx/>
                        <a:buFontTx/>
                        <a:buNone/>
                        <a:tabLst/>
                        <a:defRPr/>
                      </a:pPr>
                      <a:endParaRPr lang="en-US" sz="2000" dirty="0" smtClean="0">
                        <a:solidFill>
                          <a:schemeClr val="tx1"/>
                        </a:solidFill>
                        <a:latin typeface="+mn-lt"/>
                      </a:endParaRPr>
                    </a:p>
                  </a:txBody>
                  <a:tcPr marT="45710" marB="45710"/>
                </a:tc>
                <a:tc>
                  <a:txBody>
                    <a:bodyPr/>
                    <a:lstStyle/>
                    <a:p>
                      <a:pPr marL="0" marR="0" lvl="2"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Think </a:t>
                      </a:r>
                      <a:r>
                        <a:rPr lang="en-US" sz="2000" b="1" dirty="0" smtClean="0">
                          <a:solidFill>
                            <a:schemeClr val="tx1"/>
                          </a:solidFill>
                          <a:latin typeface="+mn-lt"/>
                        </a:rPr>
                        <a:t>tactically -  </a:t>
                      </a:r>
                      <a:r>
                        <a:rPr lang="en-US" sz="2000" dirty="0" smtClean="0">
                          <a:solidFill>
                            <a:srgbClr val="0000CC"/>
                          </a:solidFill>
                          <a:latin typeface="+mn-lt"/>
                        </a:rPr>
                        <a:t>actionable steps or decisions to follow the strategies established</a:t>
                      </a:r>
                    </a:p>
                  </a:txBody>
                  <a:tcPr marT="45710" marB="45710"/>
                </a:tc>
              </a:tr>
              <a:tr h="1215049">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Looking for ways and ideas,</a:t>
                      </a:r>
                      <a:r>
                        <a:rPr lang="en-US" sz="2000" baseline="0" dirty="0" smtClean="0">
                          <a:solidFill>
                            <a:schemeClr val="tx1"/>
                          </a:solidFill>
                          <a:latin typeface="+mn-lt"/>
                        </a:rPr>
                        <a:t> </a:t>
                      </a:r>
                      <a:r>
                        <a:rPr lang="en-US" sz="2000" b="1" dirty="0" smtClean="0">
                          <a:solidFill>
                            <a:schemeClr val="tx1"/>
                          </a:solidFill>
                          <a:latin typeface="+mn-lt"/>
                        </a:rPr>
                        <a:t>differentiate </a:t>
                      </a:r>
                      <a:r>
                        <a:rPr lang="en-US" sz="2000" dirty="0" smtClean="0">
                          <a:solidFill>
                            <a:schemeClr val="tx1"/>
                          </a:solidFill>
                          <a:latin typeface="+mn-lt"/>
                        </a:rPr>
                        <a:t>the product or service</a:t>
                      </a:r>
                      <a:endParaRPr lang="en-US" sz="2000" dirty="0" smtClean="0">
                        <a:solidFill>
                          <a:schemeClr val="tx1"/>
                        </a:solidFill>
                      </a:endParaRPr>
                    </a:p>
                  </a:txBody>
                  <a:tcPr marT="45710" marB="45710"/>
                </a:tc>
                <a:tc>
                  <a:txBody>
                    <a:bodyPr/>
                    <a:lstStyle/>
                    <a:p>
                      <a:pPr marL="0" marR="0" lvl="2"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mn-lt"/>
                        </a:rPr>
                        <a:t>Phone calls, outside sales setting up appointments to meet with the customer </a:t>
                      </a:r>
                      <a:r>
                        <a:rPr lang="en-US" sz="2000" b="1" dirty="0" smtClean="0">
                          <a:solidFill>
                            <a:schemeClr val="tx1"/>
                          </a:solidFill>
                          <a:effectLst/>
                          <a:latin typeface="+mn-lt"/>
                        </a:rPr>
                        <a:t>face-to-face</a:t>
                      </a:r>
                    </a:p>
                  </a:txBody>
                  <a:tcPr marT="45710" marB="45710"/>
                </a:tc>
              </a:tr>
              <a:tr h="963523">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Most cases marketing exists </a:t>
                      </a:r>
                      <a:r>
                        <a:rPr lang="en-US" sz="2000" b="1" dirty="0" smtClean="0">
                          <a:solidFill>
                            <a:schemeClr val="tx1"/>
                          </a:solidFill>
                          <a:latin typeface="+mn-lt"/>
                        </a:rPr>
                        <a:t>to support the salespeople.  </a:t>
                      </a:r>
                    </a:p>
                  </a:txBody>
                  <a:tcPr marT="45710" marB="45710"/>
                </a:tc>
                <a:tc>
                  <a:txBody>
                    <a:bodyPr/>
                    <a:lstStyle/>
                    <a:p>
                      <a:pPr marL="0" marR="0" lvl="2" indent="0" defTabSz="91440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mn-lt"/>
                        </a:rPr>
                        <a:t>Persuade the reluctant buyer</a:t>
                      </a:r>
                      <a:endParaRPr lang="en-US" sz="2000" dirty="0" smtClean="0">
                        <a:solidFill>
                          <a:schemeClr val="tx1"/>
                        </a:solidFill>
                        <a:effectLst/>
                        <a:latin typeface="+mn-lt"/>
                      </a:endParaRPr>
                    </a:p>
                  </a:txBody>
                  <a:tcPr marT="45710" marB="45710"/>
                </a:tc>
              </a:tr>
              <a:tr h="1159376">
                <a:tc gridSpan="2">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Marketing Management: </a:t>
                      </a:r>
                      <a:r>
                        <a:rPr lang="en-US" sz="2000" dirty="0" smtClean="0">
                          <a:solidFill>
                            <a:schemeClr val="tx1"/>
                          </a:solidFill>
                        </a:rPr>
                        <a:t>The </a:t>
                      </a:r>
                      <a:r>
                        <a:rPr lang="en-US" sz="2000" i="1" dirty="0" smtClean="0">
                          <a:solidFill>
                            <a:schemeClr val="tx1"/>
                          </a:solidFill>
                        </a:rPr>
                        <a:t>Art and Science </a:t>
                      </a:r>
                      <a:r>
                        <a:rPr lang="en-US" sz="2000" dirty="0" smtClean="0">
                          <a:solidFill>
                            <a:schemeClr val="tx1"/>
                          </a:solidFill>
                        </a:rPr>
                        <a:t>of choosing </a:t>
                      </a:r>
                      <a:r>
                        <a:rPr lang="en-US" sz="2000" b="1" dirty="0" smtClean="0">
                          <a:solidFill>
                            <a:schemeClr val="tx1"/>
                          </a:solidFill>
                        </a:rPr>
                        <a:t>target </a:t>
                      </a:r>
                      <a:r>
                        <a:rPr lang="en-US" sz="2000" dirty="0" smtClean="0">
                          <a:solidFill>
                            <a:schemeClr val="tx1"/>
                          </a:solidFill>
                        </a:rPr>
                        <a:t>markets </a:t>
                      </a:r>
                      <a:br>
                        <a:rPr lang="en-US" sz="2000" dirty="0" smtClean="0">
                          <a:solidFill>
                            <a:schemeClr val="tx1"/>
                          </a:solidFill>
                        </a:rPr>
                      </a:br>
                      <a:r>
                        <a:rPr lang="en-US" sz="2000" dirty="0" smtClean="0">
                          <a:solidFill>
                            <a:schemeClr val="tx1"/>
                          </a:solidFill>
                        </a:rPr>
                        <a:t>Getting, keeping, and growing customers through</a:t>
                      </a:r>
                      <a:br>
                        <a:rPr lang="en-US" sz="2000" dirty="0" smtClean="0">
                          <a:solidFill>
                            <a:schemeClr val="tx1"/>
                          </a:solidFill>
                        </a:rPr>
                      </a:br>
                      <a:r>
                        <a:rPr lang="en-US" sz="2000" dirty="0" smtClean="0">
                          <a:solidFill>
                            <a:schemeClr val="tx1"/>
                          </a:solidFill>
                        </a:rPr>
                        <a:t>creating, delivering, and communicating superior </a:t>
                      </a:r>
                      <a:r>
                        <a:rPr lang="en-US" sz="2000" b="1" dirty="0" smtClean="0">
                          <a:solidFill>
                            <a:schemeClr val="tx1"/>
                          </a:solidFill>
                        </a:rPr>
                        <a:t>Customer Value.</a:t>
                      </a:r>
                      <a:br>
                        <a:rPr lang="en-US" sz="2000" b="1" dirty="0" smtClean="0">
                          <a:solidFill>
                            <a:schemeClr val="tx1"/>
                          </a:solidFill>
                        </a:rPr>
                      </a:br>
                      <a:r>
                        <a:rPr lang="en-US" sz="2000" spc="-15" dirty="0" smtClean="0">
                          <a:solidFill>
                            <a:schemeClr val="tx1"/>
                          </a:solidFill>
                          <a:latin typeface="+mn-lt"/>
                          <a:cs typeface="Calibri"/>
                        </a:rPr>
                        <a:t>Bu</a:t>
                      </a:r>
                      <a:r>
                        <a:rPr lang="en-US" sz="2000" spc="-5" dirty="0" smtClean="0">
                          <a:solidFill>
                            <a:schemeClr val="tx1"/>
                          </a:solidFill>
                          <a:latin typeface="+mn-lt"/>
                          <a:cs typeface="Calibri"/>
                        </a:rPr>
                        <a:t>il</a:t>
                      </a:r>
                      <a:r>
                        <a:rPr lang="en-US" sz="2000" spc="-20" dirty="0" smtClean="0">
                          <a:solidFill>
                            <a:schemeClr val="tx1"/>
                          </a:solidFill>
                          <a:latin typeface="+mn-lt"/>
                          <a:cs typeface="Calibri"/>
                        </a:rPr>
                        <a:t>d</a:t>
                      </a:r>
                      <a:r>
                        <a:rPr lang="en-US" sz="2000" spc="-5" dirty="0" smtClean="0">
                          <a:solidFill>
                            <a:schemeClr val="tx1"/>
                          </a:solidFill>
                          <a:latin typeface="+mn-lt"/>
                          <a:cs typeface="Calibri"/>
                        </a:rPr>
                        <a:t>i</a:t>
                      </a:r>
                      <a:r>
                        <a:rPr lang="en-US" sz="2000" spc="-20" dirty="0" smtClean="0">
                          <a:solidFill>
                            <a:schemeClr val="tx1"/>
                          </a:solidFill>
                          <a:latin typeface="+mn-lt"/>
                          <a:cs typeface="Calibri"/>
                        </a:rPr>
                        <a:t>ng</a:t>
                      </a:r>
                      <a:r>
                        <a:rPr lang="en-US" sz="2000" spc="5" dirty="0" smtClean="0">
                          <a:solidFill>
                            <a:schemeClr val="tx1"/>
                          </a:solidFill>
                          <a:latin typeface="+mn-lt"/>
                          <a:cs typeface="Calibri"/>
                        </a:rPr>
                        <a:t> </a:t>
                      </a:r>
                      <a:r>
                        <a:rPr lang="en-US" sz="2000" spc="-20" dirty="0" smtClean="0">
                          <a:solidFill>
                            <a:schemeClr val="tx1"/>
                          </a:solidFill>
                          <a:latin typeface="+mn-lt"/>
                          <a:cs typeface="Calibri"/>
                        </a:rPr>
                        <a:t>p</a:t>
                      </a:r>
                      <a:r>
                        <a:rPr lang="en-US" sz="2000" dirty="0" smtClean="0">
                          <a:solidFill>
                            <a:schemeClr val="tx1"/>
                          </a:solidFill>
                          <a:latin typeface="+mn-lt"/>
                          <a:cs typeface="Calibri"/>
                        </a:rPr>
                        <a:t>r</a:t>
                      </a:r>
                      <a:r>
                        <a:rPr lang="en-US" sz="2000" spc="-25" dirty="0" smtClean="0">
                          <a:solidFill>
                            <a:schemeClr val="tx1"/>
                          </a:solidFill>
                          <a:latin typeface="+mn-lt"/>
                          <a:cs typeface="Calibri"/>
                        </a:rPr>
                        <a:t>o</a:t>
                      </a:r>
                      <a:r>
                        <a:rPr lang="en-US" sz="2000" spc="-5" dirty="0" smtClean="0">
                          <a:solidFill>
                            <a:schemeClr val="tx1"/>
                          </a:solidFill>
                          <a:latin typeface="+mn-lt"/>
                          <a:cs typeface="Calibri"/>
                        </a:rPr>
                        <a:t>fit</a:t>
                      </a:r>
                      <a:r>
                        <a:rPr lang="en-US" sz="2000" spc="-15" dirty="0" smtClean="0">
                          <a:solidFill>
                            <a:schemeClr val="tx1"/>
                          </a:solidFill>
                          <a:latin typeface="+mn-lt"/>
                          <a:cs typeface="Calibri"/>
                        </a:rPr>
                        <a:t>a</a:t>
                      </a:r>
                      <a:r>
                        <a:rPr lang="en-US" sz="2000" spc="-20" dirty="0" smtClean="0">
                          <a:solidFill>
                            <a:schemeClr val="tx1"/>
                          </a:solidFill>
                          <a:latin typeface="+mn-lt"/>
                          <a:cs typeface="Calibri"/>
                        </a:rPr>
                        <a:t>b</a:t>
                      </a:r>
                      <a:r>
                        <a:rPr lang="en-US" sz="2000" spc="-5" dirty="0" smtClean="0">
                          <a:solidFill>
                            <a:schemeClr val="tx1"/>
                          </a:solidFill>
                          <a:latin typeface="+mn-lt"/>
                          <a:cs typeface="Calibri"/>
                        </a:rPr>
                        <a:t>l</a:t>
                      </a:r>
                      <a:r>
                        <a:rPr lang="en-US" sz="2000" spc="-20" dirty="0" smtClean="0">
                          <a:solidFill>
                            <a:schemeClr val="tx1"/>
                          </a:solidFill>
                          <a:latin typeface="+mn-lt"/>
                          <a:cs typeface="Calibri"/>
                        </a:rPr>
                        <a:t>e</a:t>
                      </a:r>
                      <a:r>
                        <a:rPr lang="en-US" sz="2000" spc="-10" dirty="0" smtClean="0">
                          <a:solidFill>
                            <a:schemeClr val="tx1"/>
                          </a:solidFill>
                          <a:latin typeface="+mn-lt"/>
                          <a:cs typeface="Calibri"/>
                        </a:rPr>
                        <a:t> </a:t>
                      </a:r>
                      <a:r>
                        <a:rPr lang="en-US" sz="2000" spc="-25" dirty="0" smtClean="0">
                          <a:solidFill>
                            <a:schemeClr val="tx1"/>
                          </a:solidFill>
                          <a:latin typeface="+mn-lt"/>
                          <a:cs typeface="Calibri"/>
                        </a:rPr>
                        <a:t>re</a:t>
                      </a:r>
                      <a:r>
                        <a:rPr lang="en-US" sz="2000" spc="-5" dirty="0" smtClean="0">
                          <a:solidFill>
                            <a:schemeClr val="tx1"/>
                          </a:solidFill>
                          <a:latin typeface="+mn-lt"/>
                          <a:cs typeface="Calibri"/>
                        </a:rPr>
                        <a:t>l</a:t>
                      </a:r>
                      <a:r>
                        <a:rPr lang="en-US" sz="2000" spc="-15" dirty="0" smtClean="0">
                          <a:solidFill>
                            <a:schemeClr val="tx1"/>
                          </a:solidFill>
                          <a:latin typeface="+mn-lt"/>
                          <a:cs typeface="Calibri"/>
                        </a:rPr>
                        <a:t>a</a:t>
                      </a:r>
                      <a:r>
                        <a:rPr lang="en-US" sz="2000" spc="-5" dirty="0" smtClean="0">
                          <a:solidFill>
                            <a:schemeClr val="tx1"/>
                          </a:solidFill>
                          <a:latin typeface="+mn-lt"/>
                          <a:cs typeface="Calibri"/>
                        </a:rPr>
                        <a:t>ti</a:t>
                      </a:r>
                      <a:r>
                        <a:rPr lang="en-US" sz="2000" spc="-25" dirty="0" smtClean="0">
                          <a:solidFill>
                            <a:schemeClr val="tx1"/>
                          </a:solidFill>
                          <a:latin typeface="+mn-lt"/>
                          <a:cs typeface="Calibri"/>
                        </a:rPr>
                        <a:t>o</a:t>
                      </a:r>
                      <a:r>
                        <a:rPr lang="en-US" sz="2000" spc="-20" dirty="0" smtClean="0">
                          <a:solidFill>
                            <a:schemeClr val="tx1"/>
                          </a:solidFill>
                          <a:latin typeface="+mn-lt"/>
                          <a:cs typeface="Calibri"/>
                        </a:rPr>
                        <a:t>nsh</a:t>
                      </a:r>
                      <a:r>
                        <a:rPr lang="en-US" sz="2000" spc="-5" dirty="0" smtClean="0">
                          <a:solidFill>
                            <a:schemeClr val="tx1"/>
                          </a:solidFill>
                          <a:latin typeface="+mn-lt"/>
                          <a:cs typeface="Calibri"/>
                        </a:rPr>
                        <a:t>i</a:t>
                      </a:r>
                      <a:r>
                        <a:rPr lang="en-US" sz="2000" spc="-15" dirty="0" smtClean="0">
                          <a:solidFill>
                            <a:schemeClr val="tx1"/>
                          </a:solidFill>
                          <a:latin typeface="+mn-lt"/>
                          <a:cs typeface="Calibri"/>
                        </a:rPr>
                        <a:t>ps</a:t>
                      </a:r>
                      <a:r>
                        <a:rPr lang="en-US" sz="2000" spc="15" dirty="0" smtClean="0">
                          <a:solidFill>
                            <a:schemeClr val="tx1"/>
                          </a:solidFill>
                          <a:latin typeface="+mn-lt"/>
                          <a:cs typeface="Calibri"/>
                        </a:rPr>
                        <a:t> </a:t>
                      </a:r>
                      <a:r>
                        <a:rPr lang="en-US" sz="2000" spc="-30" dirty="0" smtClean="0">
                          <a:solidFill>
                            <a:schemeClr val="tx1"/>
                          </a:solidFill>
                          <a:latin typeface="+mn-lt"/>
                          <a:cs typeface="Calibri"/>
                        </a:rPr>
                        <a:t>w</a:t>
                      </a:r>
                      <a:r>
                        <a:rPr lang="en-US" sz="2000" spc="-5" dirty="0" smtClean="0">
                          <a:solidFill>
                            <a:schemeClr val="tx1"/>
                          </a:solidFill>
                          <a:latin typeface="+mn-lt"/>
                          <a:cs typeface="Calibri"/>
                        </a:rPr>
                        <a:t>it</a:t>
                      </a:r>
                      <a:r>
                        <a:rPr lang="en-US" sz="2000" spc="-20" dirty="0" smtClean="0">
                          <a:solidFill>
                            <a:schemeClr val="tx1"/>
                          </a:solidFill>
                          <a:latin typeface="+mn-lt"/>
                          <a:cs typeface="Calibri"/>
                        </a:rPr>
                        <a:t>h</a:t>
                      </a:r>
                      <a:r>
                        <a:rPr lang="en-US" sz="2000" spc="20" dirty="0" smtClean="0">
                          <a:solidFill>
                            <a:schemeClr val="tx1"/>
                          </a:solidFill>
                          <a:latin typeface="+mn-lt"/>
                          <a:cs typeface="Calibri"/>
                        </a:rPr>
                        <a:t> </a:t>
                      </a:r>
                      <a:r>
                        <a:rPr lang="en-US" sz="2000" spc="-5" dirty="0" smtClean="0">
                          <a:solidFill>
                            <a:schemeClr val="tx1"/>
                          </a:solidFill>
                          <a:latin typeface="+mn-lt"/>
                          <a:cs typeface="Calibri"/>
                        </a:rPr>
                        <a:t>Customers</a:t>
                      </a:r>
                      <a:endParaRPr lang="en-US" sz="2000" b="1" i="1" dirty="0" smtClean="0">
                        <a:solidFill>
                          <a:schemeClr val="tx1"/>
                        </a:solidFill>
                        <a:latin typeface="+mn-lt"/>
                      </a:endParaRPr>
                    </a:p>
                  </a:txBody>
                  <a:tcPr marT="45710" marB="45710"/>
                </a:tc>
                <a:tc hMerge="1">
                  <a:txBody>
                    <a:bodyPr/>
                    <a:lstStyle/>
                    <a:p>
                      <a:endParaRPr lang="en-US" dirty="0">
                        <a:solidFill>
                          <a:schemeClr val="tx1"/>
                        </a:solidFill>
                      </a:endParaRPr>
                    </a:p>
                  </a:txBody>
                  <a:tcPr/>
                </a:tc>
              </a:tr>
            </a:tbl>
          </a:graphicData>
        </a:graphic>
      </p:graphicFrame>
    </p:spTree>
    <p:extLst>
      <p:ext uri="{BB962C8B-B14F-4D97-AF65-F5344CB8AC3E}">
        <p14:creationId xmlns:p14="http://schemas.microsoft.com/office/powerpoint/2010/main" val="2428308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86361"/>
            <a:ext cx="9723120" cy="553998"/>
          </a:xfrm>
          <a:solidFill>
            <a:srgbClr val="000099"/>
          </a:solidFill>
        </p:spPr>
        <p:txBody>
          <a:bodyPr wrap="square" rtlCol="0">
            <a:spAutoFit/>
          </a:bodyPr>
          <a:lstStyle/>
          <a:p>
            <a:pPr algn="l"/>
            <a:r>
              <a:rPr lang="en-US" sz="3600" dirty="0">
                <a:solidFill>
                  <a:srgbClr val="FFFF00"/>
                </a:solidFill>
                <a:latin typeface="+mn-lt"/>
                <a:ea typeface="+mn-ea"/>
                <a:cs typeface="+mn-cs"/>
              </a:rPr>
              <a:t>Philip </a:t>
            </a:r>
            <a:r>
              <a:rPr lang="en-US" sz="3600" dirty="0" err="1">
                <a:solidFill>
                  <a:srgbClr val="FFFF00"/>
                </a:solidFill>
                <a:latin typeface="+mn-lt"/>
                <a:ea typeface="+mn-ea"/>
                <a:cs typeface="+mn-cs"/>
              </a:rPr>
              <a:t>Kotler</a:t>
            </a:r>
            <a:r>
              <a:rPr lang="en-US" sz="3600" dirty="0">
                <a:solidFill>
                  <a:srgbClr val="FFFF00"/>
                </a:solidFill>
                <a:latin typeface="+mn-lt"/>
                <a:ea typeface="+mn-ea"/>
                <a:cs typeface="+mn-cs"/>
              </a:rPr>
              <a:t>: The Ten Commandments of Marketing</a:t>
            </a:r>
          </a:p>
        </p:txBody>
      </p:sp>
      <p:sp>
        <p:nvSpPr>
          <p:cNvPr id="3" name="Content Placeholder 2"/>
          <p:cNvSpPr>
            <a:spLocks noGrp="1"/>
          </p:cNvSpPr>
          <p:nvPr>
            <p:ph idx="1"/>
          </p:nvPr>
        </p:nvSpPr>
        <p:spPr>
          <a:xfrm>
            <a:off x="167640" y="777240"/>
            <a:ext cx="9890760" cy="7167880"/>
          </a:xfrm>
        </p:spPr>
        <p:txBody>
          <a:bodyPr>
            <a:noAutofit/>
          </a:bodyPr>
          <a:lstStyle/>
          <a:p>
            <a:pPr marL="573089" indent="-573089">
              <a:lnSpc>
                <a:spcPct val="150000"/>
              </a:lnSpc>
              <a:buFont typeface="+mj-lt"/>
              <a:buAutoNum type="arabicPeriod"/>
            </a:pPr>
            <a:r>
              <a:rPr lang="en-US" sz="2800" dirty="0" smtClean="0">
                <a:solidFill>
                  <a:schemeClr val="bg1"/>
                </a:solidFill>
                <a:latin typeface="+mn-lt"/>
              </a:rPr>
              <a:t>Chooses </a:t>
            </a:r>
            <a:r>
              <a:rPr lang="en-US" sz="2800" dirty="0">
                <a:solidFill>
                  <a:schemeClr val="bg1"/>
                </a:solidFill>
                <a:latin typeface="+mn-lt"/>
              </a:rPr>
              <a:t>the best </a:t>
            </a:r>
            <a:r>
              <a:rPr lang="en-US" sz="2800" b="1" dirty="0">
                <a:solidFill>
                  <a:srgbClr val="FFFF00"/>
                </a:solidFill>
                <a:latin typeface="+mn-lt"/>
              </a:rPr>
              <a:t>segments</a:t>
            </a:r>
            <a:r>
              <a:rPr lang="en-US" sz="2800" dirty="0">
                <a:solidFill>
                  <a:schemeClr val="bg1"/>
                </a:solidFill>
                <a:latin typeface="+mn-lt"/>
              </a:rPr>
              <a:t>, </a:t>
            </a:r>
            <a:r>
              <a:rPr lang="en-US" sz="2800" dirty="0" smtClean="0">
                <a:solidFill>
                  <a:schemeClr val="bg1"/>
                </a:solidFill>
                <a:latin typeface="+mn-lt"/>
              </a:rPr>
              <a:t>strong </a:t>
            </a:r>
            <a:r>
              <a:rPr lang="en-US" sz="2800" b="1" dirty="0" smtClean="0">
                <a:solidFill>
                  <a:srgbClr val="FFFF00"/>
                </a:solidFill>
                <a:latin typeface="+mn-lt"/>
              </a:rPr>
              <a:t>position</a:t>
            </a:r>
          </a:p>
          <a:p>
            <a:pPr marL="573089" indent="-573089">
              <a:lnSpc>
                <a:spcPct val="150000"/>
              </a:lnSpc>
              <a:buFont typeface="+mj-lt"/>
              <a:buAutoNum type="arabicPeriod"/>
            </a:pPr>
            <a:r>
              <a:rPr lang="en-US" sz="2800" dirty="0" smtClean="0">
                <a:solidFill>
                  <a:schemeClr val="bg1"/>
                </a:solidFill>
                <a:latin typeface="+mn-lt"/>
              </a:rPr>
              <a:t>Maps </a:t>
            </a:r>
            <a:r>
              <a:rPr lang="en-US" sz="2800" b="1" dirty="0" smtClean="0">
                <a:solidFill>
                  <a:srgbClr val="FFFF00"/>
                </a:solidFill>
                <a:latin typeface="+mn-lt"/>
              </a:rPr>
              <a:t>needs</a:t>
            </a:r>
            <a:r>
              <a:rPr lang="en-US" sz="2800" b="1" dirty="0">
                <a:solidFill>
                  <a:srgbClr val="FFFF00"/>
                </a:solidFill>
                <a:latin typeface="+mn-lt"/>
              </a:rPr>
              <a:t>, perceptions</a:t>
            </a:r>
            <a:r>
              <a:rPr lang="en-US" sz="2800" dirty="0">
                <a:solidFill>
                  <a:schemeClr val="bg1"/>
                </a:solidFill>
                <a:latin typeface="+mn-lt"/>
              </a:rPr>
              <a:t>, preferences, and </a:t>
            </a:r>
            <a:r>
              <a:rPr lang="en-US" sz="2800" dirty="0" smtClean="0">
                <a:solidFill>
                  <a:schemeClr val="bg1"/>
                </a:solidFill>
                <a:latin typeface="+mn-lt"/>
              </a:rPr>
              <a:t>behavior satisfies </a:t>
            </a:r>
            <a:r>
              <a:rPr lang="en-US" sz="2800" dirty="0">
                <a:solidFill>
                  <a:schemeClr val="bg1"/>
                </a:solidFill>
                <a:latin typeface="+mn-lt"/>
              </a:rPr>
              <a:t>the customers.</a:t>
            </a:r>
          </a:p>
          <a:p>
            <a:pPr marL="573089" indent="-573089">
              <a:lnSpc>
                <a:spcPct val="150000"/>
              </a:lnSpc>
              <a:buFont typeface="+mj-lt"/>
              <a:buAutoNum type="arabicPeriod"/>
            </a:pPr>
            <a:r>
              <a:rPr lang="en-US" sz="2800" dirty="0">
                <a:solidFill>
                  <a:schemeClr val="bg1"/>
                </a:solidFill>
                <a:latin typeface="+mn-lt"/>
              </a:rPr>
              <a:t>Knows </a:t>
            </a:r>
            <a:r>
              <a:rPr lang="en-US" sz="2800" dirty="0" smtClean="0">
                <a:solidFill>
                  <a:schemeClr val="bg1"/>
                </a:solidFill>
                <a:latin typeface="+mn-lt"/>
              </a:rPr>
              <a:t>major </a:t>
            </a:r>
            <a:r>
              <a:rPr lang="en-US" sz="2800" b="1" dirty="0" smtClean="0">
                <a:solidFill>
                  <a:srgbClr val="FFFF00"/>
                </a:solidFill>
                <a:latin typeface="+mn-lt"/>
              </a:rPr>
              <a:t>competitors;</a:t>
            </a:r>
            <a:r>
              <a:rPr lang="en-US" sz="2800" dirty="0" smtClean="0">
                <a:solidFill>
                  <a:schemeClr val="bg1"/>
                </a:solidFill>
                <a:latin typeface="+mn-lt"/>
              </a:rPr>
              <a:t> strengths </a:t>
            </a:r>
            <a:r>
              <a:rPr lang="en-US" sz="2800" dirty="0">
                <a:solidFill>
                  <a:schemeClr val="bg1"/>
                </a:solidFill>
                <a:latin typeface="+mn-lt"/>
              </a:rPr>
              <a:t>and weaknesses.</a:t>
            </a:r>
          </a:p>
          <a:p>
            <a:pPr marL="573089" indent="-573089">
              <a:lnSpc>
                <a:spcPct val="150000"/>
              </a:lnSpc>
              <a:buFont typeface="+mj-lt"/>
              <a:buAutoNum type="arabicPeriod"/>
            </a:pPr>
            <a:r>
              <a:rPr lang="en-US" sz="2800" dirty="0">
                <a:solidFill>
                  <a:schemeClr val="bg1"/>
                </a:solidFill>
                <a:latin typeface="+mn-lt"/>
              </a:rPr>
              <a:t>Builds partners </a:t>
            </a:r>
            <a:r>
              <a:rPr lang="en-US" sz="2800" dirty="0" smtClean="0">
                <a:solidFill>
                  <a:schemeClr val="bg1"/>
                </a:solidFill>
                <a:latin typeface="+mn-lt"/>
              </a:rPr>
              <a:t>and </a:t>
            </a:r>
            <a:r>
              <a:rPr lang="en-US" sz="2800" dirty="0">
                <a:solidFill>
                  <a:schemeClr val="bg1"/>
                </a:solidFill>
                <a:latin typeface="+mn-lt"/>
              </a:rPr>
              <a:t>generously rewards them.</a:t>
            </a:r>
          </a:p>
          <a:p>
            <a:pPr marL="573089" indent="-573089">
              <a:lnSpc>
                <a:spcPct val="150000"/>
              </a:lnSpc>
              <a:buFont typeface="+mj-lt"/>
              <a:buAutoNum type="arabicPeriod"/>
            </a:pPr>
            <a:r>
              <a:rPr lang="en-US" sz="2800" dirty="0" smtClean="0">
                <a:solidFill>
                  <a:schemeClr val="bg1"/>
                </a:solidFill>
                <a:latin typeface="+mn-lt"/>
              </a:rPr>
              <a:t>Identify opportunities</a:t>
            </a:r>
            <a:r>
              <a:rPr lang="en-US" sz="2800" dirty="0">
                <a:solidFill>
                  <a:schemeClr val="bg1"/>
                </a:solidFill>
                <a:latin typeface="+mn-lt"/>
              </a:rPr>
              <a:t>, </a:t>
            </a:r>
            <a:r>
              <a:rPr lang="en-US" sz="2800" dirty="0" smtClean="0">
                <a:solidFill>
                  <a:schemeClr val="bg1"/>
                </a:solidFill>
                <a:latin typeface="+mn-lt"/>
              </a:rPr>
              <a:t>choosing </a:t>
            </a:r>
            <a:r>
              <a:rPr lang="en-US" sz="2800" dirty="0">
                <a:solidFill>
                  <a:schemeClr val="bg1"/>
                </a:solidFill>
                <a:latin typeface="+mn-lt"/>
              </a:rPr>
              <a:t>the best ones.</a:t>
            </a:r>
          </a:p>
          <a:p>
            <a:pPr marL="573089" indent="-573089">
              <a:lnSpc>
                <a:spcPct val="150000"/>
              </a:lnSpc>
              <a:buFont typeface="+mj-lt"/>
              <a:buAutoNum type="arabicPeriod"/>
            </a:pPr>
            <a:r>
              <a:rPr lang="en-US" sz="2800" dirty="0" smtClean="0">
                <a:solidFill>
                  <a:schemeClr val="bg1"/>
                </a:solidFill>
                <a:latin typeface="+mn-lt"/>
              </a:rPr>
              <a:t>Marketing </a:t>
            </a:r>
            <a:r>
              <a:rPr lang="en-US" sz="2800" dirty="0">
                <a:solidFill>
                  <a:schemeClr val="bg1"/>
                </a:solidFill>
                <a:latin typeface="+mn-lt"/>
              </a:rPr>
              <a:t>planning </a:t>
            </a:r>
            <a:r>
              <a:rPr lang="en-US" sz="2800" dirty="0" smtClean="0">
                <a:solidFill>
                  <a:schemeClr val="bg1"/>
                </a:solidFill>
                <a:latin typeface="+mn-lt"/>
              </a:rPr>
              <a:t>: long-term </a:t>
            </a:r>
            <a:r>
              <a:rPr lang="en-US" sz="2800" dirty="0">
                <a:solidFill>
                  <a:schemeClr val="bg1"/>
                </a:solidFill>
                <a:latin typeface="+mn-lt"/>
              </a:rPr>
              <a:t>and short-term </a:t>
            </a:r>
          </a:p>
          <a:p>
            <a:pPr marL="573089" indent="-573089">
              <a:lnSpc>
                <a:spcPct val="150000"/>
              </a:lnSpc>
              <a:buFont typeface="+mj-lt"/>
              <a:buAutoNum type="arabicPeriod"/>
            </a:pPr>
            <a:r>
              <a:rPr lang="en-US" sz="2800" dirty="0" smtClean="0">
                <a:solidFill>
                  <a:schemeClr val="bg1"/>
                </a:solidFill>
                <a:latin typeface="+mn-lt"/>
              </a:rPr>
              <a:t>Strong </a:t>
            </a:r>
            <a:r>
              <a:rPr lang="en-US" sz="2800" dirty="0">
                <a:solidFill>
                  <a:schemeClr val="bg1"/>
                </a:solidFill>
                <a:latin typeface="+mn-lt"/>
              </a:rPr>
              <a:t>control </a:t>
            </a:r>
            <a:r>
              <a:rPr lang="en-US" sz="2800" dirty="0" smtClean="0">
                <a:solidFill>
                  <a:schemeClr val="bg1"/>
                </a:solidFill>
                <a:latin typeface="+mn-lt"/>
              </a:rPr>
              <a:t>product </a:t>
            </a:r>
            <a:r>
              <a:rPr lang="en-US" sz="2800" dirty="0">
                <a:solidFill>
                  <a:schemeClr val="bg1"/>
                </a:solidFill>
                <a:latin typeface="+mn-lt"/>
              </a:rPr>
              <a:t>and service mix.</a:t>
            </a:r>
          </a:p>
          <a:p>
            <a:pPr marL="573089" indent="-573089">
              <a:lnSpc>
                <a:spcPct val="150000"/>
              </a:lnSpc>
              <a:buFont typeface="+mj-lt"/>
              <a:buAutoNum type="arabicPeriod"/>
            </a:pPr>
            <a:r>
              <a:rPr lang="en-US" sz="2800" dirty="0" smtClean="0">
                <a:solidFill>
                  <a:schemeClr val="bg1"/>
                </a:solidFill>
                <a:latin typeface="+mn-lt"/>
              </a:rPr>
              <a:t>Strong </a:t>
            </a:r>
            <a:r>
              <a:rPr lang="en-US" sz="2800" dirty="0">
                <a:solidFill>
                  <a:schemeClr val="bg1"/>
                </a:solidFill>
                <a:latin typeface="+mn-lt"/>
              </a:rPr>
              <a:t>brands by </a:t>
            </a:r>
            <a:r>
              <a:rPr lang="en-US" sz="2800" dirty="0" smtClean="0">
                <a:solidFill>
                  <a:schemeClr val="bg1"/>
                </a:solidFill>
                <a:latin typeface="+mn-lt"/>
              </a:rPr>
              <a:t>most </a:t>
            </a:r>
            <a:r>
              <a:rPr lang="en-US" sz="2800" dirty="0">
                <a:solidFill>
                  <a:schemeClr val="bg1"/>
                </a:solidFill>
                <a:latin typeface="+mn-lt"/>
              </a:rPr>
              <a:t>cost-effective </a:t>
            </a:r>
            <a:r>
              <a:rPr lang="en-US" sz="2800" dirty="0" smtClean="0">
                <a:solidFill>
                  <a:schemeClr val="bg1"/>
                </a:solidFill>
                <a:latin typeface="+mn-lt"/>
              </a:rPr>
              <a:t>communication tools</a:t>
            </a:r>
            <a:r>
              <a:rPr lang="en-US" sz="2800" dirty="0">
                <a:solidFill>
                  <a:schemeClr val="bg1"/>
                </a:solidFill>
                <a:latin typeface="+mn-lt"/>
              </a:rPr>
              <a:t>.</a:t>
            </a:r>
          </a:p>
          <a:p>
            <a:pPr marL="573089" indent="-573089">
              <a:lnSpc>
                <a:spcPct val="150000"/>
              </a:lnSpc>
              <a:buFont typeface="+mj-lt"/>
              <a:buAutoNum type="arabicPeriod"/>
            </a:pPr>
            <a:r>
              <a:rPr lang="en-US" sz="2800" dirty="0" smtClean="0">
                <a:solidFill>
                  <a:schemeClr val="bg1"/>
                </a:solidFill>
                <a:latin typeface="+mn-lt"/>
              </a:rPr>
              <a:t>Marketing </a:t>
            </a:r>
            <a:r>
              <a:rPr lang="en-US" sz="2800" dirty="0">
                <a:solidFill>
                  <a:schemeClr val="bg1"/>
                </a:solidFill>
                <a:latin typeface="+mn-lt"/>
              </a:rPr>
              <a:t>leadership and a team spirit among </a:t>
            </a:r>
            <a:r>
              <a:rPr lang="en-US" sz="2800" dirty="0" smtClean="0">
                <a:solidFill>
                  <a:schemeClr val="bg1"/>
                </a:solidFill>
                <a:latin typeface="+mn-lt"/>
              </a:rPr>
              <a:t>departments</a:t>
            </a:r>
            <a:r>
              <a:rPr lang="en-US" sz="2800" dirty="0">
                <a:solidFill>
                  <a:schemeClr val="bg1"/>
                </a:solidFill>
                <a:latin typeface="+mn-lt"/>
              </a:rPr>
              <a:t>.</a:t>
            </a:r>
          </a:p>
          <a:p>
            <a:pPr marL="573089" indent="-573089">
              <a:lnSpc>
                <a:spcPct val="150000"/>
              </a:lnSpc>
              <a:buFont typeface="+mj-lt"/>
              <a:buAutoNum type="arabicPeriod"/>
            </a:pPr>
            <a:r>
              <a:rPr lang="en-US" sz="2800" dirty="0">
                <a:solidFill>
                  <a:schemeClr val="bg1"/>
                </a:solidFill>
                <a:latin typeface="+mn-lt"/>
              </a:rPr>
              <a:t> </a:t>
            </a:r>
            <a:r>
              <a:rPr lang="en-US" sz="2800" dirty="0" smtClean="0">
                <a:solidFill>
                  <a:schemeClr val="bg1"/>
                </a:solidFill>
                <a:latin typeface="+mn-lt"/>
              </a:rPr>
              <a:t>Constantly </a:t>
            </a:r>
            <a:r>
              <a:rPr lang="en-US" sz="2800" dirty="0">
                <a:solidFill>
                  <a:schemeClr val="bg1"/>
                </a:solidFill>
                <a:latin typeface="+mn-lt"/>
              </a:rPr>
              <a:t>adds technology that gives it a competitive advantage</a:t>
            </a:r>
          </a:p>
          <a:p>
            <a:pPr>
              <a:lnSpc>
                <a:spcPct val="150000"/>
              </a:lnSpc>
            </a:pPr>
            <a:endParaRPr lang="en-US" sz="2800" dirty="0">
              <a:latin typeface="+mn-lt"/>
            </a:endParaRPr>
          </a:p>
        </p:txBody>
      </p:sp>
    </p:spTree>
    <p:extLst>
      <p:ext uri="{BB962C8B-B14F-4D97-AF65-F5344CB8AC3E}">
        <p14:creationId xmlns:p14="http://schemas.microsoft.com/office/powerpoint/2010/main" val="2786243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9372600" cy="5311647"/>
          </a:xfrm>
        </p:spPr>
        <p:txBody>
          <a:bodyPr>
            <a:noAutofit/>
          </a:bodyPr>
          <a:lstStyle/>
          <a:p>
            <a:pPr marL="457200" indent="-457200">
              <a:buFont typeface="Wingdings" pitchFamily="2" charset="2"/>
              <a:buChar char="v"/>
            </a:pPr>
            <a:r>
              <a:rPr lang="en-US" sz="3200" dirty="0" smtClean="0">
                <a:solidFill>
                  <a:schemeClr val="bg1"/>
                </a:solidFill>
              </a:rPr>
              <a:t>The heart of </a:t>
            </a:r>
            <a:r>
              <a:rPr lang="en-US" sz="3200" dirty="0" smtClean="0">
                <a:solidFill>
                  <a:schemeClr val="bg1"/>
                </a:solidFill>
              </a:rPr>
              <a:t>business </a:t>
            </a:r>
            <a:r>
              <a:rPr lang="en-US" sz="3200" dirty="0" smtClean="0">
                <a:solidFill>
                  <a:schemeClr val="bg1"/>
                </a:solidFill>
              </a:rPr>
              <a:t>success lies in its marketing. </a:t>
            </a:r>
            <a:endParaRPr lang="en-US" sz="3200" dirty="0" smtClean="0">
              <a:solidFill>
                <a:schemeClr val="bg1"/>
              </a:solidFill>
            </a:endParaRPr>
          </a:p>
          <a:p>
            <a:pPr marL="457200" indent="-457200">
              <a:buFont typeface="Wingdings" pitchFamily="2" charset="2"/>
              <a:buChar char="v"/>
            </a:pPr>
            <a:endParaRPr lang="en-US" sz="3200" dirty="0" smtClean="0">
              <a:solidFill>
                <a:schemeClr val="bg1"/>
              </a:solidFill>
            </a:endParaRPr>
          </a:p>
          <a:p>
            <a:pPr marL="457200" indent="-457200">
              <a:buFont typeface="Wingdings" pitchFamily="2" charset="2"/>
              <a:buChar char="v"/>
            </a:pPr>
            <a:r>
              <a:rPr lang="en-US" sz="3200" dirty="0" smtClean="0">
                <a:solidFill>
                  <a:schemeClr val="bg1"/>
                </a:solidFill>
              </a:rPr>
              <a:t>Most aspects of </a:t>
            </a:r>
            <a:r>
              <a:rPr lang="en-US" sz="3200" dirty="0" smtClean="0">
                <a:solidFill>
                  <a:schemeClr val="bg1"/>
                </a:solidFill>
              </a:rPr>
              <a:t>business </a:t>
            </a:r>
            <a:r>
              <a:rPr lang="en-US" sz="3200" dirty="0" smtClean="0">
                <a:solidFill>
                  <a:schemeClr val="bg1"/>
                </a:solidFill>
              </a:rPr>
              <a:t>depend on successful marketing. </a:t>
            </a:r>
            <a:endParaRPr lang="en-US" sz="3200" dirty="0" smtClean="0">
              <a:solidFill>
                <a:schemeClr val="bg1"/>
              </a:solidFill>
            </a:endParaRPr>
          </a:p>
          <a:p>
            <a:pPr marL="457200" indent="-457200">
              <a:buFont typeface="Wingdings" pitchFamily="2" charset="2"/>
              <a:buChar char="v"/>
            </a:pPr>
            <a:endParaRPr lang="en-US" sz="3200" dirty="0" smtClean="0">
              <a:solidFill>
                <a:schemeClr val="bg1"/>
              </a:solidFill>
            </a:endParaRPr>
          </a:p>
          <a:p>
            <a:pPr marL="457200" indent="-457200">
              <a:buFont typeface="Wingdings" pitchFamily="2" charset="2"/>
              <a:buChar char="v"/>
            </a:pPr>
            <a:r>
              <a:rPr lang="en-US" sz="3200" dirty="0" smtClean="0">
                <a:solidFill>
                  <a:schemeClr val="bg1"/>
                </a:solidFill>
              </a:rPr>
              <a:t>The overall marketing umbrella covers advertising, public relations, promotions and sales. </a:t>
            </a:r>
            <a:endParaRPr lang="en-US" sz="3200" dirty="0" smtClean="0">
              <a:solidFill>
                <a:schemeClr val="bg1"/>
              </a:solidFill>
            </a:endParaRPr>
          </a:p>
          <a:p>
            <a:pPr marL="457200" indent="-457200">
              <a:buFont typeface="Wingdings" pitchFamily="2" charset="2"/>
              <a:buChar char="v"/>
            </a:pPr>
            <a:endParaRPr lang="en-US" sz="3200" dirty="0" smtClean="0">
              <a:solidFill>
                <a:schemeClr val="bg1"/>
              </a:solidFill>
            </a:endParaRPr>
          </a:p>
          <a:p>
            <a:pPr marL="457200" indent="-457200">
              <a:buFont typeface="Wingdings" pitchFamily="2" charset="2"/>
              <a:buChar char="v"/>
            </a:pPr>
            <a:r>
              <a:rPr lang="en-US" sz="3200" dirty="0" smtClean="0">
                <a:solidFill>
                  <a:schemeClr val="bg1"/>
                </a:solidFill>
              </a:rPr>
              <a:t>Without marketing, </a:t>
            </a:r>
            <a:r>
              <a:rPr lang="en-US" sz="3200" dirty="0" smtClean="0">
                <a:solidFill>
                  <a:schemeClr val="bg1"/>
                </a:solidFill>
              </a:rPr>
              <a:t>none </a:t>
            </a:r>
            <a:r>
              <a:rPr lang="en-US" sz="3200" dirty="0" smtClean="0">
                <a:solidFill>
                  <a:schemeClr val="bg1"/>
                </a:solidFill>
              </a:rPr>
              <a:t>of your potential customers would know about it. </a:t>
            </a:r>
            <a:endParaRPr lang="en-US" sz="3200" dirty="0" smtClean="0">
              <a:solidFill>
                <a:schemeClr val="bg1"/>
              </a:solidFill>
            </a:endParaRPr>
          </a:p>
          <a:p>
            <a:pPr marL="457200" indent="-457200">
              <a:buFont typeface="Wingdings" pitchFamily="2" charset="2"/>
              <a:buChar char="v"/>
            </a:pPr>
            <a:r>
              <a:rPr lang="en-US" sz="3200" dirty="0" smtClean="0">
                <a:solidFill>
                  <a:schemeClr val="bg1"/>
                </a:solidFill>
              </a:rPr>
              <a:t>Without </a:t>
            </a:r>
            <a:r>
              <a:rPr lang="en-US" sz="3200" dirty="0" smtClean="0">
                <a:solidFill>
                  <a:schemeClr val="bg1"/>
                </a:solidFill>
              </a:rPr>
              <a:t>marketing, sales may crash and companies may have to close.</a:t>
            </a:r>
            <a:endParaRPr lang="en-US" sz="3200" dirty="0">
              <a:solidFill>
                <a:schemeClr val="bg1"/>
              </a:solidFill>
            </a:endParaRPr>
          </a:p>
        </p:txBody>
      </p:sp>
    </p:spTree>
    <p:extLst>
      <p:ext uri="{BB962C8B-B14F-4D97-AF65-F5344CB8AC3E}">
        <p14:creationId xmlns:p14="http://schemas.microsoft.com/office/powerpoint/2010/main" val="24795767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90800" y="304800"/>
            <a:ext cx="5334000" cy="1122680"/>
          </a:xfrm>
          <a:prstGeom prst="rect">
            <a:avLst/>
          </a:prstGeom>
        </p:spPr>
        <p:txBody>
          <a:bodyPr vert="horz" wrap="square" lIns="0" tIns="0" rIns="0" bIns="0" rtlCol="0">
            <a:noAutofit/>
          </a:bodyPr>
          <a:lstStyle/>
          <a:p>
            <a:pPr marL="12700">
              <a:lnSpc>
                <a:spcPct val="100000"/>
              </a:lnSpc>
            </a:pPr>
            <a:r>
              <a:rPr sz="3600" b="1" spc="-5" dirty="0" smtClean="0">
                <a:solidFill>
                  <a:srgbClr val="FFFF00"/>
                </a:solidFill>
                <a:latin typeface="Arial"/>
                <a:cs typeface="Arial"/>
              </a:rPr>
              <a:t>S</a:t>
            </a:r>
            <a:r>
              <a:rPr sz="3600" b="1" spc="5" dirty="0" smtClean="0">
                <a:solidFill>
                  <a:srgbClr val="FFFF00"/>
                </a:solidFill>
                <a:latin typeface="Arial"/>
                <a:cs typeface="Arial"/>
              </a:rPr>
              <a:t>o</a:t>
            </a:r>
            <a:r>
              <a:rPr sz="3600" b="1" spc="0" dirty="0" smtClean="0">
                <a:solidFill>
                  <a:srgbClr val="FFFF00"/>
                </a:solidFill>
                <a:latin typeface="Arial"/>
                <a:cs typeface="Arial"/>
              </a:rPr>
              <a:t>,</a:t>
            </a:r>
            <a:r>
              <a:rPr sz="3600" b="1" spc="10" dirty="0" smtClean="0">
                <a:solidFill>
                  <a:srgbClr val="FFFF00"/>
                </a:solidFill>
                <a:latin typeface="Arial"/>
                <a:cs typeface="Arial"/>
              </a:rPr>
              <a:t> </a:t>
            </a:r>
            <a:r>
              <a:rPr sz="3600" b="1" spc="-15" dirty="0" smtClean="0">
                <a:solidFill>
                  <a:srgbClr val="FFFF00"/>
                </a:solidFill>
                <a:latin typeface="Arial"/>
                <a:cs typeface="Arial"/>
              </a:rPr>
              <a:t>W</a:t>
            </a:r>
            <a:r>
              <a:rPr sz="3600" b="1" spc="5" dirty="0" smtClean="0">
                <a:solidFill>
                  <a:srgbClr val="FFFF00"/>
                </a:solidFill>
                <a:latin typeface="Arial"/>
                <a:cs typeface="Arial"/>
              </a:rPr>
              <a:t>h</a:t>
            </a:r>
            <a:r>
              <a:rPr sz="3600" b="1" spc="-10" dirty="0" smtClean="0">
                <a:solidFill>
                  <a:srgbClr val="FFFF00"/>
                </a:solidFill>
                <a:latin typeface="Arial"/>
                <a:cs typeface="Arial"/>
              </a:rPr>
              <a:t>a</a:t>
            </a:r>
            <a:r>
              <a:rPr sz="3600" b="1" spc="0" dirty="0" smtClean="0">
                <a:solidFill>
                  <a:srgbClr val="FFFF00"/>
                </a:solidFill>
                <a:latin typeface="Arial"/>
                <a:cs typeface="Arial"/>
              </a:rPr>
              <a:t>t</a:t>
            </a:r>
            <a:r>
              <a:rPr sz="3600" b="1" spc="5" dirty="0" smtClean="0">
                <a:solidFill>
                  <a:srgbClr val="FFFF00"/>
                </a:solidFill>
                <a:latin typeface="Arial"/>
                <a:cs typeface="Arial"/>
              </a:rPr>
              <a:t> I</a:t>
            </a:r>
            <a:r>
              <a:rPr sz="3600" b="1" spc="0" dirty="0" smtClean="0">
                <a:solidFill>
                  <a:srgbClr val="FFFF00"/>
                </a:solidFill>
                <a:latin typeface="Arial"/>
                <a:cs typeface="Arial"/>
              </a:rPr>
              <a:t>s</a:t>
            </a:r>
            <a:r>
              <a:rPr sz="3600" b="1" spc="-5" dirty="0" smtClean="0">
                <a:solidFill>
                  <a:srgbClr val="FFFF00"/>
                </a:solidFill>
                <a:latin typeface="Arial"/>
                <a:cs typeface="Arial"/>
              </a:rPr>
              <a:t> </a:t>
            </a:r>
            <a:r>
              <a:rPr sz="3600" b="1" spc="-25" dirty="0" smtClean="0">
                <a:solidFill>
                  <a:srgbClr val="FFFF00"/>
                </a:solidFill>
                <a:latin typeface="Arial"/>
                <a:cs typeface="Arial"/>
              </a:rPr>
              <a:t>M</a:t>
            </a:r>
            <a:r>
              <a:rPr sz="3600" b="1" spc="-10" dirty="0" smtClean="0">
                <a:solidFill>
                  <a:srgbClr val="FFFF00"/>
                </a:solidFill>
                <a:latin typeface="Arial"/>
                <a:cs typeface="Arial"/>
              </a:rPr>
              <a:t>arke</a:t>
            </a:r>
            <a:r>
              <a:rPr sz="3600" b="1" spc="0" dirty="0" smtClean="0">
                <a:solidFill>
                  <a:srgbClr val="FFFF00"/>
                </a:solidFill>
                <a:latin typeface="Arial"/>
                <a:cs typeface="Arial"/>
              </a:rPr>
              <a:t>t</a:t>
            </a:r>
            <a:r>
              <a:rPr sz="3600" b="1" spc="5" dirty="0" smtClean="0">
                <a:solidFill>
                  <a:srgbClr val="FFFF00"/>
                </a:solidFill>
                <a:latin typeface="Arial"/>
                <a:cs typeface="Arial"/>
              </a:rPr>
              <a:t>ing</a:t>
            </a:r>
            <a:r>
              <a:rPr sz="3600" b="1" spc="0" dirty="0" smtClean="0">
                <a:solidFill>
                  <a:srgbClr val="FFFF00"/>
                </a:solidFill>
                <a:latin typeface="Arial"/>
                <a:cs typeface="Arial"/>
              </a:rPr>
              <a:t>?</a:t>
            </a:r>
            <a:endParaRPr sz="3600" dirty="0" smtClean="0">
              <a:solidFill>
                <a:srgbClr val="FFFF00"/>
              </a:solidFill>
              <a:latin typeface="Arial"/>
              <a:cs typeface="Arial"/>
            </a:endParaRPr>
          </a:p>
          <a:p>
            <a:pPr marL="228600">
              <a:lnSpc>
                <a:spcPct val="100000"/>
              </a:lnSpc>
            </a:pPr>
            <a:r>
              <a:rPr sz="3600" b="1" spc="-5" dirty="0" smtClean="0">
                <a:solidFill>
                  <a:srgbClr val="FFFF00"/>
                </a:solidFill>
                <a:latin typeface="Arial"/>
                <a:cs typeface="Arial"/>
              </a:rPr>
              <a:t>P</a:t>
            </a:r>
            <a:r>
              <a:rPr sz="3600" b="1" spc="5" dirty="0" smtClean="0">
                <a:solidFill>
                  <a:srgbClr val="FFFF00"/>
                </a:solidFill>
                <a:latin typeface="Arial"/>
                <a:cs typeface="Arial"/>
              </a:rPr>
              <a:t>ul</a:t>
            </a:r>
            <a:r>
              <a:rPr sz="3600" b="1" spc="-20" dirty="0" smtClean="0">
                <a:solidFill>
                  <a:srgbClr val="FFFF00"/>
                </a:solidFill>
                <a:latin typeface="Arial"/>
                <a:cs typeface="Arial"/>
              </a:rPr>
              <a:t>l</a:t>
            </a:r>
            <a:r>
              <a:rPr sz="3600" b="1" spc="5" dirty="0" smtClean="0">
                <a:solidFill>
                  <a:srgbClr val="FFFF00"/>
                </a:solidFill>
                <a:latin typeface="Arial"/>
                <a:cs typeface="Arial"/>
              </a:rPr>
              <a:t>in</a:t>
            </a:r>
            <a:r>
              <a:rPr sz="3600" b="1" spc="0" dirty="0" smtClean="0">
                <a:solidFill>
                  <a:srgbClr val="FFFF00"/>
                </a:solidFill>
                <a:latin typeface="Arial"/>
                <a:cs typeface="Arial"/>
              </a:rPr>
              <a:t>g</a:t>
            </a:r>
            <a:r>
              <a:rPr sz="3600" b="1" spc="-10" dirty="0" smtClean="0">
                <a:solidFill>
                  <a:srgbClr val="FFFF00"/>
                </a:solidFill>
                <a:latin typeface="Arial"/>
                <a:cs typeface="Arial"/>
              </a:rPr>
              <a:t> </a:t>
            </a:r>
            <a:r>
              <a:rPr sz="3600" b="1" spc="5" dirty="0" smtClean="0">
                <a:solidFill>
                  <a:srgbClr val="FFFF00"/>
                </a:solidFill>
                <a:latin typeface="Arial"/>
                <a:cs typeface="Arial"/>
              </a:rPr>
              <a:t>I</a:t>
            </a:r>
            <a:r>
              <a:rPr sz="3600" b="1" spc="0" dirty="0" smtClean="0">
                <a:solidFill>
                  <a:srgbClr val="FFFF00"/>
                </a:solidFill>
                <a:latin typeface="Arial"/>
                <a:cs typeface="Arial"/>
              </a:rPr>
              <a:t>t</a:t>
            </a:r>
            <a:r>
              <a:rPr sz="3600" b="1" spc="30" dirty="0" smtClean="0">
                <a:solidFill>
                  <a:srgbClr val="FFFF00"/>
                </a:solidFill>
                <a:latin typeface="Arial"/>
                <a:cs typeface="Arial"/>
              </a:rPr>
              <a:t> </a:t>
            </a:r>
            <a:r>
              <a:rPr sz="3600" b="1" spc="-80" dirty="0" smtClean="0">
                <a:solidFill>
                  <a:srgbClr val="FFFF00"/>
                </a:solidFill>
                <a:latin typeface="Arial"/>
                <a:cs typeface="Arial"/>
              </a:rPr>
              <a:t>A</a:t>
            </a:r>
            <a:r>
              <a:rPr sz="3600" b="1" spc="5" dirty="0" smtClean="0">
                <a:solidFill>
                  <a:srgbClr val="FFFF00"/>
                </a:solidFill>
                <a:latin typeface="Arial"/>
                <a:cs typeface="Arial"/>
              </a:rPr>
              <a:t>l</a:t>
            </a:r>
            <a:r>
              <a:rPr sz="3600" b="1" spc="0" dirty="0" smtClean="0">
                <a:solidFill>
                  <a:srgbClr val="FFFF00"/>
                </a:solidFill>
                <a:latin typeface="Arial"/>
                <a:cs typeface="Arial"/>
              </a:rPr>
              <a:t>l</a:t>
            </a:r>
            <a:r>
              <a:rPr sz="3600" b="1" spc="10" dirty="0" smtClean="0">
                <a:solidFill>
                  <a:srgbClr val="FFFF00"/>
                </a:solidFill>
                <a:latin typeface="Arial"/>
                <a:cs typeface="Arial"/>
              </a:rPr>
              <a:t> </a:t>
            </a:r>
            <a:r>
              <a:rPr sz="3600" b="1" spc="5" dirty="0" smtClean="0">
                <a:solidFill>
                  <a:srgbClr val="FFFF00"/>
                </a:solidFill>
                <a:latin typeface="Arial"/>
                <a:cs typeface="Arial"/>
              </a:rPr>
              <a:t>Tog</a:t>
            </a:r>
            <a:r>
              <a:rPr sz="3600" b="1" spc="-10" dirty="0" smtClean="0">
                <a:solidFill>
                  <a:srgbClr val="FFFF00"/>
                </a:solidFill>
                <a:latin typeface="Arial"/>
                <a:cs typeface="Arial"/>
              </a:rPr>
              <a:t>e</a:t>
            </a:r>
            <a:r>
              <a:rPr sz="3600" b="1" spc="0" dirty="0" smtClean="0">
                <a:solidFill>
                  <a:srgbClr val="FFFF00"/>
                </a:solidFill>
                <a:latin typeface="Arial"/>
                <a:cs typeface="Arial"/>
              </a:rPr>
              <a:t>t</a:t>
            </a:r>
            <a:r>
              <a:rPr sz="3600" b="1" spc="5" dirty="0" smtClean="0">
                <a:solidFill>
                  <a:srgbClr val="FFFF00"/>
                </a:solidFill>
                <a:latin typeface="Arial"/>
                <a:cs typeface="Arial"/>
              </a:rPr>
              <a:t>h</a:t>
            </a:r>
            <a:r>
              <a:rPr sz="3600" b="1" spc="-10" dirty="0" smtClean="0">
                <a:solidFill>
                  <a:srgbClr val="FFFF00"/>
                </a:solidFill>
                <a:latin typeface="Arial"/>
                <a:cs typeface="Arial"/>
              </a:rPr>
              <a:t>e</a:t>
            </a:r>
            <a:r>
              <a:rPr sz="3600" b="1" spc="0" dirty="0" smtClean="0">
                <a:solidFill>
                  <a:srgbClr val="FFFF00"/>
                </a:solidFill>
                <a:latin typeface="Arial"/>
                <a:cs typeface="Arial"/>
              </a:rPr>
              <a:t>r</a:t>
            </a:r>
            <a:endParaRPr sz="3600" dirty="0">
              <a:solidFill>
                <a:srgbClr val="FFFF00"/>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19338"/>
            <a:ext cx="6215299" cy="347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7860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9052560" cy="7239000"/>
          </a:xfrm>
        </p:spPr>
        <p:txBody>
          <a:bodyPr>
            <a:normAutofit fontScale="85000" lnSpcReduction="10000"/>
          </a:bodyPr>
          <a:lstStyle/>
          <a:p>
            <a:r>
              <a:rPr lang="en-US" sz="4900" b="1" dirty="0">
                <a:solidFill>
                  <a:srgbClr val="FFFF00"/>
                </a:solidFill>
              </a:rPr>
              <a:t>M</a:t>
            </a:r>
            <a:r>
              <a:rPr lang="en-US" sz="4900" dirty="0">
                <a:solidFill>
                  <a:schemeClr val="bg1"/>
                </a:solidFill>
              </a:rPr>
              <a:t>- Mission, Vision</a:t>
            </a:r>
          </a:p>
          <a:p>
            <a:r>
              <a:rPr lang="en-US" sz="4900" b="1" dirty="0">
                <a:solidFill>
                  <a:srgbClr val="FFFF00"/>
                </a:solidFill>
              </a:rPr>
              <a:t>A</a:t>
            </a:r>
            <a:r>
              <a:rPr lang="en-US" sz="4900" dirty="0">
                <a:solidFill>
                  <a:schemeClr val="bg1"/>
                </a:solidFill>
              </a:rPr>
              <a:t>- </a:t>
            </a:r>
            <a:r>
              <a:rPr lang="en-US" sz="4900" dirty="0" smtClean="0">
                <a:solidFill>
                  <a:schemeClr val="bg1"/>
                </a:solidFill>
              </a:rPr>
              <a:t> </a:t>
            </a:r>
            <a:r>
              <a:rPr lang="en-US" sz="4900" dirty="0" smtClean="0">
                <a:solidFill>
                  <a:schemeClr val="bg1"/>
                </a:solidFill>
              </a:rPr>
              <a:t>Analysis, the Activities</a:t>
            </a:r>
            <a:endParaRPr lang="en-US" sz="4900" dirty="0">
              <a:solidFill>
                <a:schemeClr val="bg1"/>
              </a:solidFill>
            </a:endParaRPr>
          </a:p>
          <a:p>
            <a:r>
              <a:rPr lang="en-US" sz="4900" b="1" dirty="0">
                <a:solidFill>
                  <a:srgbClr val="FFFF00"/>
                </a:solidFill>
              </a:rPr>
              <a:t>R</a:t>
            </a:r>
            <a:r>
              <a:rPr lang="en-US" sz="4900" dirty="0">
                <a:solidFill>
                  <a:schemeClr val="bg1"/>
                </a:solidFill>
              </a:rPr>
              <a:t>- </a:t>
            </a:r>
            <a:r>
              <a:rPr lang="en-US" sz="4900" dirty="0" smtClean="0">
                <a:solidFill>
                  <a:schemeClr val="bg1"/>
                </a:solidFill>
              </a:rPr>
              <a:t>Revenue, Reputation</a:t>
            </a:r>
            <a:endParaRPr lang="en-US" sz="4900" dirty="0">
              <a:solidFill>
                <a:schemeClr val="bg1"/>
              </a:solidFill>
            </a:endParaRPr>
          </a:p>
          <a:p>
            <a:r>
              <a:rPr lang="en-US" sz="4900" b="1" dirty="0">
                <a:solidFill>
                  <a:srgbClr val="FFFF00"/>
                </a:solidFill>
              </a:rPr>
              <a:t>K</a:t>
            </a:r>
            <a:r>
              <a:rPr lang="en-US" sz="4900" dirty="0">
                <a:solidFill>
                  <a:schemeClr val="bg1"/>
                </a:solidFill>
              </a:rPr>
              <a:t>- Customer is King</a:t>
            </a:r>
          </a:p>
          <a:p>
            <a:r>
              <a:rPr lang="en-US" sz="4900" b="1" dirty="0">
                <a:solidFill>
                  <a:srgbClr val="FFFF00"/>
                </a:solidFill>
              </a:rPr>
              <a:t>E</a:t>
            </a:r>
            <a:r>
              <a:rPr lang="en-US" sz="4900" dirty="0">
                <a:solidFill>
                  <a:schemeClr val="bg1"/>
                </a:solidFill>
              </a:rPr>
              <a:t>- Evaluation of Marketing Strategies</a:t>
            </a:r>
          </a:p>
          <a:p>
            <a:r>
              <a:rPr lang="en-US" sz="4900" b="1" dirty="0">
                <a:solidFill>
                  <a:srgbClr val="FFFF00"/>
                </a:solidFill>
              </a:rPr>
              <a:t>T</a:t>
            </a:r>
            <a:r>
              <a:rPr lang="en-US" sz="4900" dirty="0">
                <a:solidFill>
                  <a:schemeClr val="bg1"/>
                </a:solidFill>
              </a:rPr>
              <a:t>- Strategic </a:t>
            </a:r>
            <a:r>
              <a:rPr lang="en-US" sz="4900" b="1" dirty="0">
                <a:solidFill>
                  <a:srgbClr val="FFFF00"/>
                </a:solidFill>
              </a:rPr>
              <a:t>T</a:t>
            </a:r>
            <a:r>
              <a:rPr lang="en-US" sz="4900" dirty="0">
                <a:solidFill>
                  <a:schemeClr val="bg1"/>
                </a:solidFill>
              </a:rPr>
              <a:t>hrust</a:t>
            </a:r>
          </a:p>
          <a:p>
            <a:endParaRPr lang="en-US" sz="4900" b="1" dirty="0" smtClean="0">
              <a:solidFill>
                <a:schemeClr val="bg1"/>
              </a:solidFill>
            </a:endParaRPr>
          </a:p>
          <a:p>
            <a:endParaRPr lang="en-US" sz="4900" b="1" dirty="0" smtClean="0">
              <a:solidFill>
                <a:schemeClr val="bg1"/>
              </a:solidFill>
            </a:endParaRPr>
          </a:p>
          <a:p>
            <a:r>
              <a:rPr lang="en-US" sz="3500" b="1" dirty="0" smtClean="0">
                <a:solidFill>
                  <a:srgbClr val="FFFF00"/>
                </a:solidFill>
                <a:latin typeface="+mn-lt"/>
              </a:rPr>
              <a:t>Strategic </a:t>
            </a:r>
            <a:r>
              <a:rPr lang="en-US" sz="3500" b="1" dirty="0">
                <a:solidFill>
                  <a:srgbClr val="FFFF00"/>
                </a:solidFill>
                <a:latin typeface="+mn-lt"/>
              </a:rPr>
              <a:t>direction</a:t>
            </a:r>
            <a:r>
              <a:rPr lang="en-US" sz="3500" dirty="0">
                <a:solidFill>
                  <a:srgbClr val="FFFF00"/>
                </a:solidFill>
                <a:latin typeface="+mn-lt"/>
              </a:rPr>
              <a:t> </a:t>
            </a:r>
            <a:endParaRPr lang="en-US" sz="3500" dirty="0" smtClean="0">
              <a:solidFill>
                <a:srgbClr val="FFFF00"/>
              </a:solidFill>
              <a:latin typeface="+mn-lt"/>
            </a:endParaRPr>
          </a:p>
          <a:p>
            <a:r>
              <a:rPr lang="en-US" sz="3500" dirty="0" smtClean="0">
                <a:solidFill>
                  <a:schemeClr val="bg1"/>
                </a:solidFill>
                <a:latin typeface="+mn-lt"/>
              </a:rPr>
              <a:t>must </a:t>
            </a:r>
            <a:r>
              <a:rPr lang="en-US" sz="3500" dirty="0">
                <a:solidFill>
                  <a:schemeClr val="bg1"/>
                </a:solidFill>
                <a:latin typeface="+mn-lt"/>
              </a:rPr>
              <a:t>come first, </a:t>
            </a:r>
            <a:r>
              <a:rPr lang="en-US" sz="3500" dirty="0" smtClean="0">
                <a:solidFill>
                  <a:schemeClr val="bg1"/>
                </a:solidFill>
                <a:latin typeface="+mn-lt"/>
              </a:rPr>
              <a:t>sets </a:t>
            </a:r>
            <a:r>
              <a:rPr lang="en-US" sz="3500" dirty="0">
                <a:solidFill>
                  <a:schemeClr val="bg1"/>
                </a:solidFill>
                <a:latin typeface="+mn-lt"/>
              </a:rPr>
              <a:t>the direction, like a </a:t>
            </a:r>
            <a:r>
              <a:rPr lang="en-US" sz="3500" dirty="0" smtClean="0">
                <a:solidFill>
                  <a:schemeClr val="bg1"/>
                </a:solidFill>
                <a:latin typeface="+mn-lt"/>
              </a:rPr>
              <a:t>compass</a:t>
            </a:r>
          </a:p>
          <a:p>
            <a:endParaRPr lang="en-US" sz="3500" dirty="0">
              <a:solidFill>
                <a:schemeClr val="bg1"/>
              </a:solidFill>
              <a:latin typeface="+mn-lt"/>
            </a:endParaRPr>
          </a:p>
          <a:p>
            <a:r>
              <a:rPr lang="en-US" sz="3500" b="1" dirty="0" smtClean="0">
                <a:solidFill>
                  <a:srgbClr val="FFFF00"/>
                </a:solidFill>
                <a:latin typeface="+mn-lt"/>
              </a:rPr>
              <a:t>Strategic </a:t>
            </a:r>
            <a:r>
              <a:rPr lang="en-US" sz="3500" b="1" dirty="0">
                <a:solidFill>
                  <a:srgbClr val="FFFF00"/>
                </a:solidFill>
                <a:latin typeface="+mn-lt"/>
              </a:rPr>
              <a:t>thrust </a:t>
            </a:r>
            <a:endParaRPr lang="en-US" sz="3500" b="1" dirty="0" smtClean="0">
              <a:solidFill>
                <a:srgbClr val="FFFF00"/>
              </a:solidFill>
              <a:latin typeface="+mn-lt"/>
            </a:endParaRPr>
          </a:p>
          <a:p>
            <a:r>
              <a:rPr lang="en-US" sz="3500" dirty="0" smtClean="0">
                <a:solidFill>
                  <a:schemeClr val="bg1"/>
                </a:solidFill>
                <a:latin typeface="+mn-lt"/>
              </a:rPr>
              <a:t>after </a:t>
            </a:r>
            <a:r>
              <a:rPr lang="en-US" sz="3500" dirty="0">
                <a:solidFill>
                  <a:schemeClr val="bg1"/>
                </a:solidFill>
                <a:latin typeface="+mn-lt"/>
              </a:rPr>
              <a:t>strategic </a:t>
            </a:r>
            <a:r>
              <a:rPr lang="en-US" sz="3500" dirty="0" smtClean="0">
                <a:solidFill>
                  <a:schemeClr val="bg1"/>
                </a:solidFill>
                <a:latin typeface="+mn-lt"/>
              </a:rPr>
              <a:t>direction, competitive </a:t>
            </a:r>
            <a:r>
              <a:rPr lang="en-US" sz="3500" dirty="0" smtClean="0">
                <a:solidFill>
                  <a:schemeClr val="bg1"/>
                </a:solidFill>
                <a:latin typeface="+mn-lt"/>
              </a:rPr>
              <a:t>advantage</a:t>
            </a:r>
          </a:p>
          <a:p>
            <a:r>
              <a:rPr lang="en-US" sz="3500" dirty="0" smtClean="0">
                <a:solidFill>
                  <a:schemeClr val="bg1"/>
                </a:solidFill>
                <a:latin typeface="+mn-lt"/>
              </a:rPr>
              <a:t>bold </a:t>
            </a:r>
            <a:r>
              <a:rPr lang="en-US" sz="3500" dirty="0">
                <a:solidFill>
                  <a:schemeClr val="bg1"/>
                </a:solidFill>
                <a:latin typeface="+mn-lt"/>
              </a:rPr>
              <a:t>initiatives </a:t>
            </a:r>
            <a:endParaRPr lang="en-US" sz="3500" dirty="0" smtClean="0">
              <a:solidFill>
                <a:schemeClr val="bg1"/>
              </a:solidFill>
              <a:latin typeface="+mn-lt"/>
            </a:endParaRPr>
          </a:p>
          <a:p>
            <a:endParaRPr lang="en-US" sz="4900" dirty="0"/>
          </a:p>
        </p:txBody>
      </p:sp>
    </p:spTree>
    <p:extLst>
      <p:ext uri="{BB962C8B-B14F-4D97-AF65-F5344CB8AC3E}">
        <p14:creationId xmlns:p14="http://schemas.microsoft.com/office/powerpoint/2010/main" val="2755416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600" dirty="0" smtClean="0">
                <a:solidFill>
                  <a:srgbClr val="FFFF00"/>
                </a:solidFill>
              </a:rPr>
              <a:t>Thank You So Much par </a:t>
            </a:r>
            <a:r>
              <a:rPr lang="en-US" sz="3600" dirty="0" err="1" smtClean="0">
                <a:solidFill>
                  <a:srgbClr val="FFFF00"/>
                </a:solidFill>
              </a:rPr>
              <a:t>khin</a:t>
            </a:r>
            <a:r>
              <a:rPr lang="en-US" sz="3600" dirty="0" smtClean="0">
                <a:solidFill>
                  <a:srgbClr val="FFFF00"/>
                </a:solidFill>
              </a:rPr>
              <a:t> </a:t>
            </a:r>
            <a:r>
              <a:rPr lang="en-US" sz="3600" dirty="0" err="1" smtClean="0">
                <a:solidFill>
                  <a:srgbClr val="FFFF00"/>
                </a:solidFill>
              </a:rPr>
              <a:t>byar</a:t>
            </a:r>
            <a:endParaRPr lang="en-US" sz="3600" dirty="0" smtClean="0">
              <a:solidFill>
                <a:srgbClr val="FFFF00"/>
              </a:solidFill>
            </a:endParaRPr>
          </a:p>
          <a:p>
            <a:endParaRPr lang="en-US" sz="3600" dirty="0">
              <a:solidFill>
                <a:srgbClr val="FFFF00"/>
              </a:solidFill>
            </a:endParaRPr>
          </a:p>
          <a:p>
            <a:r>
              <a:rPr lang="en-US" sz="4000" dirty="0" smtClean="0">
                <a:solidFill>
                  <a:srgbClr val="FFFF00"/>
                </a:solidFill>
              </a:rPr>
              <a:t>Happy New Year!</a:t>
            </a:r>
          </a:p>
          <a:p>
            <a:r>
              <a:rPr lang="en-US" sz="4000" dirty="0" smtClean="0">
                <a:solidFill>
                  <a:srgbClr val="FFFF00"/>
                </a:solidFill>
              </a:rPr>
              <a:t>Wishing all the best and success in 2018</a:t>
            </a:r>
            <a:endParaRPr lang="en-US" sz="4000" dirty="0">
              <a:solidFill>
                <a:srgbClr val="FFFF00"/>
              </a:solidFill>
            </a:endParaRPr>
          </a:p>
        </p:txBody>
      </p:sp>
    </p:spTree>
    <p:extLst>
      <p:ext uri="{BB962C8B-B14F-4D97-AF65-F5344CB8AC3E}">
        <p14:creationId xmlns:p14="http://schemas.microsoft.com/office/powerpoint/2010/main" val="262277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0186"/>
            <a:ext cx="10061713" cy="654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447800" y="3124200"/>
            <a:ext cx="2160105"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1" y="4191000"/>
            <a:ext cx="1694656"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5105400"/>
            <a:ext cx="27432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3314" y="5714999"/>
            <a:ext cx="1500809" cy="551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466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78" y="0"/>
            <a:ext cx="10047901"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2590801" y="2209800"/>
            <a:ext cx="1981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399" y="5507307"/>
            <a:ext cx="914401" cy="66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4810" y="5507306"/>
            <a:ext cx="1447800" cy="5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635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1000" y="76200"/>
            <a:ext cx="9372600" cy="1983739"/>
          </a:xfrm>
          <a:prstGeom prst="rect">
            <a:avLst/>
          </a:prstGeom>
        </p:spPr>
        <p:txBody>
          <a:bodyPr vert="horz" wrap="square" lIns="0" tIns="0" rIns="0" bIns="0" rtlCol="0">
            <a:noAutofit/>
          </a:bodyPr>
          <a:lstStyle/>
          <a:p>
            <a:r>
              <a:rPr lang="en-US" sz="2800" b="1" spc="-40" dirty="0" smtClean="0">
                <a:solidFill>
                  <a:srgbClr val="FFFF00"/>
                </a:solidFill>
                <a:cs typeface="Calibri"/>
              </a:rPr>
              <a:t>M</a:t>
            </a:r>
            <a:r>
              <a:rPr lang="en-US" sz="2800" b="1" spc="-15" dirty="0" smtClean="0">
                <a:solidFill>
                  <a:srgbClr val="FFFF00"/>
                </a:solidFill>
                <a:cs typeface="Calibri"/>
              </a:rPr>
              <a:t>a</a:t>
            </a:r>
            <a:r>
              <a:rPr lang="en-US" sz="2800" b="1" spc="-25" dirty="0" smtClean="0">
                <a:solidFill>
                  <a:srgbClr val="FFFF00"/>
                </a:solidFill>
                <a:cs typeface="Calibri"/>
              </a:rPr>
              <a:t>r</a:t>
            </a:r>
            <a:r>
              <a:rPr lang="en-US" sz="2800" b="1" spc="-20" dirty="0" smtClean="0">
                <a:solidFill>
                  <a:srgbClr val="FFFF00"/>
                </a:solidFill>
                <a:cs typeface="Calibri"/>
              </a:rPr>
              <a:t>k</a:t>
            </a:r>
            <a:r>
              <a:rPr lang="en-US" sz="2800" b="1" spc="-25" dirty="0" smtClean="0">
                <a:solidFill>
                  <a:srgbClr val="FFFF00"/>
                </a:solidFill>
                <a:cs typeface="Calibri"/>
              </a:rPr>
              <a:t>e</a:t>
            </a:r>
            <a:r>
              <a:rPr lang="en-US" sz="2800" b="1" spc="-20" dirty="0" smtClean="0">
                <a:solidFill>
                  <a:srgbClr val="FFFF00"/>
                </a:solidFill>
                <a:cs typeface="Calibri"/>
              </a:rPr>
              <a:t>t</a:t>
            </a:r>
            <a:r>
              <a:rPr lang="en-US" sz="2800" b="1" spc="-5" dirty="0" smtClean="0">
                <a:solidFill>
                  <a:srgbClr val="FFFF00"/>
                </a:solidFill>
                <a:cs typeface="Calibri"/>
              </a:rPr>
              <a:t>i</a:t>
            </a:r>
            <a:r>
              <a:rPr lang="en-US" sz="2800" b="1" spc="-30" dirty="0" smtClean="0">
                <a:solidFill>
                  <a:srgbClr val="FFFF00"/>
                </a:solidFill>
                <a:cs typeface="Calibri"/>
              </a:rPr>
              <a:t>n</a:t>
            </a:r>
            <a:r>
              <a:rPr lang="en-US" sz="2800" b="1" spc="-20" dirty="0" smtClean="0">
                <a:solidFill>
                  <a:srgbClr val="FFFF00"/>
                </a:solidFill>
                <a:cs typeface="Calibri"/>
              </a:rPr>
              <a:t>g</a:t>
            </a:r>
          </a:p>
          <a:p>
            <a:r>
              <a:rPr lang="en-US" sz="2800" spc="-15" dirty="0" smtClean="0">
                <a:solidFill>
                  <a:schemeClr val="bg1"/>
                </a:solidFill>
                <a:cs typeface="Calibri"/>
              </a:rPr>
              <a:t>Bu</a:t>
            </a:r>
            <a:r>
              <a:rPr lang="en-US" sz="2800" spc="-5" dirty="0" smtClean="0">
                <a:solidFill>
                  <a:schemeClr val="bg1"/>
                </a:solidFill>
                <a:cs typeface="Calibri"/>
              </a:rPr>
              <a:t>il</a:t>
            </a:r>
            <a:r>
              <a:rPr lang="en-US" sz="2800" spc="-20" dirty="0" smtClean="0">
                <a:solidFill>
                  <a:schemeClr val="bg1"/>
                </a:solidFill>
                <a:cs typeface="Calibri"/>
              </a:rPr>
              <a:t>d</a:t>
            </a:r>
            <a:r>
              <a:rPr lang="en-US" sz="2800" spc="-5" dirty="0" smtClean="0">
                <a:solidFill>
                  <a:schemeClr val="bg1"/>
                </a:solidFill>
                <a:cs typeface="Calibri"/>
              </a:rPr>
              <a:t> </a:t>
            </a:r>
            <a:r>
              <a:rPr lang="en-US" sz="2800" spc="-20" dirty="0">
                <a:solidFill>
                  <a:schemeClr val="bg1"/>
                </a:solidFill>
                <a:cs typeface="Calibri"/>
              </a:rPr>
              <a:t>s</a:t>
            </a:r>
            <a:r>
              <a:rPr lang="en-US" sz="2800" spc="-5" dirty="0">
                <a:solidFill>
                  <a:schemeClr val="bg1"/>
                </a:solidFill>
                <a:cs typeface="Calibri"/>
              </a:rPr>
              <a:t>t</a:t>
            </a:r>
            <a:r>
              <a:rPr lang="en-US" sz="2800" spc="-25" dirty="0">
                <a:solidFill>
                  <a:schemeClr val="bg1"/>
                </a:solidFill>
                <a:cs typeface="Calibri"/>
              </a:rPr>
              <a:t>ro</a:t>
            </a:r>
            <a:r>
              <a:rPr lang="en-US" sz="2800" spc="-20" dirty="0">
                <a:solidFill>
                  <a:schemeClr val="bg1"/>
                </a:solidFill>
                <a:cs typeface="Calibri"/>
              </a:rPr>
              <a:t>ng</a:t>
            </a:r>
            <a:r>
              <a:rPr lang="en-US" sz="2800" spc="30" dirty="0">
                <a:solidFill>
                  <a:schemeClr val="bg1"/>
                </a:solidFill>
                <a:cs typeface="Calibri"/>
              </a:rPr>
              <a:t> </a:t>
            </a:r>
            <a:r>
              <a:rPr lang="en-US" sz="2800" spc="-25" dirty="0">
                <a:solidFill>
                  <a:schemeClr val="bg1"/>
                </a:solidFill>
                <a:cs typeface="Calibri"/>
              </a:rPr>
              <a:t>c</a:t>
            </a:r>
            <a:r>
              <a:rPr lang="en-US" sz="2800" spc="-20" dirty="0">
                <a:solidFill>
                  <a:schemeClr val="bg1"/>
                </a:solidFill>
                <a:cs typeface="Calibri"/>
              </a:rPr>
              <a:t>us</a:t>
            </a:r>
            <a:r>
              <a:rPr lang="en-US" sz="2800" spc="-5" dirty="0">
                <a:solidFill>
                  <a:schemeClr val="bg1"/>
                </a:solidFill>
                <a:cs typeface="Calibri"/>
              </a:rPr>
              <a:t>to</a:t>
            </a:r>
            <a:r>
              <a:rPr lang="en-US" sz="2800" spc="-40" dirty="0">
                <a:solidFill>
                  <a:schemeClr val="bg1"/>
                </a:solidFill>
                <a:cs typeface="Calibri"/>
              </a:rPr>
              <a:t>m</a:t>
            </a:r>
            <a:r>
              <a:rPr lang="en-US" sz="2800" spc="-25" dirty="0">
                <a:solidFill>
                  <a:schemeClr val="bg1"/>
                </a:solidFill>
                <a:cs typeface="Calibri"/>
              </a:rPr>
              <a:t>e</a:t>
            </a:r>
            <a:r>
              <a:rPr lang="en-US" sz="2800" spc="-15" dirty="0">
                <a:solidFill>
                  <a:schemeClr val="bg1"/>
                </a:solidFill>
                <a:cs typeface="Calibri"/>
              </a:rPr>
              <a:t>r</a:t>
            </a:r>
            <a:r>
              <a:rPr lang="en-US" sz="2800" spc="10" dirty="0">
                <a:solidFill>
                  <a:schemeClr val="bg1"/>
                </a:solidFill>
                <a:cs typeface="Calibri"/>
              </a:rPr>
              <a:t> </a:t>
            </a:r>
            <a:r>
              <a:rPr lang="en-US" sz="2800" spc="-25" dirty="0">
                <a:solidFill>
                  <a:schemeClr val="bg1"/>
                </a:solidFill>
                <a:cs typeface="Calibri"/>
              </a:rPr>
              <a:t>re</a:t>
            </a:r>
            <a:r>
              <a:rPr lang="en-US" sz="2800" spc="-5" dirty="0">
                <a:solidFill>
                  <a:schemeClr val="bg1"/>
                </a:solidFill>
                <a:cs typeface="Calibri"/>
              </a:rPr>
              <a:t>l</a:t>
            </a:r>
            <a:r>
              <a:rPr lang="en-US" sz="2800" spc="-15" dirty="0">
                <a:solidFill>
                  <a:schemeClr val="bg1"/>
                </a:solidFill>
                <a:cs typeface="Calibri"/>
              </a:rPr>
              <a:t>a</a:t>
            </a:r>
            <a:r>
              <a:rPr lang="en-US" sz="2800" spc="-5" dirty="0">
                <a:solidFill>
                  <a:schemeClr val="bg1"/>
                </a:solidFill>
                <a:cs typeface="Calibri"/>
              </a:rPr>
              <a:t>ti</a:t>
            </a:r>
            <a:r>
              <a:rPr lang="en-US" sz="2800" spc="-25" dirty="0">
                <a:solidFill>
                  <a:schemeClr val="bg1"/>
                </a:solidFill>
                <a:cs typeface="Calibri"/>
              </a:rPr>
              <a:t>o</a:t>
            </a:r>
            <a:r>
              <a:rPr lang="en-US" sz="2800" spc="-20" dirty="0">
                <a:solidFill>
                  <a:schemeClr val="bg1"/>
                </a:solidFill>
                <a:cs typeface="Calibri"/>
              </a:rPr>
              <a:t>nsh</a:t>
            </a:r>
            <a:r>
              <a:rPr lang="en-US" sz="2800" spc="-5" dirty="0">
                <a:solidFill>
                  <a:schemeClr val="bg1"/>
                </a:solidFill>
                <a:cs typeface="Calibri"/>
              </a:rPr>
              <a:t>i</a:t>
            </a:r>
            <a:r>
              <a:rPr lang="en-US" sz="2800" spc="-15" dirty="0">
                <a:solidFill>
                  <a:schemeClr val="bg1"/>
                </a:solidFill>
                <a:cs typeface="Calibri"/>
              </a:rPr>
              <a:t>ps</a:t>
            </a:r>
            <a:r>
              <a:rPr lang="en-US" sz="2800" spc="15" dirty="0">
                <a:solidFill>
                  <a:schemeClr val="bg1"/>
                </a:solidFill>
                <a:cs typeface="Calibri"/>
              </a:rPr>
              <a:t> </a:t>
            </a:r>
            <a:r>
              <a:rPr lang="en-US" sz="2800" spc="-5" dirty="0">
                <a:solidFill>
                  <a:schemeClr val="bg1"/>
                </a:solidFill>
                <a:cs typeface="Calibri"/>
              </a:rPr>
              <a:t>t</a:t>
            </a:r>
            <a:r>
              <a:rPr lang="en-US" sz="2800" spc="-20" dirty="0">
                <a:solidFill>
                  <a:schemeClr val="bg1"/>
                </a:solidFill>
                <a:cs typeface="Calibri"/>
              </a:rPr>
              <a:t>o</a:t>
            </a:r>
            <a:r>
              <a:rPr lang="en-US" sz="2800" spc="-10" dirty="0">
                <a:solidFill>
                  <a:schemeClr val="bg1"/>
                </a:solidFill>
                <a:cs typeface="Calibri"/>
              </a:rPr>
              <a:t> </a:t>
            </a:r>
            <a:r>
              <a:rPr lang="en-US" sz="2800" spc="-25" dirty="0">
                <a:solidFill>
                  <a:schemeClr val="bg1"/>
                </a:solidFill>
                <a:cs typeface="Calibri"/>
              </a:rPr>
              <a:t>c</a:t>
            </a:r>
            <a:r>
              <a:rPr lang="en-US" sz="2800" spc="-15" dirty="0">
                <a:solidFill>
                  <a:schemeClr val="bg1"/>
                </a:solidFill>
                <a:cs typeface="Calibri"/>
              </a:rPr>
              <a:t>a</a:t>
            </a:r>
            <a:r>
              <a:rPr lang="en-US" sz="2800" spc="-20" dirty="0">
                <a:solidFill>
                  <a:schemeClr val="bg1"/>
                </a:solidFill>
                <a:cs typeface="Calibri"/>
              </a:rPr>
              <a:t>p</a:t>
            </a:r>
            <a:r>
              <a:rPr lang="en-US" sz="2800" spc="-5" dirty="0">
                <a:solidFill>
                  <a:schemeClr val="bg1"/>
                </a:solidFill>
                <a:cs typeface="Calibri"/>
              </a:rPr>
              <a:t>t</a:t>
            </a:r>
            <a:r>
              <a:rPr lang="en-US" sz="2800" spc="-20" dirty="0">
                <a:solidFill>
                  <a:schemeClr val="bg1"/>
                </a:solidFill>
                <a:cs typeface="Calibri"/>
              </a:rPr>
              <a:t>u</a:t>
            </a:r>
            <a:r>
              <a:rPr lang="en-US" sz="2800" spc="-25" dirty="0">
                <a:solidFill>
                  <a:schemeClr val="bg1"/>
                </a:solidFill>
                <a:cs typeface="Calibri"/>
              </a:rPr>
              <a:t>r</a:t>
            </a:r>
            <a:r>
              <a:rPr lang="en-US" sz="2800" spc="-20" dirty="0">
                <a:solidFill>
                  <a:schemeClr val="bg1"/>
                </a:solidFill>
                <a:cs typeface="Calibri"/>
              </a:rPr>
              <a:t>e</a:t>
            </a:r>
            <a:r>
              <a:rPr lang="en-US" sz="2800" spc="15" dirty="0">
                <a:solidFill>
                  <a:schemeClr val="bg1"/>
                </a:solidFill>
                <a:cs typeface="Calibri"/>
              </a:rPr>
              <a:t> </a:t>
            </a:r>
            <a:r>
              <a:rPr lang="en-US" sz="2800" spc="-20" dirty="0">
                <a:solidFill>
                  <a:schemeClr val="bg1"/>
                </a:solidFill>
                <a:cs typeface="Calibri"/>
              </a:rPr>
              <a:t>v</a:t>
            </a:r>
            <a:r>
              <a:rPr lang="en-US" sz="2800" spc="-15" dirty="0">
                <a:solidFill>
                  <a:schemeClr val="bg1"/>
                </a:solidFill>
                <a:cs typeface="Calibri"/>
              </a:rPr>
              <a:t>a</a:t>
            </a:r>
            <a:r>
              <a:rPr lang="en-US" sz="2800" spc="-5" dirty="0">
                <a:solidFill>
                  <a:schemeClr val="bg1"/>
                </a:solidFill>
                <a:cs typeface="Calibri"/>
              </a:rPr>
              <a:t>l</a:t>
            </a:r>
            <a:r>
              <a:rPr lang="en-US" sz="2800" spc="-20" dirty="0">
                <a:solidFill>
                  <a:schemeClr val="bg1"/>
                </a:solidFill>
                <a:cs typeface="Calibri"/>
              </a:rPr>
              <a:t>ue</a:t>
            </a:r>
            <a:r>
              <a:rPr lang="en-US" sz="2800" spc="-10" dirty="0">
                <a:solidFill>
                  <a:schemeClr val="bg1"/>
                </a:solidFill>
                <a:cs typeface="Calibri"/>
              </a:rPr>
              <a:t> </a:t>
            </a:r>
            <a:r>
              <a:rPr lang="en-US" sz="2800" spc="-5" dirty="0">
                <a:solidFill>
                  <a:schemeClr val="bg1"/>
                </a:solidFill>
                <a:cs typeface="Calibri"/>
              </a:rPr>
              <a:t>f</a:t>
            </a:r>
            <a:r>
              <a:rPr lang="en-US" sz="2800" dirty="0">
                <a:solidFill>
                  <a:schemeClr val="bg1"/>
                </a:solidFill>
                <a:cs typeface="Calibri"/>
              </a:rPr>
              <a:t>r</a:t>
            </a:r>
            <a:r>
              <a:rPr lang="en-US" sz="2800" spc="-5" dirty="0">
                <a:solidFill>
                  <a:schemeClr val="bg1"/>
                </a:solidFill>
                <a:cs typeface="Calibri"/>
              </a:rPr>
              <a:t>o</a:t>
            </a:r>
            <a:r>
              <a:rPr lang="en-US" sz="2800" spc="-30" dirty="0">
                <a:solidFill>
                  <a:schemeClr val="bg1"/>
                </a:solidFill>
                <a:cs typeface="Calibri"/>
              </a:rPr>
              <a:t>m</a:t>
            </a:r>
            <a:r>
              <a:rPr lang="en-US" sz="2800" spc="-10" dirty="0">
                <a:solidFill>
                  <a:schemeClr val="bg1"/>
                </a:solidFill>
                <a:cs typeface="Calibri"/>
              </a:rPr>
              <a:t> </a:t>
            </a:r>
            <a:r>
              <a:rPr lang="en-US" sz="2800" dirty="0">
                <a:solidFill>
                  <a:schemeClr val="bg1"/>
                </a:solidFill>
                <a:cs typeface="Calibri"/>
              </a:rPr>
              <a:t>c</a:t>
            </a:r>
            <a:r>
              <a:rPr lang="en-US" sz="2800" spc="-20" dirty="0">
                <a:solidFill>
                  <a:schemeClr val="bg1"/>
                </a:solidFill>
                <a:cs typeface="Calibri"/>
              </a:rPr>
              <a:t>us</a:t>
            </a:r>
            <a:r>
              <a:rPr lang="en-US" sz="2800" spc="-5" dirty="0">
                <a:solidFill>
                  <a:schemeClr val="bg1"/>
                </a:solidFill>
                <a:cs typeface="Calibri"/>
              </a:rPr>
              <a:t>to</a:t>
            </a:r>
            <a:r>
              <a:rPr lang="en-US" sz="2800" spc="-40" dirty="0">
                <a:solidFill>
                  <a:schemeClr val="bg1"/>
                </a:solidFill>
                <a:cs typeface="Calibri"/>
              </a:rPr>
              <a:t>m</a:t>
            </a:r>
            <a:r>
              <a:rPr lang="en-US" sz="2800" spc="-25" dirty="0">
                <a:solidFill>
                  <a:schemeClr val="bg1"/>
                </a:solidFill>
                <a:cs typeface="Calibri"/>
              </a:rPr>
              <a:t>er</a:t>
            </a:r>
            <a:r>
              <a:rPr lang="en-US" sz="2800" spc="-15" dirty="0">
                <a:solidFill>
                  <a:schemeClr val="bg1"/>
                </a:solidFill>
                <a:cs typeface="Calibri"/>
              </a:rPr>
              <a:t>s</a:t>
            </a:r>
            <a:r>
              <a:rPr lang="en-US" sz="2800" spc="-5" dirty="0">
                <a:solidFill>
                  <a:schemeClr val="bg1"/>
                </a:solidFill>
                <a:cs typeface="Calibri"/>
              </a:rPr>
              <a:t> i</a:t>
            </a:r>
            <a:r>
              <a:rPr lang="en-US" sz="2800" spc="-20" dirty="0">
                <a:solidFill>
                  <a:schemeClr val="bg1"/>
                </a:solidFill>
                <a:cs typeface="Calibri"/>
              </a:rPr>
              <a:t>n</a:t>
            </a:r>
            <a:r>
              <a:rPr lang="en-US" sz="2800" spc="20" dirty="0">
                <a:solidFill>
                  <a:schemeClr val="bg1"/>
                </a:solidFill>
                <a:cs typeface="Calibri"/>
              </a:rPr>
              <a:t> </a:t>
            </a:r>
            <a:r>
              <a:rPr lang="en-US" sz="2800" spc="-25" dirty="0" smtClean="0">
                <a:solidFill>
                  <a:schemeClr val="bg1"/>
                </a:solidFill>
                <a:cs typeface="Calibri"/>
              </a:rPr>
              <a:t>re</a:t>
            </a:r>
            <a:r>
              <a:rPr lang="en-US" sz="2800" spc="20" dirty="0" smtClean="0">
                <a:solidFill>
                  <a:schemeClr val="bg1"/>
                </a:solidFill>
                <a:cs typeface="Calibri"/>
              </a:rPr>
              <a:t>t</a:t>
            </a:r>
            <a:r>
              <a:rPr lang="en-US" sz="2800" spc="-20" dirty="0" smtClean="0">
                <a:solidFill>
                  <a:schemeClr val="bg1"/>
                </a:solidFill>
                <a:cs typeface="Calibri"/>
              </a:rPr>
              <a:t>u</a:t>
            </a:r>
            <a:r>
              <a:rPr lang="en-US" sz="2800" spc="-25" dirty="0" smtClean="0">
                <a:solidFill>
                  <a:schemeClr val="bg1"/>
                </a:solidFill>
                <a:cs typeface="Calibri"/>
              </a:rPr>
              <a:t>r</a:t>
            </a:r>
            <a:r>
              <a:rPr lang="en-US" sz="2800" spc="-20" dirty="0" smtClean="0">
                <a:solidFill>
                  <a:schemeClr val="bg1"/>
                </a:solidFill>
                <a:cs typeface="Calibri"/>
              </a:rPr>
              <a:t>n</a:t>
            </a:r>
          </a:p>
          <a:p>
            <a:endParaRPr lang="en-US" sz="2800" b="1" dirty="0" smtClean="0">
              <a:solidFill>
                <a:srgbClr val="FFFF00"/>
              </a:solidFill>
              <a:cs typeface="Calibri" pitchFamily="34" charset="0"/>
            </a:endParaRPr>
          </a:p>
          <a:p>
            <a:r>
              <a:rPr lang="en-US" sz="2800" b="1" dirty="0" smtClean="0">
                <a:solidFill>
                  <a:srgbClr val="FFFF00"/>
                </a:solidFill>
                <a:cs typeface="Calibri" pitchFamily="34" charset="0"/>
              </a:rPr>
              <a:t>Marketing </a:t>
            </a:r>
            <a:r>
              <a:rPr lang="en-US" sz="2800" b="1" dirty="0">
                <a:solidFill>
                  <a:srgbClr val="FFFF00"/>
                </a:solidFill>
                <a:cs typeface="Calibri" pitchFamily="34" charset="0"/>
              </a:rPr>
              <a:t>Myopia</a:t>
            </a:r>
          </a:p>
          <a:p>
            <a:pPr>
              <a:buFont typeface="Wingdings" pitchFamily="2" charset="2"/>
              <a:buChar char="ü"/>
            </a:pPr>
            <a:r>
              <a:rPr lang="en-US" sz="2800" dirty="0">
                <a:solidFill>
                  <a:schemeClr val="bg1"/>
                </a:solidFill>
                <a:cs typeface="Calibri" pitchFamily="34" charset="0"/>
              </a:rPr>
              <a:t>focusing only on existing wants </a:t>
            </a:r>
            <a:r>
              <a:rPr lang="en-US" sz="2800" dirty="0" smtClean="0">
                <a:solidFill>
                  <a:schemeClr val="bg1"/>
                </a:solidFill>
                <a:cs typeface="Calibri" pitchFamily="34" charset="0"/>
              </a:rPr>
              <a:t>and </a:t>
            </a:r>
            <a:r>
              <a:rPr lang="en-US" sz="2800" dirty="0">
                <a:solidFill>
                  <a:schemeClr val="bg1"/>
                </a:solidFill>
                <a:cs typeface="Calibri" pitchFamily="34" charset="0"/>
              </a:rPr>
              <a:t>losing sight of underlying consumer needs</a:t>
            </a:r>
          </a:p>
          <a:p>
            <a:endParaRPr lang="en-US" sz="2800" dirty="0">
              <a:solidFill>
                <a:schemeClr val="bg1"/>
              </a:solidFill>
              <a:cs typeface="Calibri"/>
            </a:endParaRPr>
          </a:p>
          <a:p>
            <a:pPr>
              <a:lnSpc>
                <a:spcPct val="100000"/>
              </a:lnSpc>
            </a:pPr>
            <a:endParaRPr lang="en-US" sz="3200" dirty="0">
              <a:solidFill>
                <a:schemeClr val="bg1"/>
              </a:solidFill>
              <a:cs typeface="Calibri"/>
            </a:endParaRPr>
          </a:p>
        </p:txBody>
      </p:sp>
      <p:sp>
        <p:nvSpPr>
          <p:cNvPr id="5" name="object 3"/>
          <p:cNvSpPr/>
          <p:nvPr/>
        </p:nvSpPr>
        <p:spPr>
          <a:xfrm>
            <a:off x="228602" y="3962401"/>
            <a:ext cx="6019798" cy="101275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6" name="object 4"/>
          <p:cNvSpPr/>
          <p:nvPr/>
        </p:nvSpPr>
        <p:spPr>
          <a:xfrm>
            <a:off x="228601" y="5177482"/>
            <a:ext cx="6019798" cy="101792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pic>
        <p:nvPicPr>
          <p:cNvPr id="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4866" b="11719"/>
          <a:stretch/>
        </p:blipFill>
        <p:spPr bwMode="auto">
          <a:xfrm>
            <a:off x="235228" y="6193210"/>
            <a:ext cx="6321642" cy="131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306842"/>
            <a:ext cx="3320914" cy="288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9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3206</TotalTime>
  <Words>7579</Words>
  <Application>Microsoft Office PowerPoint</Application>
  <PresentationFormat>Custom</PresentationFormat>
  <Paragraphs>541</Paragraphs>
  <Slides>64</Slides>
  <Notes>16</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Role Marketing  in  Business Success </vt:lpstr>
      <vt:lpstr>PowerPoint Presentation</vt:lpstr>
      <vt:lpstr>PowerPoint Presentation</vt:lpstr>
      <vt:lpstr>PowerPoint Presentation</vt:lpstr>
      <vt:lpstr>Marketing</vt:lpstr>
      <vt:lpstr>PowerPoint Presentation</vt:lpstr>
      <vt:lpstr>PowerPoint Presentation</vt:lpstr>
      <vt:lpstr>PowerPoint Presentation</vt:lpstr>
      <vt:lpstr>PowerPoint Presentation</vt:lpstr>
      <vt:lpstr>Key Customer Markets</vt:lpstr>
      <vt:lpstr>PowerPoint Presentation</vt:lpstr>
      <vt:lpstr>PowerPoint Presentation</vt:lpstr>
      <vt:lpstr>PowerPoint Presentation</vt:lpstr>
      <vt:lpstr>PowerPoint Presentation</vt:lpstr>
      <vt:lpstr>Understanding vs. Consumer Insights</vt:lpstr>
      <vt:lpstr>1). Maslow’s Hierarchy  of Needs</vt:lpstr>
      <vt:lpstr>Macro Environment </vt:lpstr>
      <vt:lpstr>PowerPoint Presentation</vt:lpstr>
      <vt:lpstr>PowerPoint Presentation</vt:lpstr>
      <vt:lpstr>PowerPoint Presentation</vt:lpstr>
      <vt:lpstr>PowerPoint Presentation</vt:lpstr>
      <vt:lpstr>Major Steps in Effective Selling</vt:lpstr>
      <vt:lpstr>PowerPoint Presentation</vt:lpstr>
      <vt:lpstr>PowerPoint Presentation</vt:lpstr>
      <vt:lpstr>Marketing Mix</vt:lpstr>
      <vt:lpstr>PowerPoint Presentation</vt:lpstr>
      <vt:lpstr>The New Four 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proposition Set of benefits or values promises to deliver to customers to satisfy their needs More than core positioning of offering.   </vt:lpstr>
      <vt:lpstr>Maximizing  Customer Lifetime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Promotional Activities</vt:lpstr>
      <vt:lpstr>PowerPoint Presentation</vt:lpstr>
      <vt:lpstr>PowerPoint Presentation</vt:lpstr>
      <vt:lpstr>PowerPoint Presentation</vt:lpstr>
      <vt:lpstr>Power Shifts to the Connected Customers Away from high-volume mainstream brands into low-volume niche ones.  Most customers believe more in the f- factor (friends, families, Facebook fans, Twitter followers) than in marketing communication. The growth of communal rating systems such as TripAdvisor and Yelp. </vt:lpstr>
      <vt:lpstr>PowerPoint Presentation</vt:lpstr>
      <vt:lpstr>PowerPoint Presentation</vt:lpstr>
      <vt:lpstr>PowerPoint Presentation</vt:lpstr>
      <vt:lpstr>PowerPoint Presentation</vt:lpstr>
      <vt:lpstr>Philip Kotler: The Ten Commandments of Marketing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pom_14_inppt_Cap01</dc:title>
  <dc:creator>Delia Garced</dc:creator>
  <cp:lastModifiedBy>Dr. Maung Maung Zaw</cp:lastModifiedBy>
  <cp:revision>1178</cp:revision>
  <dcterms:created xsi:type="dcterms:W3CDTF">2014-08-04T12:38:53Z</dcterms:created>
  <dcterms:modified xsi:type="dcterms:W3CDTF">2017-12-16T09:38:27Z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2011-08-23T00:00:00Z</vt:filetime>
  </property>
  <property fmtid="{D5CDD505-2E9C-101B-9397-08002B2CF9AE}" pid="3" name="LastSaved">
    <vt:filetime>2014-08-04T00:00:00Z</vt:filetime>
  </property>
</Properties>
</file>