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9" r:id="rId2"/>
    <p:sldId id="289" r:id="rId3"/>
    <p:sldId id="296" r:id="rId4"/>
    <p:sldId id="295" r:id="rId5"/>
    <p:sldId id="307" r:id="rId6"/>
    <p:sldId id="306" r:id="rId7"/>
    <p:sldId id="322" r:id="rId8"/>
    <p:sldId id="261" r:id="rId9"/>
    <p:sldId id="281" r:id="rId10"/>
    <p:sldId id="328" r:id="rId11"/>
    <p:sldId id="290" r:id="rId12"/>
    <p:sldId id="329" r:id="rId13"/>
    <p:sldId id="330" r:id="rId14"/>
    <p:sldId id="283" r:id="rId15"/>
    <p:sldId id="262" r:id="rId16"/>
    <p:sldId id="331" r:id="rId17"/>
    <p:sldId id="267" r:id="rId18"/>
    <p:sldId id="268" r:id="rId19"/>
    <p:sldId id="294" r:id="rId20"/>
    <p:sldId id="272" r:id="rId21"/>
    <p:sldId id="332" r:id="rId22"/>
    <p:sldId id="297" r:id="rId23"/>
    <p:sldId id="299" r:id="rId24"/>
    <p:sldId id="300" r:id="rId25"/>
    <p:sldId id="301" r:id="rId26"/>
    <p:sldId id="302" r:id="rId27"/>
    <p:sldId id="310" r:id="rId28"/>
    <p:sldId id="303" r:id="rId29"/>
    <p:sldId id="313" r:id="rId30"/>
    <p:sldId id="312" r:id="rId31"/>
    <p:sldId id="305" r:id="rId32"/>
    <p:sldId id="33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34" r:id="rId42"/>
    <p:sldId id="323" r:id="rId43"/>
    <p:sldId id="327" r:id="rId44"/>
    <p:sldId id="324" r:id="rId45"/>
    <p:sldId id="325" r:id="rId46"/>
    <p:sldId id="326" r:id="rId47"/>
    <p:sldId id="293" r:id="rId48"/>
    <p:sldId id="27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9"/>
            <p14:sldId id="296"/>
            <p14:sldId id="295"/>
            <p14:sldId id="307"/>
            <p14:sldId id="306"/>
            <p14:sldId id="322"/>
          </p14:sldIdLst>
        </p14:section>
        <p14:section name="Overview and Objectives" id="{ABA716BF-3A5C-4ADB-94C9-CFEF84EBA240}">
          <p14:sldIdLst>
            <p14:sldId id="261"/>
            <p14:sldId id="281"/>
            <p14:sldId id="328"/>
            <p14:sldId id="290"/>
            <p14:sldId id="329"/>
            <p14:sldId id="330"/>
            <p14:sldId id="283"/>
            <p14:sldId id="262"/>
          </p14:sldIdLst>
        </p14:section>
        <p14:section name="Topic 1" id="{6D9936A3-3945-4757-BC8B-B5C252D8E036}">
          <p14:sldIdLst>
            <p14:sldId id="331"/>
            <p14:sldId id="267"/>
          </p14:sldIdLst>
        </p14:section>
        <p14:section name="Sample Slides for Visuals" id="{BAB3A466-96C9-4230-9978-795378D75699}">
          <p14:sldIdLst>
            <p14:sldId id="268"/>
            <p14:sldId id="294"/>
          </p14:sldIdLst>
        </p14:section>
        <p14:section name="Case Study" id="{8C0305C9-B152-4FBA-A789-FE1976D53990}">
          <p14:sldIdLst>
            <p14:sldId id="272"/>
            <p14:sldId id="332"/>
            <p14:sldId id="297"/>
            <p14:sldId id="299"/>
            <p14:sldId id="300"/>
            <p14:sldId id="301"/>
            <p14:sldId id="302"/>
            <p14:sldId id="310"/>
            <p14:sldId id="303"/>
            <p14:sldId id="313"/>
            <p14:sldId id="312"/>
            <p14:sldId id="305"/>
            <p14:sldId id="33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34"/>
            <p14:sldId id="323"/>
            <p14:sldId id="327"/>
            <p14:sldId id="324"/>
            <p14:sldId id="325"/>
            <p14:sldId id="326"/>
            <p14:sldId id="293"/>
          </p14:sldIdLst>
        </p14:section>
        <p14:section name="Conclusion and Summary" id="{790CEF5B-569A-4C2F-BED5-750B08C0E5AD}">
          <p14:sldIdLst>
            <p14:sldId id="277"/>
          </p14:sldIdLst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4050" autoAdjust="0"/>
  </p:normalViewPr>
  <p:slideViewPr>
    <p:cSldViewPr>
      <p:cViewPr varScale="1">
        <p:scale>
          <a:sx n="62" d="100"/>
          <a:sy n="62" d="100"/>
        </p:scale>
        <p:origin x="17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20T15:55:34.466" idx="1">
    <p:pos x="152" y="486"/>
    <p:text>Too long
Put the paragraphs on the presentation speech instead of on slide.
Put just:
1)A utility patent
2) A design patent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20T15:58:22.379" idx="3">
    <p:pos x="163" y="1002"/>
    <p:text>Make notes instead of paragraphs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 Classification of goods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Classification of services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45 Classes of trademarks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45 Classes of trademarks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 Classification of goods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Classification of services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6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0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Bundle of exclusive Right </a:t>
            </a:r>
          </a:p>
          <a:p>
            <a:r>
              <a:rPr lang="en-US" dirty="0" smtClean="0"/>
              <a:t>Control the economic</a:t>
            </a:r>
            <a:r>
              <a:rPr lang="en-US" baseline="0" dirty="0" smtClean="0"/>
              <a:t> use</a:t>
            </a:r>
          </a:p>
          <a:p>
            <a:r>
              <a:rPr lang="en-US" dirty="0" smtClean="0"/>
              <a:t>Moral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6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95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Bundle of exclusive Right </a:t>
            </a:r>
          </a:p>
          <a:p>
            <a:r>
              <a:rPr lang="en-US" dirty="0" smtClean="0"/>
              <a:t>Control the economic</a:t>
            </a:r>
            <a:r>
              <a:rPr lang="en-US" baseline="0" dirty="0" smtClean="0"/>
              <a:t> use</a:t>
            </a:r>
          </a:p>
          <a:p>
            <a:r>
              <a:rPr lang="en-US" dirty="0" smtClean="0"/>
              <a:t>Moral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14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0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50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543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A9C13-B868-44C8-B41A-7337DC0C00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1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Times New Roman (Arabic)" pitchFamily="18" charset="0"/>
              </a:defRPr>
            </a:lvl9pPr>
          </a:lstStyle>
          <a:p>
            <a:fld id="{C9B15458-D349-45FD-88E2-35601FB3B697}" type="slidenum">
              <a:rPr lang="en-US" altLang="fr-FR" sz="1200"/>
              <a:pPr/>
              <a:t>11</a:t>
            </a:fld>
            <a:endParaRPr lang="en-US" altLang="fr-FR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ar-SA" smtClean="0">
                <a:cs typeface="Times New Roman (Arabic)" pitchFamily="18" charset="0"/>
              </a:rPr>
              <a:t>This gives an idea of how trademarks can become valuable business assets and why it is important to protect them.</a:t>
            </a:r>
          </a:p>
        </p:txBody>
      </p:sp>
    </p:spTree>
    <p:extLst>
      <p:ext uri="{BB962C8B-B14F-4D97-AF65-F5344CB8AC3E}">
        <p14:creationId xmlns:p14="http://schemas.microsoft.com/office/powerpoint/2010/main" val="43412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13699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29000" y="4114800"/>
            <a:ext cx="5305928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latin typeface="+mn-lt"/>
              </a:rPr>
              <a:t>Cho </a:t>
            </a:r>
            <a:r>
              <a:rPr lang="en-US" sz="2400" dirty="0" err="1" smtClean="0">
                <a:latin typeface="+mn-lt"/>
              </a:rPr>
              <a:t>Cho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Myint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B.A, MBA, M.A (Business Law), DBL, DIL, DIPL</a:t>
            </a:r>
          </a:p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tm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14743"/>
            <a:ext cx="1447800" cy="14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9850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tm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58" y="3206364"/>
            <a:ext cx="9540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94" y="1995487"/>
            <a:ext cx="1447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tm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94" y="4689325"/>
            <a:ext cx="106838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35587"/>
            <a:ext cx="2057400" cy="56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38" y="4689325"/>
            <a:ext cx="10763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668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2400"/>
            <a:ext cx="7994650" cy="990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SA" sz="3600" b="1" dirty="0" smtClean="0"/>
              <a:t>The Value of Trademarks</a:t>
            </a:r>
            <a:endParaRPr lang="en-US" altLang="ar-SA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180263" cy="472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ar-SA" sz="2000" b="1" dirty="0" smtClean="0"/>
              <a:t>Global Brand Scoreboard</a:t>
            </a:r>
            <a:endParaRPr lang="en-US" altLang="ar-SA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ar-SA" dirty="0" smtClean="0"/>
              <a:t>	</a:t>
            </a:r>
            <a:r>
              <a:rPr lang="en-US" altLang="ar-SA" b="1" dirty="0" smtClean="0"/>
              <a:t>1.	</a:t>
            </a:r>
            <a:r>
              <a:rPr lang="en-US" altLang="ar-SA" b="1" dirty="0" err="1" smtClean="0"/>
              <a:t>Coca-cola</a:t>
            </a:r>
            <a:r>
              <a:rPr lang="en-US" altLang="ar-SA" b="1" dirty="0" smtClean="0"/>
              <a:t>	67.52$ billion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ar-SA" b="1" dirty="0" smtClean="0"/>
              <a:t>	2.	Microsoft	59.95$ billion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ar-SA" b="1" dirty="0" smtClean="0"/>
              <a:t>	3.	IBM		53.37$ billion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ar-SA" b="1" dirty="0" smtClean="0"/>
              <a:t>	4.	GE		46.99$ billion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ar-SA" b="1" dirty="0" smtClean="0"/>
              <a:t>	5.	Intel		35.58$ billion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ar-SA" sz="2000" dirty="0" smtClean="0"/>
              <a:t> </a:t>
            </a:r>
            <a:r>
              <a:rPr lang="en-US" altLang="ar-SA" sz="2000" i="1" dirty="0" smtClean="0"/>
              <a:t>(</a:t>
            </a:r>
            <a:r>
              <a:rPr lang="en-US" altLang="ar-SA" sz="2000" b="1" i="1" dirty="0" smtClean="0">
                <a:solidFill>
                  <a:srgbClr val="FFA600"/>
                </a:solidFill>
              </a:rPr>
              <a:t>German survey January 17, 2006</a:t>
            </a:r>
            <a:r>
              <a:rPr lang="en-US" altLang="ar-SA" sz="2000" i="1" dirty="0" smtClean="0"/>
              <a:t>)</a:t>
            </a:r>
          </a:p>
          <a:p>
            <a:pPr eaLnBrk="1" hangingPunct="1"/>
            <a:endParaRPr lang="en-US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631070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>
                <a:latin typeface="Times New Roman" pitchFamily="18" charset="0"/>
              </a:rPr>
              <a:t>The Function of a Trademark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Allows companies to differentiate their products </a:t>
            </a:r>
          </a:p>
          <a:p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Ensures consumers can distinguish between products and ultimately develop brand loyalty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00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b="1" dirty="0">
                <a:latin typeface="Times New Roman" pitchFamily="18" charset="0"/>
              </a:rPr>
              <a:t>Trademark Protection &gt; Registration =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Exclusive rights prevent others from marketing products under same or confusingly similar mark</a:t>
            </a:r>
          </a:p>
          <a:p>
            <a:pPr algn="just">
              <a:lnSpc>
                <a:spcPct val="90000"/>
              </a:lnSpc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Secures investment in marketing effort</a:t>
            </a:r>
          </a:p>
          <a:p>
            <a:pPr algn="just">
              <a:lnSpc>
                <a:spcPct val="90000"/>
              </a:lnSpc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Promotes customer loyalty/ reputation / image of company</a:t>
            </a:r>
          </a:p>
          <a:p>
            <a:pPr algn="just">
              <a:lnSpc>
                <a:spcPct val="90000"/>
              </a:lnSpc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Provides coverage in relevant markets where business operates</a:t>
            </a:r>
          </a:p>
          <a:p>
            <a:pPr algn="just">
              <a:lnSpc>
                <a:spcPct val="90000"/>
              </a:lnSpc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Registered marks may be licensed or basis  franchising agreements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28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457200"/>
            <a:ext cx="6858000" cy="57150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lvl="0"/>
            <a:r>
              <a:rPr lang="en-US" sz="8000" dirty="0" smtClean="0"/>
              <a:t>How is trademark protection different from copy right and patent protection?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5000" dirty="0" smtClean="0"/>
              <a:t>A copy right is a bundle of rights granted to authors of creative works, such as books, websites, computer software, music, architecture, paintings and many other creative works. </a:t>
            </a:r>
          </a:p>
          <a:p>
            <a:pPr lvl="0"/>
            <a:endParaRPr lang="en-US" sz="5000" dirty="0" smtClean="0"/>
          </a:p>
          <a:p>
            <a:pPr lvl="0"/>
            <a:r>
              <a:rPr lang="en-US" sz="5000" dirty="0" smtClean="0"/>
              <a:t>A copy right owner has the exclusive right to copy and sell the work and additionally has the right to perform it and make variations on it.</a:t>
            </a:r>
          </a:p>
          <a:p>
            <a:pPr lvl="0"/>
            <a:endParaRPr lang="en-US" sz="5000" dirty="0" smtClean="0"/>
          </a:p>
          <a:p>
            <a:pPr lvl="0"/>
            <a:r>
              <a:rPr lang="en-US" sz="5000" dirty="0" smtClean="0"/>
              <a:t>A patent is a right provided by the government that allows inventors to prevent another from making, selling or using another invention that is similar in nature. </a:t>
            </a:r>
          </a:p>
          <a:p>
            <a:pPr lvl="0"/>
            <a:endParaRPr lang="en-US" sz="5000" dirty="0" smtClean="0"/>
          </a:p>
          <a:p>
            <a:pPr lvl="0"/>
            <a:r>
              <a:rPr lang="en-US" sz="5000" dirty="0" smtClean="0"/>
              <a:t>Patents may be used to protect inventions, machines, devices, processes and many other things. Registering a Trademark does not practice patent law. </a:t>
            </a:r>
          </a:p>
          <a:p>
            <a:pPr lvl="0"/>
            <a:endParaRPr lang="en-US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0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pPr lvl="0"/>
            <a:r>
              <a:rPr/>
              <a:t>How many classes of </a:t>
            </a:r>
            <a:r>
              <a:rPr smtClean="0"/>
              <a:t>Trademarks?</a:t>
            </a:r>
            <a:r>
              <a:rPr/>
              <a:t/>
            </a:r>
            <a:br>
              <a:rPr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b="1" dirty="0"/>
              <a:t>What to </a:t>
            </a:r>
            <a:r>
              <a:rPr lang="en-US" altLang="ar-SA" b="1" u="sng" dirty="0"/>
              <a:t>avoid</a:t>
            </a:r>
            <a:r>
              <a:rPr lang="en-US" altLang="ar-SA" b="1" dirty="0"/>
              <a:t> when selecting a Trademark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ar-SA" b="1" dirty="0"/>
              <a:t>Generic terms: </a:t>
            </a:r>
            <a:r>
              <a:rPr lang="en-US" altLang="ar-SA" sz="2800" b="1" dirty="0"/>
              <a:t>CHAIR to sell chairs</a:t>
            </a:r>
          </a:p>
          <a:p>
            <a:endParaRPr lang="en-US" altLang="ar-SA" b="1" dirty="0"/>
          </a:p>
          <a:p>
            <a:r>
              <a:rPr lang="en-US" altLang="ar-SA" b="1" dirty="0"/>
              <a:t> Descriptive terms: </a:t>
            </a:r>
            <a:r>
              <a:rPr lang="en-US" altLang="ar-SA" sz="2800" b="1" dirty="0"/>
              <a:t>SWEET to sell chocolates</a:t>
            </a:r>
          </a:p>
          <a:p>
            <a:endParaRPr lang="en-US" altLang="ar-SA" sz="2800" b="1" dirty="0"/>
          </a:p>
          <a:p>
            <a:r>
              <a:rPr lang="en-US" altLang="ar-SA" b="1" dirty="0"/>
              <a:t> Deceptive terms: </a:t>
            </a:r>
            <a:r>
              <a:rPr lang="en-US" altLang="ar-SA" sz="2800" b="1" dirty="0"/>
              <a:t>“ORWOOLA” or “Pure </a:t>
            </a:r>
            <a:r>
              <a:rPr lang="en-US" altLang="ar-SA" sz="2800" b="1" dirty="0" err="1"/>
              <a:t>whool</a:t>
            </a:r>
            <a:r>
              <a:rPr lang="en-US" altLang="ar-SA" sz="2800" b="1" dirty="0"/>
              <a:t>”               for 100%  synthetic material</a:t>
            </a:r>
          </a:p>
          <a:p>
            <a:endParaRPr lang="en-US" altLang="ar-SA" sz="2800" b="1" dirty="0"/>
          </a:p>
          <a:p>
            <a:r>
              <a:rPr lang="en-US" altLang="ar-SA" b="1" dirty="0"/>
              <a:t> Marks and terms contrary to public order/morality</a:t>
            </a:r>
          </a:p>
          <a:p>
            <a:endParaRPr lang="en-US" altLang="ar-SA" b="1" dirty="0"/>
          </a:p>
          <a:p>
            <a:r>
              <a:rPr lang="en-US" altLang="ar-SA" b="1" dirty="0"/>
              <a:t> Do not use flags, armorial bearings, official hallmarks, emblems without a legal authorization</a:t>
            </a:r>
            <a:r>
              <a:rPr lang="en-US" altLang="ar-SA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58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228600"/>
            <a:ext cx="7921752" cy="1447800"/>
          </a:xfrm>
        </p:spPr>
        <p:txBody>
          <a:bodyPr>
            <a:normAutofit/>
          </a:bodyPr>
          <a:lstStyle/>
          <a:p>
            <a:r>
              <a:rPr sz="3100" smtClean="0"/>
              <a:t>What kind of trademarks can be registered?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57400"/>
            <a:ext cx="77724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1. Descriptive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Suggestive</a:t>
            </a:r>
          </a:p>
          <a:p>
            <a:pPr marL="0" indent="0">
              <a:buNone/>
            </a:pPr>
            <a:r>
              <a:rPr lang="en-US" dirty="0" smtClean="0"/>
              <a:t>3. Arbitrary</a:t>
            </a:r>
          </a:p>
          <a:p>
            <a:pPr marL="0" indent="0">
              <a:buNone/>
            </a:pPr>
            <a:r>
              <a:rPr lang="en-US" dirty="0" smtClean="0"/>
              <a:t>4. Fanciful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953000" y="22860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smtClean="0"/>
              <a:t>Is there Trademark Act in Myanmar?</a:t>
            </a:r>
            <a:br>
              <a:rPr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is no Trademark Act established in Myanmar yet. </a:t>
            </a:r>
          </a:p>
          <a:p>
            <a:r>
              <a:rPr lang="en-US" dirty="0" smtClean="0"/>
              <a:t>However, Trademark can be registered under Section 18 (f) of the Registration Act (Myanmar Deeds and Assurance Registration Act) 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The Registration Act; 1908: 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seek protection , companies are advised to register trademarks under Section (18)f of the Registration Act of 1908 pursuant to Direction 13.</a:t>
            </a:r>
          </a:p>
          <a:p>
            <a:r>
              <a:rPr lang="en-US" dirty="0" smtClean="0"/>
              <a:t>Registration is followed by publication of a cautionary notice in a Myanmar newspaper advising the public of the registration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1100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IP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Property (IP) refers to creations of mind , such as inventions ; Literary and artistic works; designs; and symbols ; names and images used in commerce.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289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7924800" cy="1524000"/>
          </a:xfrm>
        </p:spPr>
        <p:txBody>
          <a:bodyPr>
            <a:normAutofit fontScale="90000"/>
          </a:bodyPr>
          <a:lstStyle/>
          <a:p>
            <a:pPr lvl="0"/>
            <a:r>
              <a:rPr sz="3600" smtClean="0"/>
              <a:t/>
            </a:r>
            <a:br>
              <a:rPr sz="3600" smtClean="0"/>
            </a:br>
            <a:r>
              <a:rPr sz="3600" smtClean="0"/>
              <a:t>How can a person aggrieved by the infringement of his trademark have remedies?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2027237"/>
            <a:ext cx="7620000" cy="4297363"/>
          </a:xfrm>
        </p:spPr>
        <p:txBody>
          <a:bodyPr/>
          <a:lstStyle/>
          <a:p>
            <a:r>
              <a:rPr lang="en-US" sz="2800" dirty="0" smtClean="0"/>
              <a:t>Two remedies:</a:t>
            </a:r>
          </a:p>
          <a:p>
            <a:endParaRPr lang="en-US" dirty="0" smtClean="0"/>
          </a:p>
          <a:p>
            <a:pPr lvl="2"/>
            <a:r>
              <a:rPr lang="en-US" sz="2800" dirty="0" smtClean="0"/>
              <a:t>He can institute criminal proceedings under Penal Code and/or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He can bring an action for an injunction and damages. 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Patent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366937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Patent?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828801"/>
            <a:ext cx="7848600" cy="4571999"/>
          </a:xfrm>
        </p:spPr>
        <p:txBody>
          <a:bodyPr>
            <a:normAutofit fontScale="32500" lnSpcReduction="20000"/>
          </a:bodyPr>
          <a:lstStyle/>
          <a:p>
            <a:pPr algn="just"/>
            <a:endParaRPr lang="en-US" b="1" dirty="0" smtClean="0">
              <a:solidFill>
                <a:srgbClr val="222222"/>
              </a:solidFill>
              <a:latin typeface="Arno Pro Smbd Subhead" pitchFamily="18" charset="0"/>
            </a:endParaRPr>
          </a:p>
          <a:p>
            <a:pPr algn="just"/>
            <a:endParaRPr lang="en-US" b="1" dirty="0">
              <a:solidFill>
                <a:srgbClr val="222222"/>
              </a:solidFill>
              <a:latin typeface="Arno Pro Smbd Subhead" pitchFamily="18" charset="0"/>
            </a:endParaRPr>
          </a:p>
          <a:p>
            <a:pPr marL="0" indent="0" algn="just">
              <a:buNone/>
            </a:pP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Patent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 is an exclusive right </a:t>
            </a:r>
          </a:p>
          <a:p>
            <a:pPr marL="0" indent="0" algn="just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granted for an invention, </a:t>
            </a:r>
          </a:p>
          <a:p>
            <a:pPr marL="0" indent="0" algn="just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which is a product or a process that provides, in general, </a:t>
            </a:r>
          </a:p>
          <a:p>
            <a:pPr marL="0" indent="0" algn="just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an new way of doing something, or offers a new technical solution to a problem: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57150" lvl="4" indent="0">
              <a:buNone/>
            </a:pPr>
            <a:endParaRPr lang="en-US" sz="3600" dirty="0" smtClean="0">
              <a:latin typeface="Garamond" pitchFamily="18" charset="0"/>
            </a:endParaRPr>
          </a:p>
          <a:p>
            <a:pPr marL="57150" lvl="4" indent="0" algn="just">
              <a:buNone/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97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Patent Law Protect?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752600"/>
            <a:ext cx="8382000" cy="51054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b="1" dirty="0">
              <a:solidFill>
                <a:srgbClr val="222222"/>
              </a:solidFill>
              <a:latin typeface="Arno Pro Smbd Subhead" pitchFamily="18" charset="0"/>
            </a:endParaRPr>
          </a:p>
          <a:p>
            <a:pPr marL="57150" lvl="4" indent="0" algn="just"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principle, the patent owner has the exclusive right </a:t>
            </a:r>
            <a:endParaRPr lang="en-US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4" indent="-1143000" algn="just"/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prevent or stop others from commercially exploiting the patented invention. </a:t>
            </a:r>
            <a:endParaRPr lang="en-US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" lvl="4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" lvl="4" indent="0" algn="just"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words,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patent protection means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 marL="1200150" lvl="4" indent="-1143000" algn="just"/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the invention cannot be commercially made, 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used,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distributed, imported or sold by others without the patent owner’s consent. </a:t>
            </a:r>
          </a:p>
          <a:p>
            <a:pPr marL="57150" lvl="4" indent="0" algn="just">
              <a:buNone/>
            </a:pPr>
            <a:endParaRPr lang="en-US" sz="1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506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04800"/>
            <a:ext cx="7696201" cy="1371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Arno Pro Smbd Subhead" pitchFamily="18" charset="0"/>
              </a:rPr>
              <a:t>Is a Patent valid in every Country?</a:t>
            </a:r>
            <a:endParaRPr lang="en-US" sz="4400" dirty="0">
              <a:solidFill>
                <a:schemeClr val="tx1"/>
              </a:solidFill>
              <a:latin typeface="Arno Pro Smbd Subhea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1641"/>
            <a:ext cx="8763000" cy="425815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Patents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territorial rights. 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the exclusive rights are only applicable in the country or region in which a patent has been filed and granted, in accordance with the law of that country or region.</a:t>
            </a:r>
          </a:p>
          <a:p>
            <a:pPr marL="457200" lvl="1" indent="0" algn="just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dirty="0" smtClean="0">
              <a:latin typeface="Arno Pro Smbd Subhead" pitchFamily="18" charset="0"/>
            </a:endParaRPr>
          </a:p>
          <a:p>
            <a:pPr lvl="1" algn="just"/>
            <a:endParaRPr lang="en-US" dirty="0">
              <a:latin typeface="Arno Pro Smbd Subhead" pitchFamily="18" charset="0"/>
            </a:endParaRPr>
          </a:p>
          <a:p>
            <a:pPr lvl="1" algn="just"/>
            <a:endParaRPr lang="en-US" dirty="0" smtClean="0">
              <a:latin typeface="Arno Pro Smbd Subhead" pitchFamily="18" charset="0"/>
            </a:endParaRPr>
          </a:p>
          <a:p>
            <a:pPr lvl="1" algn="just"/>
            <a:endParaRPr lang="en-US" dirty="0" smtClean="0">
              <a:latin typeface="Arno Pro Smbd Subhea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5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04800"/>
            <a:ext cx="7696201" cy="1371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Arno Pro Smbd Subhead" pitchFamily="18" charset="0"/>
              </a:rPr>
              <a:t>How long does a Patent last?</a:t>
            </a:r>
            <a:endParaRPr lang="en-US" sz="4400" dirty="0">
              <a:solidFill>
                <a:schemeClr val="tx1"/>
              </a:solidFill>
              <a:latin typeface="Arno Pro Smbd Subhea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1641"/>
            <a:ext cx="8763000" cy="425815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3500" dirty="0" smtClean="0">
                <a:latin typeface="Arno Pro Smbd Subhead" pitchFamily="18" charset="0"/>
              </a:rPr>
              <a:t>20 years from </a:t>
            </a:r>
            <a:r>
              <a:rPr lang="en-US" sz="3500" dirty="0">
                <a:latin typeface="Arno Pro Smbd Subhead" pitchFamily="18" charset="0"/>
              </a:rPr>
              <a:t>the filing date of the application.</a:t>
            </a:r>
          </a:p>
          <a:p>
            <a:pPr lvl="1" algn="just"/>
            <a:endParaRPr lang="en-US" sz="3500" dirty="0">
              <a:latin typeface="Arno Pro Smbd Subhead" pitchFamily="18" charset="0"/>
            </a:endParaRPr>
          </a:p>
          <a:p>
            <a:pPr marL="457200" lvl="1" indent="0" algn="just">
              <a:buNone/>
            </a:pPr>
            <a:endParaRPr lang="en-US" dirty="0" smtClean="0">
              <a:latin typeface="Arno Pro Smbd Subhead" pitchFamily="18" charset="0"/>
            </a:endParaRPr>
          </a:p>
          <a:p>
            <a:pPr lvl="1" algn="just"/>
            <a:endParaRPr lang="en-US" dirty="0">
              <a:latin typeface="Arno Pro Smbd Subhead" pitchFamily="18" charset="0"/>
            </a:endParaRPr>
          </a:p>
          <a:p>
            <a:pPr lvl="1" algn="just"/>
            <a:endParaRPr lang="en-US" dirty="0" smtClean="0">
              <a:latin typeface="Arno Pro Smbd Subhead" pitchFamily="18" charset="0"/>
            </a:endParaRPr>
          </a:p>
          <a:p>
            <a:pPr lvl="1" algn="just"/>
            <a:endParaRPr lang="en-US" dirty="0" smtClean="0">
              <a:latin typeface="Arno Pro Smbd Subhea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886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7620000" cy="110196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is Patentable?</a:t>
            </a:r>
            <a:br>
              <a:rPr lang="en-GB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55626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sz="4400" b="1" dirty="0">
                <a:latin typeface="Arno Pro Smbd Subhead" pitchFamily="18" charset="0"/>
                <a:ea typeface="Calibri"/>
                <a:cs typeface="Times New Roman"/>
              </a:rPr>
              <a:t>In </a:t>
            </a: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the </a:t>
            </a:r>
            <a:r>
              <a:rPr lang="en-GB" sz="4400" b="1" dirty="0">
                <a:latin typeface="Arno Pro Smbd Subhead" pitchFamily="18" charset="0"/>
                <a:ea typeface="Calibri"/>
                <a:cs typeface="Times New Roman"/>
              </a:rPr>
              <a:t>statute, any person who "invents or discovers any new and useful</a:t>
            </a: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":</a:t>
            </a:r>
          </a:p>
          <a:p>
            <a:pPr marL="742950" lvl="0" indent="-742950">
              <a:lnSpc>
                <a:spcPct val="115000"/>
              </a:lnSpc>
              <a:spcAft>
                <a:spcPts val="1000"/>
              </a:spcAft>
              <a:buAutoNum type="arabicPlain"/>
              <a:tabLst>
                <a:tab pos="457200" algn="l"/>
              </a:tabLst>
            </a:pP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Process;</a:t>
            </a:r>
          </a:p>
          <a:p>
            <a:pPr marL="742950" lvl="0" indent="-742950">
              <a:lnSpc>
                <a:spcPct val="115000"/>
              </a:lnSpc>
              <a:spcAft>
                <a:spcPts val="1000"/>
              </a:spcAft>
              <a:buAutoNum type="arabicPlain"/>
              <a:tabLst>
                <a:tab pos="457200" algn="l"/>
              </a:tabLst>
            </a:pP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Machine;</a:t>
            </a:r>
            <a:r>
              <a:rPr lang="en-US" sz="2400" b="1" dirty="0">
                <a:latin typeface="Lucida Grande"/>
              </a:rPr>
              <a:t> </a:t>
            </a:r>
          </a:p>
          <a:p>
            <a:pPr marL="742950" lvl="0" indent="-742950">
              <a:lnSpc>
                <a:spcPct val="115000"/>
              </a:lnSpc>
              <a:spcAft>
                <a:spcPts val="1000"/>
              </a:spcAft>
              <a:buAutoNum type="arabicPlain"/>
              <a:tabLst>
                <a:tab pos="457200" algn="l"/>
              </a:tabLst>
            </a:pP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Manufacture</a:t>
            </a:r>
            <a:endParaRPr lang="en-GB" sz="4400" b="1" dirty="0">
              <a:latin typeface="Arno Pro Smbd Subhead" pitchFamily="18" charset="0"/>
              <a:ea typeface="Calibri"/>
              <a:cs typeface="Times New Roman"/>
            </a:endParaRPr>
          </a:p>
          <a:p>
            <a:pPr marL="742950" lvl="0" indent="-742950">
              <a:lnSpc>
                <a:spcPct val="115000"/>
              </a:lnSpc>
              <a:spcAft>
                <a:spcPts val="1000"/>
              </a:spcAft>
              <a:buAutoNum type="arabicPlain"/>
              <a:tabLst>
                <a:tab pos="457200" algn="l"/>
              </a:tabLst>
            </a:pP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Composition </a:t>
            </a:r>
            <a:r>
              <a:rPr lang="en-GB" sz="4400" b="1" dirty="0">
                <a:latin typeface="Arno Pro Smbd Subhead" pitchFamily="18" charset="0"/>
                <a:ea typeface="Calibri"/>
                <a:cs typeface="Times New Roman"/>
              </a:rPr>
              <a:t>of matter; </a:t>
            </a: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or</a:t>
            </a:r>
          </a:p>
          <a:p>
            <a:pPr marL="742950" lvl="0" indent="-742950">
              <a:lnSpc>
                <a:spcPct val="115000"/>
              </a:lnSpc>
              <a:spcAft>
                <a:spcPts val="1000"/>
              </a:spcAft>
              <a:buAutoNum type="arabicPlain"/>
              <a:tabLst>
                <a:tab pos="457200" algn="l"/>
              </a:tabLst>
            </a:pPr>
            <a:r>
              <a:rPr lang="en-GB" sz="4400" b="1" dirty="0" smtClean="0">
                <a:latin typeface="Arno Pro Smbd Subhead" pitchFamily="18" charset="0"/>
                <a:ea typeface="Calibri"/>
                <a:cs typeface="Times New Roman"/>
              </a:rPr>
              <a:t>Improvement thereof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sz="4400" b="1" dirty="0">
                <a:latin typeface="Arno Pro Smbd Caption" pitchFamily="18" charset="0"/>
              </a:rPr>
              <a:t>may obtain a patent subject to the conditions and requirements of the law</a:t>
            </a:r>
            <a:endParaRPr lang="en-GB" sz="4400" b="1" dirty="0" smtClean="0">
              <a:latin typeface="Arno Pro Smbd Caption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dirty="0" smtClean="0">
              <a:solidFill>
                <a:srgbClr val="009ED6"/>
              </a:solidFill>
              <a:ea typeface="Calibri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403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48234" cy="1219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ypes of Patents?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599"/>
            <a:ext cx="8229600" cy="5105401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GB" sz="3600" dirty="0" smtClean="0">
                <a:latin typeface="Arno Pro Smbd Caption" pitchFamily="18" charset="0"/>
                <a:ea typeface="Calibri"/>
                <a:cs typeface="Times New Roman"/>
              </a:rPr>
              <a:t>A</a:t>
            </a:r>
            <a:r>
              <a:rPr lang="en-GB" sz="3600" dirty="0">
                <a:latin typeface="Arno Pro Smbd Caption" pitchFamily="18" charset="0"/>
                <a:ea typeface="Calibri"/>
                <a:cs typeface="Times New Roman"/>
              </a:rPr>
              <a:t> </a:t>
            </a:r>
            <a:r>
              <a:rPr lang="en-GB" sz="3600" b="1" dirty="0">
                <a:latin typeface="Arno Pro Smbd Caption" pitchFamily="18" charset="0"/>
                <a:ea typeface="Calibri"/>
                <a:cs typeface="Times New Roman"/>
              </a:rPr>
              <a:t>utility patent</a:t>
            </a:r>
            <a:r>
              <a:rPr lang="en-GB" sz="3600" dirty="0">
                <a:latin typeface="Arno Pro Smbd Caption" pitchFamily="18" charset="0"/>
                <a:ea typeface="Calibri"/>
                <a:cs typeface="Times New Roman"/>
              </a:rPr>
              <a:t> </a:t>
            </a:r>
            <a:r>
              <a:rPr lang="en-GB" sz="3600" dirty="0" smtClean="0">
                <a:latin typeface="Arno Pro Smbd Caption" pitchFamily="18" charset="0"/>
                <a:ea typeface="Calibri"/>
                <a:cs typeface="Times New Roman"/>
              </a:rPr>
              <a:t>:</a:t>
            </a:r>
          </a:p>
          <a:p>
            <a:pPr lvl="1">
              <a:spcAft>
                <a:spcPts val="1000"/>
              </a:spcAft>
            </a:pPr>
            <a:r>
              <a:rPr lang="en-GB" sz="3200" dirty="0" smtClean="0">
                <a:ea typeface="Calibri"/>
                <a:cs typeface="Times New Roman"/>
              </a:rPr>
              <a:t>protects </a:t>
            </a:r>
            <a:r>
              <a:rPr lang="en-GB" sz="3200" dirty="0">
                <a:ea typeface="Calibri"/>
                <a:cs typeface="Times New Roman"/>
              </a:rPr>
              <a:t>the </a:t>
            </a:r>
            <a:r>
              <a:rPr lang="en-GB" sz="3200" i="1" u="sng" dirty="0">
                <a:ea typeface="Calibri"/>
                <a:cs typeface="Times New Roman"/>
              </a:rPr>
              <a:t>function</a:t>
            </a:r>
            <a:r>
              <a:rPr lang="en-GB" sz="3200" dirty="0">
                <a:ea typeface="Calibri"/>
                <a:cs typeface="Times New Roman"/>
              </a:rPr>
              <a:t> of an </a:t>
            </a:r>
            <a:r>
              <a:rPr lang="en-GB" sz="3200" dirty="0" smtClean="0">
                <a:ea typeface="Calibri"/>
                <a:cs typeface="Times New Roman"/>
              </a:rPr>
              <a:t>invention</a:t>
            </a:r>
          </a:p>
          <a:p>
            <a:pPr lvl="1">
              <a:spcAft>
                <a:spcPts val="1000"/>
              </a:spcAft>
            </a:pPr>
            <a:r>
              <a:rPr lang="en-GB" sz="3200" dirty="0">
                <a:latin typeface="Arno Pro Smbd Caption" pitchFamily="18" charset="0"/>
                <a:ea typeface="Calibri"/>
                <a:cs typeface="Times New Roman"/>
              </a:rPr>
              <a:t> </a:t>
            </a:r>
            <a:r>
              <a:rPr lang="en-GB" sz="3200" dirty="0" smtClean="0">
                <a:latin typeface="Arno Pro Smbd Caption" pitchFamily="18" charset="0"/>
                <a:ea typeface="Calibri"/>
                <a:cs typeface="Times New Roman"/>
              </a:rPr>
              <a:t>20 years protection</a:t>
            </a:r>
          </a:p>
          <a:p>
            <a:pPr algn="just">
              <a:spcAft>
                <a:spcPts val="1000"/>
              </a:spcAft>
            </a:pPr>
            <a:r>
              <a:rPr lang="en-GB" sz="3600" dirty="0" smtClean="0">
                <a:latin typeface="Arno Pro Smbd Caption" pitchFamily="18" charset="0"/>
                <a:ea typeface="Calibri"/>
                <a:cs typeface="Times New Roman"/>
              </a:rPr>
              <a:t>A</a:t>
            </a:r>
            <a:r>
              <a:rPr lang="en-GB" sz="3600" dirty="0">
                <a:latin typeface="Arno Pro Smbd Caption" pitchFamily="18" charset="0"/>
                <a:ea typeface="Calibri"/>
                <a:cs typeface="Times New Roman"/>
              </a:rPr>
              <a:t> </a:t>
            </a:r>
            <a:r>
              <a:rPr lang="en-GB" sz="3600" b="1" dirty="0">
                <a:latin typeface="Arno Pro Smbd Caption" pitchFamily="18" charset="0"/>
                <a:ea typeface="Calibri"/>
                <a:cs typeface="Times New Roman"/>
              </a:rPr>
              <a:t>design patent</a:t>
            </a:r>
            <a:r>
              <a:rPr lang="en-GB" sz="3600" dirty="0">
                <a:latin typeface="Arno Pro Smbd Caption" pitchFamily="18" charset="0"/>
                <a:ea typeface="Calibri"/>
                <a:cs typeface="Times New Roman"/>
              </a:rPr>
              <a:t> </a:t>
            </a:r>
            <a:r>
              <a:rPr lang="en-GB" sz="3600" dirty="0" smtClean="0">
                <a:latin typeface="Arno Pro Smbd Caption" pitchFamily="18" charset="0"/>
                <a:ea typeface="Calibri"/>
                <a:cs typeface="Times New Roman"/>
              </a:rPr>
              <a:t>:</a:t>
            </a:r>
            <a:r>
              <a:rPr lang="en-GB" sz="3600" dirty="0">
                <a:ea typeface="Calibri"/>
                <a:cs typeface="Times New Roman"/>
              </a:rPr>
              <a:t> </a:t>
            </a:r>
            <a:endParaRPr lang="en-GB" sz="3600" dirty="0" smtClean="0">
              <a:ea typeface="Calibri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n-GB" sz="3200" dirty="0">
                <a:ea typeface="Calibri"/>
                <a:cs typeface="Times New Roman"/>
              </a:rPr>
              <a:t>p</a:t>
            </a:r>
            <a:r>
              <a:rPr lang="en-GB" sz="3200" dirty="0" smtClean="0">
                <a:ea typeface="Calibri"/>
                <a:cs typeface="Times New Roman"/>
              </a:rPr>
              <a:t>rotects the </a:t>
            </a:r>
            <a:r>
              <a:rPr lang="en-GB" sz="3200" i="1" u="sng" dirty="0" smtClean="0">
                <a:ea typeface="Calibri"/>
                <a:cs typeface="Times New Roman"/>
              </a:rPr>
              <a:t>overall</a:t>
            </a:r>
            <a:r>
              <a:rPr lang="en-GB" sz="3200" i="1" u="sng" dirty="0">
                <a:ea typeface="Calibri"/>
                <a:cs typeface="Times New Roman"/>
              </a:rPr>
              <a:t> appearance</a:t>
            </a:r>
            <a:r>
              <a:rPr lang="en-GB" sz="3200" dirty="0">
                <a:ea typeface="Calibri"/>
                <a:cs typeface="Times New Roman"/>
              </a:rPr>
              <a:t> of an invention </a:t>
            </a:r>
            <a:endParaRPr lang="en-GB" sz="3200" dirty="0" smtClean="0">
              <a:ea typeface="Calibri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n-GB" sz="3200" dirty="0" smtClean="0">
                <a:latin typeface="Arno Pro Smbd Caption" pitchFamily="18" charset="0"/>
                <a:cs typeface="Times New Roman"/>
              </a:rPr>
              <a:t>14 years protection</a:t>
            </a:r>
            <a:endParaRPr lang="en-US" sz="3200" dirty="0">
              <a:latin typeface="Arno Pro Smbd Caption" pitchFamily="18" charset="0"/>
            </a:endParaRPr>
          </a:p>
          <a:p>
            <a:pPr algn="just">
              <a:spcAft>
                <a:spcPts val="1000"/>
              </a:spcAft>
            </a:pPr>
            <a:endParaRPr lang="en-GB" sz="4400" dirty="0" smtClean="0">
              <a:solidFill>
                <a:srgbClr val="FF33CC"/>
              </a:solidFill>
              <a:latin typeface="Arno Pro Smbd Caption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4392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is not Patentable?</a:t>
            </a:r>
            <a:endParaRPr lang="en-GB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77200" cy="4876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M</a:t>
            </a:r>
            <a:r>
              <a:rPr lang="en-GB" b="1" dirty="0" smtClean="0">
                <a:latin typeface="Arno Pro Smbd Subhead" pitchFamily="18" charset="0"/>
                <a:ea typeface="Calibri"/>
                <a:cs typeface="Times New Roman"/>
              </a:rPr>
              <a:t>otion devices;</a:t>
            </a:r>
            <a:endParaRPr lang="en-GB" b="1" dirty="0">
              <a:latin typeface="Arno Pro Smbd Subhead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 A</a:t>
            </a:r>
            <a:r>
              <a:rPr lang="en-GB" b="1" dirty="0" smtClean="0">
                <a:latin typeface="Arno Pro Smbd Subhead" pitchFamily="18" charset="0"/>
                <a:ea typeface="Calibri"/>
                <a:cs typeface="Times New Roman"/>
              </a:rPr>
              <a:t>bstract ideas</a:t>
            </a: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;</a:t>
            </a:r>
            <a:endParaRPr lang="en-GB" b="1" dirty="0" smtClean="0">
              <a:latin typeface="Arno Pro Smbd Subhead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L</a:t>
            </a:r>
            <a:r>
              <a:rPr lang="en-GB" b="1" dirty="0" smtClean="0">
                <a:latin typeface="Arno Pro Smbd Subhead" pitchFamily="18" charset="0"/>
                <a:ea typeface="Calibri"/>
                <a:cs typeface="Times New Roman"/>
              </a:rPr>
              <a:t>aws </a:t>
            </a: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of nature, </a:t>
            </a:r>
            <a:r>
              <a:rPr lang="en-GB" b="1" dirty="0" smtClean="0">
                <a:latin typeface="Arno Pro Smbd Subhead" pitchFamily="18" charset="0"/>
                <a:ea typeface="Calibri"/>
                <a:cs typeface="Times New Roman"/>
              </a:rPr>
              <a:t>and naturally </a:t>
            </a: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occurring </a:t>
            </a:r>
            <a:r>
              <a:rPr lang="en-GB" b="1" dirty="0" smtClean="0">
                <a:latin typeface="Arno Pro Smbd Subhead" pitchFamily="18" charset="0"/>
                <a:ea typeface="Calibri"/>
                <a:cs typeface="Times New Roman"/>
              </a:rPr>
              <a:t>substances</a:t>
            </a: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;</a:t>
            </a:r>
            <a:endParaRPr lang="en-GB" b="1" dirty="0" smtClean="0">
              <a:latin typeface="Arno Pro Smbd Subhead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latin typeface="Arno Pro Smbd Subhead" pitchFamily="18" charset="0"/>
                <a:ea typeface="Calibri"/>
                <a:cs typeface="Times New Roman"/>
              </a:rPr>
              <a:t>Invention</a:t>
            </a:r>
            <a:r>
              <a:rPr lang="en-GB" b="1" dirty="0">
                <a:latin typeface="Arno Pro Smbd Subhead" pitchFamily="18" charset="0"/>
                <a:ea typeface="Calibri"/>
                <a:cs typeface="Times New Roman"/>
              </a:rPr>
              <a:t> publicly disclosed more than 12 months </a:t>
            </a:r>
            <a:r>
              <a:rPr lang="en-GB" b="1" dirty="0" smtClean="0">
                <a:latin typeface="Arno Pro Smbd Subhead" pitchFamily="18" charset="0"/>
                <a:ea typeface="Calibri"/>
                <a:cs typeface="Times New Roman"/>
              </a:rPr>
              <a:t>ago (US)</a:t>
            </a:r>
            <a:r>
              <a:rPr lang="en-GB" b="1" dirty="0" smtClean="0">
                <a:latin typeface="AGaramond Bold" pitchFamily="18" charset="0"/>
                <a:ea typeface="Calibri"/>
                <a:cs typeface="Times New Roman"/>
              </a:rPr>
              <a:t>.</a:t>
            </a:r>
            <a:r>
              <a:rPr lang="en-GB" b="1" dirty="0">
                <a:latin typeface="AGaramond Bold" pitchFamily="18" charset="0"/>
                <a:ea typeface="Calibri"/>
                <a:cs typeface="Times New Roman"/>
              </a:rPr>
              <a:t> </a:t>
            </a:r>
            <a:endParaRPr lang="en-GB" b="1" dirty="0" smtClean="0">
              <a:latin typeface="AGaramond Bold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dirty="0">
                <a:latin typeface="Arno Pro Smbd Subhead" pitchFamily="18" charset="0"/>
              </a:rPr>
              <a:t/>
            </a:r>
            <a:br>
              <a:rPr lang="en-US" sz="2800" dirty="0">
                <a:latin typeface="Arno Pro Smbd Subhead" pitchFamily="18" charset="0"/>
              </a:rPr>
            </a:br>
            <a:endParaRPr lang="en-GB" sz="2800" dirty="0">
              <a:latin typeface="Arno Pro Smbd Subhead" pitchFamily="18" charset="0"/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0239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3305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steps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458200" cy="4724400"/>
          </a:xfrm>
        </p:spPr>
        <p:txBody>
          <a:bodyPr>
            <a:normAutofit/>
          </a:bodyPr>
          <a:lstStyle/>
          <a:p>
            <a:pPr lvl="0" algn="just"/>
            <a:r>
              <a:rPr lang="en-GB" dirty="0" smtClean="0">
                <a:latin typeface="Arno Pro Smbd Caption" pitchFamily="18" charset="0"/>
              </a:rPr>
              <a:t>new</a:t>
            </a:r>
            <a:r>
              <a:rPr lang="en-GB" dirty="0">
                <a:latin typeface="Arno Pro Smbd Caption" pitchFamily="18" charset="0"/>
              </a:rPr>
              <a:t>, </a:t>
            </a:r>
            <a:endParaRPr lang="en-GB" dirty="0" smtClean="0">
              <a:latin typeface="Arno Pro Smbd Caption" pitchFamily="18" charset="0"/>
            </a:endParaRPr>
          </a:p>
          <a:p>
            <a:pPr lvl="0" algn="just"/>
            <a:r>
              <a:rPr lang="en-GB" dirty="0" smtClean="0">
                <a:latin typeface="Arno Pro Smbd Caption" pitchFamily="18" charset="0"/>
              </a:rPr>
              <a:t>original  </a:t>
            </a:r>
          </a:p>
          <a:p>
            <a:pPr lvl="0" algn="just"/>
            <a:r>
              <a:rPr lang="en-GB" dirty="0" smtClean="0">
                <a:latin typeface="Arno Pro Smbd Caption" pitchFamily="18" charset="0"/>
              </a:rPr>
              <a:t>ornamental design</a:t>
            </a:r>
            <a:endParaRPr lang="en-GB" dirty="0">
              <a:latin typeface="Arno Pro Smbd Caption" pitchFamily="18" charset="0"/>
            </a:endParaRPr>
          </a:p>
          <a:p>
            <a:pPr lvl="0" algn="just"/>
            <a:r>
              <a:rPr lang="en-GB" dirty="0" smtClean="0">
                <a:latin typeface="Arno Pro Smbd Caption" pitchFamily="18" charset="0"/>
              </a:rPr>
              <a:t>must </a:t>
            </a:r>
            <a:r>
              <a:rPr lang="en-GB" dirty="0">
                <a:latin typeface="Arno Pro Smbd Caption" pitchFamily="18" charset="0"/>
              </a:rPr>
              <a:t>not be obvious.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298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IP Right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Much Like any other property rights-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They allow the owner ,or creator of a patent, trademark, or copyright work to benefit from his or her innovation and creativity 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/>
              <a:t>The owner of IPRs  has –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-certain exclusive rights recognized by law for him to control or exploit them through </a:t>
            </a:r>
            <a:r>
              <a:rPr lang="en-US" dirty="0" smtClean="0"/>
              <a:t>licensing </a:t>
            </a:r>
            <a:r>
              <a:rPr lang="en-US" dirty="0"/>
              <a:t>or franchising 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3475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Apple Inc. v. Samsung Electronic Co. Ltd.</a:t>
            </a:r>
            <a:br>
              <a:rPr lang="en-US" sz="4000" b="1" i="1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</a:br>
            <a:r>
              <a:rPr lang="en-US" sz="4000" b="1" i="1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[2011]</a:t>
            </a:r>
            <a:endParaRPr lang="en-US" sz="4000" b="1" i="1" dirty="0">
              <a:effectLst/>
              <a:latin typeface="Times New Roman" pitchFamily="18" charset="0"/>
              <a:ea typeface="NSimSun" pitchFamily="49" charset="-122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53400" cy="5334000"/>
          </a:xfrm>
        </p:spPr>
        <p:txBody>
          <a:bodyPr>
            <a:noAutofit/>
          </a:bodyPr>
          <a:lstStyle/>
          <a:p>
            <a:pPr algn="just"/>
            <a:endParaRPr lang="en-US" sz="1200" dirty="0" smtClean="0">
              <a:latin typeface="georgia"/>
            </a:endParaRPr>
          </a:p>
          <a:p>
            <a:pPr algn="just"/>
            <a:r>
              <a:rPr lang="en-GB" sz="2400" dirty="0" smtClean="0"/>
              <a:t>This case is regarding the design of smartphones and tablet computers; between them, the companies made more than half of smartphones sold worldwide as of July 2012.</a:t>
            </a:r>
          </a:p>
          <a:p>
            <a:pPr algn="just"/>
            <a:r>
              <a:rPr lang="en-GB" sz="2400" dirty="0" smtClean="0"/>
              <a:t>In the spring of 2011, Apple began litigating against Samsung in patent infringement suits.</a:t>
            </a:r>
          </a:p>
          <a:p>
            <a:pPr algn="just"/>
            <a:r>
              <a:rPr lang="en-GB" sz="2400" dirty="0" smtClean="0"/>
              <a:t>After a 13-day trial in 2012, a jury held that Samsung’s phones infringed Apple utility and design patents. </a:t>
            </a:r>
          </a:p>
          <a:p>
            <a:pPr algn="just"/>
            <a:r>
              <a:rPr lang="en-GB" sz="2400" dirty="0" smtClean="0"/>
              <a:t>Apple was originally granted $1.05 billion, but that number was slashed down on appeal. Samsung paid $548 million . </a:t>
            </a:r>
          </a:p>
          <a:p>
            <a:pPr algn="just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89102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199"/>
            <a:ext cx="8153400" cy="121920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Patent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in Myanmar?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599"/>
            <a:ext cx="8153400" cy="5638801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GB" sz="5100" dirty="0" smtClean="0">
              <a:solidFill>
                <a:srgbClr val="31333E"/>
              </a:solidFill>
              <a:latin typeface="Arno Pro Smbd Subhead" pitchFamily="18" charset="0"/>
            </a:endParaRP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atent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Myanmar yet.</a:t>
            </a:r>
            <a:endParaRPr lang="en-US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Patents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Designs Act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was repealed 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invention may be registered under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18(f) of the Registration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 Law in July 2015 is part of the process.  </a:t>
            </a: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law aims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protect technical innovation and promote both foreign investment and local industrial development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Chapters of the draft include the following </a:t>
            </a: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provisions:</a:t>
            </a:r>
            <a:endParaRPr lang="en-GB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Pursuant to Chapter (5), Section 7, </a:t>
            </a: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invention must:</a:t>
            </a:r>
          </a:p>
          <a:p>
            <a:pPr algn="just" fontAlgn="base"/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 be novel;</a:t>
            </a:r>
          </a:p>
          <a:p>
            <a:pPr algn="just" fontAlgn="base"/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involve an </a:t>
            </a: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inventive </a:t>
            </a:r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step; and</a:t>
            </a:r>
          </a:p>
          <a:p>
            <a:pPr algn="just" fontAlgn="base"/>
            <a: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 be industrially useful</a:t>
            </a:r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769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Copy Right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2475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1091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Copyright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(or author's right)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is the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rights that creators have over their literary and artistic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works:</a:t>
            </a:r>
          </a:p>
          <a:p>
            <a:pPr lvl="1"/>
            <a:r>
              <a:rPr lang="en-US" dirty="0" smtClean="0"/>
              <a:t>authors, </a:t>
            </a:r>
          </a:p>
          <a:p>
            <a:pPr lvl="1"/>
            <a:r>
              <a:rPr lang="en-US" dirty="0" smtClean="0"/>
              <a:t>composers, </a:t>
            </a:r>
          </a:p>
          <a:p>
            <a:pPr lvl="1"/>
            <a:r>
              <a:rPr lang="en-US" dirty="0" smtClean="0"/>
              <a:t>computer programmers, </a:t>
            </a:r>
          </a:p>
          <a:p>
            <a:pPr lvl="1"/>
            <a:r>
              <a:rPr lang="en-US" dirty="0" smtClean="0"/>
              <a:t>Website designers and </a:t>
            </a:r>
          </a:p>
          <a:p>
            <a:pPr lvl="1"/>
            <a:r>
              <a:rPr lang="en-US" dirty="0" smtClean="0"/>
              <a:t>Other creators 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marL="514350" lvl="4" indent="-457200">
              <a:buFont typeface="Arial" pitchFamily="34" charset="0"/>
              <a:buChar char="•"/>
            </a:pPr>
            <a:r>
              <a:rPr lang="en-US" sz="4700" dirty="0"/>
              <a:t>“Works” </a:t>
            </a:r>
            <a:r>
              <a:rPr lang="en-US" sz="4700" dirty="0" smtClean="0"/>
              <a:t>: </a:t>
            </a:r>
            <a:r>
              <a:rPr lang="en-US" sz="3000" dirty="0" smtClean="0"/>
              <a:t>literary, artistic, dramatic and other types of creations</a:t>
            </a:r>
            <a:r>
              <a:rPr lang="en-US" sz="3000" dirty="0"/>
              <a:t>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926017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Copyright Law protect?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71668" cy="49567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Original works: </a:t>
            </a:r>
          </a:p>
          <a:p>
            <a:pPr lvl="1"/>
            <a:r>
              <a:rPr lang="en-US" sz="3200" dirty="0" smtClean="0"/>
              <a:t>Books, magazines, newspapers, music, paintings, photographs, sculpture, films, computer programs, video games and original databases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8072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Rights Comprised in 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77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Right </a:t>
            </a:r>
            <a:r>
              <a:rPr lang="en-US" dirty="0"/>
              <a:t>of Reproduction and Related Rights</a:t>
            </a:r>
          </a:p>
          <a:p>
            <a:r>
              <a:rPr lang="en-US" dirty="0"/>
              <a:t>Performing Rights</a:t>
            </a:r>
          </a:p>
          <a:p>
            <a:r>
              <a:rPr lang="en-US" dirty="0"/>
              <a:t>Recording Rights</a:t>
            </a:r>
          </a:p>
          <a:p>
            <a:r>
              <a:rPr lang="en-US" dirty="0"/>
              <a:t>Motion Picture Rights</a:t>
            </a:r>
          </a:p>
          <a:p>
            <a:r>
              <a:rPr lang="en-US" dirty="0"/>
              <a:t>Broadcasting Rights</a:t>
            </a:r>
          </a:p>
          <a:p>
            <a:r>
              <a:rPr lang="en-US" dirty="0"/>
              <a:t>Translation and Adaptation Rights</a:t>
            </a:r>
          </a:p>
          <a:p>
            <a:r>
              <a:rPr lang="en-US" dirty="0"/>
              <a:t>Moral Rights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83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Related Rights or </a:t>
            </a:r>
            <a:r>
              <a:rPr lang="en-US" dirty="0" err="1" smtClean="0"/>
              <a:t>Neighbouring</a:t>
            </a:r>
            <a:r>
              <a:rPr lang="en-US" dirty="0" smtClean="0"/>
              <a:t> Rights?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109187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Rights of Performers (e.g. actors, singers, musicians) in their performances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Rights of producers of sound recording (Phonograms)  (e.g.) compact discs);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Rights of broadcasting organizations (radios and TV programs transmitted over the air)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19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we have Copyright Act in Myanmar?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26158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BURMA COPYRIGHT ACT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	[</a:t>
            </a:r>
            <a:r>
              <a:rPr lang="en-US" sz="2400" dirty="0"/>
              <a:t>INDIA ACT III, 1914.] (24th February, 1914</a:t>
            </a:r>
            <a:r>
              <a:rPr lang="en-US" sz="2400" dirty="0" smtClean="0"/>
              <a:t>.)</a:t>
            </a:r>
          </a:p>
          <a:p>
            <a:r>
              <a:rPr lang="en-US" dirty="0" smtClean="0"/>
              <a:t>This Act does </a:t>
            </a:r>
            <a:r>
              <a:rPr lang="en-US" dirty="0"/>
              <a:t>not prescribe copyright of other country to be recorded in Myanmar.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bills on IP laws </a:t>
            </a:r>
            <a:r>
              <a:rPr lang="en-US" dirty="0" smtClean="0"/>
              <a:t>on </a:t>
            </a:r>
            <a:r>
              <a:rPr lang="en-US" dirty="0"/>
              <a:t>protection of intellectual </a:t>
            </a:r>
            <a:r>
              <a:rPr lang="en-US" dirty="0" smtClean="0"/>
              <a:t>property are in drafting stage.</a:t>
            </a:r>
          </a:p>
          <a:p>
            <a:r>
              <a:rPr lang="en-US" dirty="0" smtClean="0"/>
              <a:t>Copyright </a:t>
            </a:r>
            <a:r>
              <a:rPr lang="en-US" dirty="0"/>
              <a:t>obtained in other countries cannot be enforced in </a:t>
            </a:r>
            <a:r>
              <a:rPr lang="en-US" dirty="0" smtClean="0"/>
              <a:t>Myanmar as yet.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43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types of Works are Protected by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5337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The Berne Convention (1886)</a:t>
            </a:r>
          </a:p>
          <a:p>
            <a:r>
              <a:rPr lang="en-US" sz="2000" dirty="0" smtClean="0"/>
              <a:t>Literary works (books, magazines, newspapers, technical papers)</a:t>
            </a:r>
          </a:p>
          <a:p>
            <a:r>
              <a:rPr lang="en-US" sz="2000" dirty="0" smtClean="0"/>
              <a:t>Musical works or compositions including compilations</a:t>
            </a:r>
          </a:p>
          <a:p>
            <a:r>
              <a:rPr lang="en-US" sz="2000" dirty="0" smtClean="0"/>
              <a:t>Dramatic works (plays, training programs in video cassettes)</a:t>
            </a:r>
          </a:p>
          <a:p>
            <a:r>
              <a:rPr lang="en-US" sz="2000" dirty="0" smtClean="0"/>
              <a:t>Artistic works (cartoons, drawings, paintings, sculptures and computer artwork)</a:t>
            </a:r>
          </a:p>
          <a:p>
            <a:r>
              <a:rPr lang="en-US" sz="2000" dirty="0" smtClean="0"/>
              <a:t>Photographic works (both on paper and digital form)</a:t>
            </a:r>
          </a:p>
          <a:p>
            <a:r>
              <a:rPr lang="en-US" sz="2000" dirty="0" smtClean="0"/>
              <a:t>Computer programs and software</a:t>
            </a:r>
          </a:p>
          <a:p>
            <a:r>
              <a:rPr lang="en-US" sz="2000" dirty="0" smtClean="0"/>
              <a:t>Some types of database</a:t>
            </a:r>
          </a:p>
          <a:p>
            <a:r>
              <a:rPr lang="en-US" sz="2000" dirty="0" smtClean="0"/>
              <a:t>Maps, globes, charts, diagrams, plans and technical drawings</a:t>
            </a:r>
          </a:p>
          <a:p>
            <a:r>
              <a:rPr lang="en-US" sz="2000" dirty="0" smtClean="0"/>
              <a:t>Advertisements, commercial prints and labels</a:t>
            </a:r>
          </a:p>
          <a:p>
            <a:r>
              <a:rPr lang="en-US" sz="2000" dirty="0" smtClean="0"/>
              <a:t>Cinematographic works (motion pictures, TV shows, webcasts)</a:t>
            </a:r>
          </a:p>
          <a:p>
            <a:r>
              <a:rPr lang="en-US" sz="2000" dirty="0" smtClean="0"/>
              <a:t>Multimedia products; and</a:t>
            </a:r>
          </a:p>
          <a:p>
            <a:r>
              <a:rPr lang="en-US" sz="2000" dirty="0" smtClean="0"/>
              <a:t>Works of applied art (jewelry, wallpaper and carpets)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790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Copyright protect?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2437"/>
            <a:ext cx="80772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TRIPs, Article 9 (2) :</a:t>
            </a:r>
          </a:p>
          <a:p>
            <a:pPr marL="0" indent="0">
              <a:buNone/>
            </a:pPr>
            <a:r>
              <a:rPr lang="en-US" dirty="0" smtClean="0"/>
              <a:t>     “Copyright protection shall extend to expressions and not to ideas, procedures, and methods of operation or mathematical concepts as such”  </a:t>
            </a:r>
          </a:p>
        </p:txBody>
      </p:sp>
    </p:spTree>
    <p:extLst>
      <p:ext uri="{BB962C8B-B14F-4D97-AF65-F5344CB8AC3E}">
        <p14:creationId xmlns:p14="http://schemas.microsoft.com/office/powerpoint/2010/main" val="18680423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Categories of Intellectual Property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IP comprises two main branches 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1. Industrial property </a:t>
            </a:r>
          </a:p>
          <a:p>
            <a:pPr marL="137160" indent="0">
              <a:buNone/>
            </a:pPr>
            <a:r>
              <a:rPr lang="en-US" dirty="0" smtClean="0"/>
              <a:t>     (inventions ,trademarks ,industrial designs ,and  appellations of origin ;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  2. Copyright </a:t>
            </a:r>
          </a:p>
          <a:p>
            <a:pPr marL="137160" indent="0">
              <a:buNone/>
            </a:pPr>
            <a:r>
              <a:rPr lang="en-US" dirty="0" smtClean="0"/>
              <a:t>(literary ,musical ,artistic ,photographic and audiovisual works)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824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areas copyright does not subsist?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77413"/>
            <a:ext cx="7924800" cy="449958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style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merely in news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history, historical incidents or facts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scientific principles or descriptions of an art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methods of operation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2900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Geographical Indication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3577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Indication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indication which identifies such goods as agricultural goods, natural goods or manufactured goods as originating or manufactured in the territory of a country, or a region or locally in that territory, where a given quality 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481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</a:t>
            </a:r>
            <a:r>
              <a:rPr lang="en-US" dirty="0" smtClean="0"/>
              <a:t>Indication (WIPO)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sign used on products that have a specific geographical origin and possess qualities or a reputation that are due to that origin. In order to function as a GI, a sign must identify a product as originating in a given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927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Swiss Watch</a:t>
            </a:r>
          </a:p>
          <a:p>
            <a:r>
              <a:rPr lang="en-US" dirty="0" err="1" smtClean="0"/>
              <a:t>Nyaung</a:t>
            </a:r>
            <a:r>
              <a:rPr lang="en-US" dirty="0" smtClean="0"/>
              <a:t> </a:t>
            </a:r>
            <a:r>
              <a:rPr lang="en-US" dirty="0" err="1" smtClean="0"/>
              <a:t>Oo</a:t>
            </a:r>
            <a:r>
              <a:rPr lang="en-US" dirty="0" smtClean="0"/>
              <a:t> Zee </a:t>
            </a:r>
            <a:r>
              <a:rPr lang="en-US" dirty="0" err="1" smtClean="0"/>
              <a:t>Yoo</a:t>
            </a:r>
            <a:endParaRPr lang="en-US" dirty="0" smtClean="0"/>
          </a:p>
          <a:p>
            <a:r>
              <a:rPr lang="en-US" dirty="0" err="1" smtClean="0"/>
              <a:t>Pathin</a:t>
            </a:r>
            <a:r>
              <a:rPr lang="en-US" dirty="0" smtClean="0"/>
              <a:t> </a:t>
            </a:r>
            <a:r>
              <a:rPr lang="en-US" dirty="0" err="1" smtClean="0"/>
              <a:t>Halawar</a:t>
            </a:r>
            <a:endParaRPr lang="en-US" dirty="0" smtClean="0"/>
          </a:p>
          <a:p>
            <a:r>
              <a:rPr lang="en-US" dirty="0" err="1" smtClean="0"/>
              <a:t>Kyaukpadaung</a:t>
            </a:r>
            <a:r>
              <a:rPr lang="en-US" dirty="0" smtClean="0"/>
              <a:t> </a:t>
            </a:r>
            <a:r>
              <a:rPr lang="en-US" dirty="0" err="1" smtClean="0"/>
              <a:t>Kyan</a:t>
            </a:r>
            <a:r>
              <a:rPr lang="en-US" dirty="0" smtClean="0"/>
              <a:t> </a:t>
            </a:r>
            <a:r>
              <a:rPr lang="en-US" dirty="0" err="1" smtClean="0"/>
              <a:t>Thakar</a:t>
            </a:r>
            <a:endParaRPr lang="en-US" dirty="0" smtClean="0"/>
          </a:p>
          <a:p>
            <a:r>
              <a:rPr lang="en-US" dirty="0" smtClean="0"/>
              <a:t>Bagan Pone Yay </a:t>
            </a:r>
            <a:r>
              <a:rPr lang="en-US" dirty="0" err="1" smtClean="0"/>
              <a:t>Gyi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7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years which may be renewed from time to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48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Registration of GI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 news roman"/>
              </a:rPr>
              <a:t>It gives owners and the authorized users the exclusive right to use the indication on the good in which it is registered.</a:t>
            </a:r>
          </a:p>
          <a:p>
            <a:r>
              <a:rPr lang="en-US" dirty="0" smtClean="0">
                <a:latin typeface="Time news roman"/>
              </a:rPr>
              <a:t>Registration gives right to institution of suit against infringement and recovery of damages for such infringement.</a:t>
            </a:r>
          </a:p>
          <a:p>
            <a:r>
              <a:rPr lang="en-US" dirty="0" smtClean="0">
                <a:latin typeface="Time news roman"/>
              </a:rPr>
              <a:t>Infringement can be caused by use of the GI on such goods which indicates that </a:t>
            </a:r>
            <a:r>
              <a:rPr lang="en-US" dirty="0" err="1" smtClean="0">
                <a:latin typeface="Time news roman"/>
              </a:rPr>
              <a:t>usch</a:t>
            </a:r>
            <a:r>
              <a:rPr lang="en-US" dirty="0" smtClean="0">
                <a:latin typeface="Time news roman"/>
              </a:rPr>
              <a:t> goods originate in such place other than its true place of origin or due to unfair competition. </a:t>
            </a:r>
            <a:endParaRPr lang="en-US" dirty="0">
              <a:latin typeface="Time news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0353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Myanmar is a member of (WIPO)(WTO)</a:t>
            </a:r>
          </a:p>
          <a:p>
            <a:r>
              <a:rPr lang="en-US" dirty="0" smtClean="0"/>
              <a:t>Signatory to the TRIPS Agreement,</a:t>
            </a:r>
          </a:p>
          <a:p>
            <a:r>
              <a:rPr lang="en-US" dirty="0" smtClean="0"/>
              <a:t>Began to draft a law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addressing patent, copyright and trademark</a:t>
            </a:r>
            <a:r>
              <a:rPr lang="en-US" dirty="0" smtClean="0"/>
              <a:t> issues which appeared designed to bring the country into compliance with the TRIPS Agreement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602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Thank you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1"/>
            <a:ext cx="8001000" cy="5741376"/>
          </a:xfrm>
        </p:spPr>
        <p:txBody>
          <a:bodyPr/>
          <a:lstStyle/>
          <a:p>
            <a:r>
              <a:rPr lang="en-US" dirty="0" smtClean="0"/>
              <a:t>IP is protected in law by , for example 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patents, copyright and trademarks</a:t>
            </a:r>
            <a:r>
              <a:rPr lang="en-US" dirty="0" smtClean="0"/>
              <a:t>, which enable people to earn recognition, or financial benefit from what they invent or create. By striking the right balance between the interests of innovations and the wider public interest , the IP which creativity and innovation can flourish.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458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1"/>
            <a:ext cx="8153400" cy="5817576"/>
          </a:xfrm>
        </p:spPr>
        <p:txBody>
          <a:bodyPr/>
          <a:lstStyle/>
          <a:p>
            <a:r>
              <a:rPr lang="en-US" dirty="0" smtClean="0"/>
              <a:t>Just  like physical goods ,intellectual property can be protected against theft by other people.</a:t>
            </a:r>
          </a:p>
          <a:p>
            <a:r>
              <a:rPr lang="en-US" dirty="0" smtClean="0"/>
              <a:t>It can be bought ,sold ,transferred and need to be protected.</a:t>
            </a:r>
          </a:p>
          <a:p>
            <a:r>
              <a:rPr lang="en-US" dirty="0" smtClean="0"/>
              <a:t>It is an intangible rights  which own economic values.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6217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66800" y="1597025"/>
            <a:ext cx="80772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 Trademark</a:t>
            </a:r>
          </a:p>
        </p:txBody>
      </p:sp>
    </p:spTree>
    <p:extLst>
      <p:ext uri="{BB962C8B-B14F-4D97-AF65-F5344CB8AC3E}">
        <p14:creationId xmlns:p14="http://schemas.microsoft.com/office/powerpoint/2010/main" val="11395269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smtClean="0"/>
              <a:t>What is Trademark?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distinctive </a:t>
            </a:r>
            <a:r>
              <a:rPr lang="en-US" b="1" dirty="0" smtClean="0"/>
              <a:t>word, phrase, symbol, or design </a:t>
            </a:r>
            <a:r>
              <a:rPr lang="en-US" dirty="0" smtClean="0"/>
              <a:t>that identifies a product and is legally owned by its manufacturer or inventor.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4400" y="0"/>
            <a:ext cx="7765662" cy="1647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2333"/>
            <a:ext cx="3619500" cy="64346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2001</Words>
  <Application>Microsoft Office PowerPoint</Application>
  <PresentationFormat>On-screen Show (4:3)</PresentationFormat>
  <Paragraphs>293</Paragraphs>
  <Slides>48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NSimSun</vt:lpstr>
      <vt:lpstr>AGaramond Bold</vt:lpstr>
      <vt:lpstr>Arial</vt:lpstr>
      <vt:lpstr>Arial</vt:lpstr>
      <vt:lpstr>Arno Pro Smbd Caption</vt:lpstr>
      <vt:lpstr>Arno Pro Smbd Subhead</vt:lpstr>
      <vt:lpstr>Calibri</vt:lpstr>
      <vt:lpstr>Garamond</vt:lpstr>
      <vt:lpstr>georgia</vt:lpstr>
      <vt:lpstr>georgia</vt:lpstr>
      <vt:lpstr>Lucida Grande</vt:lpstr>
      <vt:lpstr>Time news roman</vt:lpstr>
      <vt:lpstr>Times</vt:lpstr>
      <vt:lpstr>Times New Roman</vt:lpstr>
      <vt:lpstr>Times New Roman (Arabic)</vt:lpstr>
      <vt:lpstr>Wingdings</vt:lpstr>
      <vt:lpstr>Training</vt:lpstr>
      <vt:lpstr>Intellectual Property</vt:lpstr>
      <vt:lpstr>What is IP ?</vt:lpstr>
      <vt:lpstr>What is IP Right</vt:lpstr>
      <vt:lpstr>Categories of Intellectual Property </vt:lpstr>
      <vt:lpstr>PowerPoint Presentation</vt:lpstr>
      <vt:lpstr>PowerPoint Presentation</vt:lpstr>
      <vt:lpstr>PowerPoint Presentation</vt:lpstr>
      <vt:lpstr>What is Trademark?</vt:lpstr>
      <vt:lpstr>PowerPoint Presentation</vt:lpstr>
      <vt:lpstr>PowerPoint Presentation</vt:lpstr>
      <vt:lpstr>The Value of Trademarks</vt:lpstr>
      <vt:lpstr>The Function of a Trademark</vt:lpstr>
      <vt:lpstr>Trademark Protection &gt; Registration = </vt:lpstr>
      <vt:lpstr>PowerPoint Presentation</vt:lpstr>
      <vt:lpstr>How many classes of Trademarks?  </vt:lpstr>
      <vt:lpstr>What to avoid when selecting a Trademark</vt:lpstr>
      <vt:lpstr>What kind of trademarks can be registered? </vt:lpstr>
      <vt:lpstr>Is there Trademark Act in Myanmar? </vt:lpstr>
      <vt:lpstr>The Registration Act; 1908:  </vt:lpstr>
      <vt:lpstr> How can a person aggrieved by the infringement of his trademark have remedies? </vt:lpstr>
      <vt:lpstr>PowerPoint Presentation</vt:lpstr>
      <vt:lpstr>What is Patent?</vt:lpstr>
      <vt:lpstr>What does Patent Law Protect?</vt:lpstr>
      <vt:lpstr>Is a Patent valid in every Country?</vt:lpstr>
      <vt:lpstr>How long does a Patent last?</vt:lpstr>
      <vt:lpstr>What is Patentable? </vt:lpstr>
      <vt:lpstr>How many types of Patents?</vt:lpstr>
      <vt:lpstr>What is not Patentable?</vt:lpstr>
      <vt:lpstr>What are the steps for Design Patent?</vt:lpstr>
      <vt:lpstr>Apple Inc. v. Samsung Electronic Co. Ltd. [2011]</vt:lpstr>
      <vt:lpstr>Do we have Patent Act in Myanmar?</vt:lpstr>
      <vt:lpstr>PowerPoint Presentation</vt:lpstr>
      <vt:lpstr>What is Copyright?</vt:lpstr>
      <vt:lpstr>What does Copyright Law protect?</vt:lpstr>
      <vt:lpstr>What are the Rights Comprised in  Copyright?</vt:lpstr>
      <vt:lpstr>What are Related Rights or Neighbouring Rights?</vt:lpstr>
      <vt:lpstr>Do we have Copyright Act in Myanmar?</vt:lpstr>
      <vt:lpstr>What types of Works are Protected by Copyright?</vt:lpstr>
      <vt:lpstr>What does Copyright protect?</vt:lpstr>
      <vt:lpstr>What are the areas copyright does not subsist?</vt:lpstr>
      <vt:lpstr>PowerPoint Presentation</vt:lpstr>
      <vt:lpstr>Geographical Indication</vt:lpstr>
      <vt:lpstr>Geographical Indication (WIPO)</vt:lpstr>
      <vt:lpstr>Examples of GI</vt:lpstr>
      <vt:lpstr>GI Registration</vt:lpstr>
      <vt:lpstr>Effect of Registration of GI</vt:lpstr>
      <vt:lpstr>Current situation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2015-11-28T16:53:41Z</dcterms:created>
  <dcterms:modified xsi:type="dcterms:W3CDTF">2017-09-17T06:08:05Z</dcterms:modified>
</cp:coreProperties>
</file>