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86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61" r:id="rId15"/>
    <p:sldId id="262" r:id="rId16"/>
    <p:sldId id="26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4" r:id="rId25"/>
    <p:sldId id="285" r:id="rId26"/>
    <p:sldId id="276" r:id="rId27"/>
    <p:sldId id="278" r:id="rId28"/>
    <p:sldId id="279" r:id="rId29"/>
    <p:sldId id="281" r:id="rId30"/>
    <p:sldId id="282" r:id="rId31"/>
    <p:sldId id="283" r:id="rId32"/>
  </p:sldIdLst>
  <p:sldSz cx="9144000" cy="6858000" type="screen4x3"/>
  <p:notesSz cx="9869488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>
                <a:latin typeface="Zawgyi-One" pitchFamily="34" charset="0"/>
              </a:rPr>
              <a:t>လြတ္လပ္မွဳအဆင</a:t>
            </a:r>
            <a:r>
              <a:rPr lang="my-MM" dirty="0" smtClean="0">
                <a:latin typeface="Zawgyi-One" pitchFamily="34" charset="0"/>
              </a:rPr>
              <a:t>့္</a:t>
            </a:r>
            <a:endParaRPr lang="en-US" dirty="0" smtClean="0">
              <a:latin typeface="Zawgyi-One" pitchFamily="34" charset="0"/>
            </a:endParaRPr>
          </a:p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 smtClean="0">
                <a:latin typeface="Zawgyi-One" pitchFamily="34" charset="0"/>
              </a:rPr>
              <a:t>(</a:t>
            </a:r>
            <a:r>
              <a:rPr lang="my-MM" dirty="0">
                <a:latin typeface="Zawgyi-One" pitchFamily="34" charset="0"/>
              </a:rPr>
              <a:t>၂၀၀၂)</a:t>
            </a:r>
          </a:p>
        </c:rich>
      </c:tx>
      <c:layout/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961942257217847E-2"/>
          <c:y val="0.18554542874718857"/>
          <c:w val="0.80298370111143513"/>
          <c:h val="0.5737005639362032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လြတ္လပ္မွဳအဆင့္(၂၀၀၂)</c:v>
                </c:pt>
              </c:strCache>
            </c:strRef>
          </c:tx>
          <c:explosion val="28"/>
          <c:dPt>
            <c:idx val="3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1-2B4D-4D86-9F10-48D84FE35F9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Free</c:v>
                </c:pt>
                <c:pt idx="1">
                  <c:v>Party Free</c:v>
                </c:pt>
                <c:pt idx="2">
                  <c:v>Not Free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0.28999999999999998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4D-4D86-9F10-48D84FE35F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>
                <a:latin typeface="Zawgyi-One" pitchFamily="34" charset="0"/>
              </a:rPr>
              <a:t>လ</a:t>
            </a:r>
            <a:r>
              <a:rPr lang="my-MM" dirty="0" smtClean="0">
                <a:latin typeface="Zawgyi-One" pitchFamily="34" charset="0"/>
              </a:rPr>
              <a:t>ြ</a:t>
            </a:r>
            <a:r>
              <a:rPr lang="en-US" dirty="0" smtClean="0">
                <a:latin typeface="Zawgyi-One" pitchFamily="34" charset="0"/>
              </a:rPr>
              <a:t>တ္</a:t>
            </a:r>
            <a:r>
              <a:rPr lang="my-MM" dirty="0" smtClean="0">
                <a:latin typeface="Zawgyi-One" pitchFamily="34" charset="0"/>
              </a:rPr>
              <a:t>လပ</a:t>
            </a:r>
            <a:r>
              <a:rPr lang="my-MM" dirty="0">
                <a:latin typeface="Zawgyi-One" pitchFamily="34" charset="0"/>
              </a:rPr>
              <a:t>္မွဳအဆင</a:t>
            </a:r>
            <a:r>
              <a:rPr lang="my-MM" dirty="0" smtClean="0">
                <a:latin typeface="Zawgyi-One" pitchFamily="34" charset="0"/>
              </a:rPr>
              <a:t>့္</a:t>
            </a:r>
            <a:endParaRPr lang="en-US" dirty="0" smtClean="0">
              <a:latin typeface="Zawgyi-One" pitchFamily="34" charset="0"/>
            </a:endParaRPr>
          </a:p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 smtClean="0">
                <a:latin typeface="Zawgyi-One" pitchFamily="34" charset="0"/>
              </a:rPr>
              <a:t>(</a:t>
            </a:r>
            <a:r>
              <a:rPr lang="my-MM" dirty="0">
                <a:latin typeface="Zawgyi-One" pitchFamily="34" charset="0"/>
              </a:rPr>
              <a:t>၁၉၇၂)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327485380116955E-2"/>
          <c:y val="0.30223333333333335"/>
          <c:w val="0.93567251461988299"/>
          <c:h val="0.529822309711286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လြပ္လပ္မွဳအဆင့္(၁၉၇၂)</c:v>
                </c:pt>
              </c:strCache>
            </c:strRef>
          </c:tx>
          <c:explosion val="25"/>
          <c:dPt>
            <c:idx val="0"/>
            <c:bubble3D val="0"/>
            <c:explosion val="5"/>
            <c:extLst>
              <c:ext xmlns:c16="http://schemas.microsoft.com/office/drawing/2014/chart" uri="{C3380CC4-5D6E-409C-BE32-E72D297353CC}">
                <c16:uniqueId val="{00000000-DDF6-4E42-B221-CA14A7E86C2B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1-DDF6-4E42-B221-CA14A7E86C2B}"/>
              </c:ext>
            </c:extLst>
          </c:dPt>
          <c:dPt>
            <c:idx val="2"/>
            <c:bubble3D val="0"/>
            <c:explosion val="15"/>
            <c:extLst>
              <c:ext xmlns:c16="http://schemas.microsoft.com/office/drawing/2014/chart" uri="{C3380CC4-5D6E-409C-BE32-E72D297353CC}">
                <c16:uniqueId val="{00000002-DDF6-4E42-B221-CA14A7E86C2B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Free</c:v>
                </c:pt>
                <c:pt idx="1">
                  <c:v>Partly Free</c:v>
                </c:pt>
                <c:pt idx="2">
                  <c:v>Not Free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0.28999999999999998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F6-4E42-B221-CA14A7E86C2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>
                <a:latin typeface="Zawgyi-One" pitchFamily="34" charset="0"/>
              </a:rPr>
              <a:t>အာရွ</a:t>
            </a:r>
            <a:r>
              <a:rPr lang="my-MM" dirty="0" smtClean="0">
                <a:latin typeface="Zawgyi-One" pitchFamily="34" charset="0"/>
              </a:rPr>
              <a:t>ပစိ</a:t>
            </a:r>
            <a:r>
              <a:rPr lang="my-MM" dirty="0">
                <a:latin typeface="Zawgyi-One" pitchFamily="34" charset="0"/>
              </a:rPr>
              <a:t>ဖိတ</a:t>
            </a:r>
            <a:r>
              <a:rPr lang="my-MM" dirty="0" smtClean="0">
                <a:latin typeface="Zawgyi-One" pitchFamily="34" charset="0"/>
              </a:rPr>
              <a:t>္</a:t>
            </a:r>
            <a:endParaRPr lang="en-US" dirty="0" smtClean="0">
              <a:latin typeface="Zawgyi-One" pitchFamily="34" charset="0"/>
            </a:endParaRPr>
          </a:p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 smtClean="0">
                <a:latin typeface="Zawgyi-One" pitchFamily="34" charset="0"/>
              </a:rPr>
              <a:t>(</a:t>
            </a:r>
            <a:r>
              <a:rPr lang="my-MM" dirty="0">
                <a:latin typeface="Zawgyi-One" pitchFamily="34" charset="0"/>
              </a:rPr>
              <a:t>၂၀၀၂)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အာရွပိစိဖိတ္(၂၀၀၂)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Free</c:v>
                </c:pt>
                <c:pt idx="1">
                  <c:v>Partly Free</c:v>
                </c:pt>
                <c:pt idx="2">
                  <c:v>Not Free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0.28000000000000003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54-4398-8EF8-EC8C254EB4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>
                <a:latin typeface="Zawgyi-One" pitchFamily="34" charset="0"/>
              </a:rPr>
              <a:t>အာရ</a:t>
            </a:r>
            <a:r>
              <a:rPr lang="my-MM" dirty="0" smtClean="0">
                <a:latin typeface="Zawgyi-One" pitchFamily="34" charset="0"/>
              </a:rPr>
              <a:t>ွပစ</a:t>
            </a:r>
            <a:r>
              <a:rPr lang="my-MM" dirty="0">
                <a:latin typeface="Zawgyi-One" pitchFamily="34" charset="0"/>
              </a:rPr>
              <a:t>ိဖိတ</a:t>
            </a:r>
            <a:r>
              <a:rPr lang="my-MM" dirty="0" smtClean="0">
                <a:latin typeface="Zawgyi-One" pitchFamily="34" charset="0"/>
              </a:rPr>
              <a:t>္</a:t>
            </a:r>
            <a:endParaRPr lang="en-US" dirty="0" smtClean="0">
              <a:latin typeface="Zawgyi-One" pitchFamily="34" charset="0"/>
            </a:endParaRPr>
          </a:p>
          <a:p>
            <a:pPr>
              <a:defRPr>
                <a:latin typeface="Zawgyi-One" pitchFamily="34" charset="0"/>
                <a:cs typeface="Zawgyi-One" pitchFamily="34" charset="0"/>
              </a:defRPr>
            </a:pPr>
            <a:r>
              <a:rPr lang="my-MM" dirty="0" smtClean="0">
                <a:latin typeface="Zawgyi-One" pitchFamily="34" charset="0"/>
              </a:rPr>
              <a:t> </a:t>
            </a:r>
            <a:r>
              <a:rPr lang="my-MM" dirty="0">
                <a:latin typeface="Zawgyi-One" pitchFamily="34" charset="0"/>
              </a:rPr>
              <a:t>(၁၉၇၂)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188127219391694"/>
          <c:y val="0.15340583946573128"/>
          <c:w val="0.76811862058909308"/>
          <c:h val="0.714710596332890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အာရွပိစိဖိတ္ (၁၉၇၂)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Free</c:v>
                </c:pt>
                <c:pt idx="1">
                  <c:v>Partly Free</c:v>
                </c:pt>
                <c:pt idx="2">
                  <c:v>Not Free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0.41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0-49EF-AC71-12E0B91B323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5961-5883-43A9-88F8-05A08F7DA849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424E7-06D1-4084-B1B8-749A6A69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77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0"/>
            <a:ext cx="7467600" cy="2667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>
                <a:latin typeface="Zawgyi-One" pitchFamily="34" charset="0"/>
                <a:cs typeface="Zawgyi-One" pitchFamily="34" charset="0"/>
              </a:rPr>
            </a:b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>
                <a:latin typeface="Zawgyi-One" pitchFamily="34" charset="0"/>
                <a:cs typeface="Zawgyi-One" pitchFamily="34" charset="0"/>
              </a:rPr>
            </a:b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>
                <a:latin typeface="Zawgyi-One" pitchFamily="34" charset="0"/>
                <a:cs typeface="Zawgyi-One" pitchFamily="34" charset="0"/>
              </a:rPr>
            </a:b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>
                <a:latin typeface="Zawgyi-One" pitchFamily="34" charset="0"/>
                <a:cs typeface="Zawgyi-One" pitchFamily="34" charset="0"/>
              </a:rPr>
            </a:br>
            <a:r>
              <a:rPr lang="en-US" sz="44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4400" dirty="0" smtClean="0">
                <a:latin typeface="Zawgyi-One" pitchFamily="34" charset="0"/>
                <a:cs typeface="Zawgyi-One" pitchFamily="34" charset="0"/>
              </a:rPr>
              <a:t> ႏွင့္</a:t>
            </a:r>
            <a:r>
              <a:rPr lang="en-US" sz="44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400" dirty="0" err="1">
                <a:latin typeface="Zawgyi-One" pitchFamily="34" charset="0"/>
                <a:cs typeface="Zawgyi-One" pitchFamily="34" charset="0"/>
              </a:rPr>
              <a:t>လ</a:t>
            </a:r>
            <a:r>
              <a:rPr lang="en-US" sz="4400" dirty="0" err="1" smtClean="0">
                <a:latin typeface="Zawgyi-One" pitchFamily="34" charset="0"/>
                <a:cs typeface="Zawgyi-One" pitchFamily="34" charset="0"/>
              </a:rPr>
              <a:t>ူ႔အခြင</a:t>
            </a:r>
            <a:r>
              <a:rPr lang="en-US" sz="4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4400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sz="44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44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44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44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4000" dirty="0" smtClean="0">
                <a:latin typeface="Zawgyi-One" pitchFamily="34" charset="0"/>
                <a:cs typeface="Zawgyi-One" pitchFamily="34" charset="0"/>
              </a:rPr>
              <a:t> Democracy &amp; Human Rights</a:t>
            </a:r>
            <a:br>
              <a:rPr lang="en-US" sz="40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endParaRPr lang="en-US" sz="36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191000"/>
            <a:ext cx="5562600" cy="144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မန္မာစီးပြားစီမံအမ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ွဳ႕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ေဆာင္မ်ားအသင္း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5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 marL="109538" indent="288925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ဖြဲ႔စည္းပံု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ဒီဇိုင္းမ်ား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ျပဳျ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ပင္ေျပာင္းလဲမႈမ်ား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ေရြးေကာက္ပြဲျဖစ္စဥ္မ်ား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ပါလီမန္လုပ္ငန္းမ်ား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တရားမ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တရားဥပေဒ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စိုးမိုးမ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လြတ္လပ္စြာေဖၚထုတ္ခြင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ဖြဲ႔စည္းခြင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လူုထုအေျချပ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အဖြဲ႔အစည္းမ်ားတြင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ပါ၀င္မႈ</a:t>
            </a: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အဖြဲ႔အစည္းမ်ား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ရပ္တည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သတင္းအခ်က္အလက္မ်ား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လြတ္လပ္စြာရယူႏိုင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တာ၀န္ယူမႈရွိေသာ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က႑</a:t>
            </a:r>
          </a:p>
          <a:p>
            <a:pPr marL="109538" indent="288925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ပည္သူ႔ေရးရာစီမံ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ေကာင္းမြန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အဖြဲ႕အစည္းမ်ား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ခိုင္မာအားေကာင္း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>
            <a:normAutofit fontScale="85000" lnSpcReduction="20000"/>
          </a:bodyPr>
          <a:lstStyle/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လူမ်ားစု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သေဘာဆ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ႏၵျ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်ဳပ္ျ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	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ိုင္ငံသား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အားလံုးတန္းတူ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အေရးရရွိမ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လူတစ္ဦးစီ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လြတ္လပ္မႈကို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အာမခံေပးႏိုင္မ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အေျခခံဥပေဒအရ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အုပ္ခ်ုဳပ္မ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0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အေျခံမႈမ်ားကို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၍ အႏွ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စ္သာရမ်ားမွာ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-	</a:t>
            </a: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အာဏာသည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လူထုဆိုသည္မ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ဆင္းသက္သည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သေဘာတရား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ိုင္ငံသား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အားလံုးႏိုင္ငံေရး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အရ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တန္းတူညီမ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ရရွိမွသာလ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ွ်င္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အေျခခံမ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 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28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လုပ္သားအားလံုး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ရပိုင္ခြင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့္ႏွင့္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အေျခခံ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သေဘာ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တရားမ်ားကို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အသိအမွတ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ပဳသည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109538" indent="230188">
              <a:lnSpc>
                <a:spcPct val="120000"/>
              </a:lnSpc>
              <a:buNone/>
              <a:tabLst>
                <a:tab pos="693738" algn="l"/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အခ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ပ္အျခာ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အာဏာ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(၃)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ရပ္ကို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တရား၀င္မႈရွိေသာ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အေျခခံ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ဥပေဒျဖင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သတ္ထားျခင္းေၾကာင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လူထုထံတြင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အာဏာ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တည္ေစပါသည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အေျခခံမူမ်ား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ေရေသာက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မစ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2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အမွန္တရား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ိုင္ငံသား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က်န္အင္လကၡဏာ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/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မ်ိဳးခ်စ္စိတ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တရားမ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တန္းတူညီမ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ွ်မႈ</a:t>
            </a: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မတူကြဲျပားမႈမ်ားကို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အသိအမွတ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္ျပဳ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လက္ခံႏိုင္မ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လူတစ္ဦးခ်င္းစီ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တာ၀န္ယူမႈ/ တာ၀န္ခံႏိုင္မႈ</a:t>
            </a:r>
          </a:p>
          <a:p>
            <a:pPr marL="109538" indent="288925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မတူကြဲျပားမႈအေပ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ၚ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စိတ္ရွည္သီးခံမ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ေဆြးေ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းညွိ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ိဳင္းႏိုင္မ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အေပးအယူ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/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အေလ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ာ့အတင္းျပဳလုုပ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ိုင္မ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ႈ/ </a:t>
            </a:r>
          </a:p>
          <a:p>
            <a:pPr marL="109538" indent="230188">
              <a:lnSpc>
                <a:spcPct val="120000"/>
              </a:lnSpc>
              <a:buNone/>
              <a:tabLst>
                <a:tab pos="796925" algn="l"/>
              </a:tabLst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ပူေပါင္းေဆာင္ရြက္မ</a:t>
            </a:r>
            <a:r>
              <a:rPr lang="en-US" sz="2800" dirty="0">
                <a:latin typeface="Zawgyi-One" pitchFamily="34" charset="0"/>
                <a:cs typeface="Zawgyi-One" pitchFamily="34" charset="0"/>
              </a:rPr>
              <a:t>ႈ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 marL="109538" indent="0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sz="3600" dirty="0" err="1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တန္ဖိုးစံ</a:t>
            </a:r>
            <a:r>
              <a:rPr lang="en-US" sz="360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ႏွဳ</a:t>
            </a:r>
            <a:r>
              <a:rPr lang="en-US" sz="3600" dirty="0" err="1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န္းမ်ား</a:t>
            </a:r>
            <a:r>
              <a:rPr lang="en-US" sz="360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ေျမဆီၾသဇာ</a:t>
            </a:r>
            <a:r>
              <a:rPr lang="en-US" sz="360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sz="3600" dirty="0">
              <a:solidFill>
                <a:schemeClr val="tx1"/>
              </a:solidFill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2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4864291"/>
          </a:xfrm>
        </p:spPr>
        <p:txBody>
          <a:bodyPr/>
          <a:lstStyle/>
          <a:p>
            <a:pPr marL="109538" indent="171450" algn="just">
              <a:buNone/>
              <a:tabLst>
                <a:tab pos="693738" algn="l"/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ပင္ပမ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လႊမ္းမိုးမ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ႈ၊ ေ၀ဖန္မႈ၊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ထိုး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တိုက္ခိုက္မ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ႈ၊ 	ၿ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ခိမ္းေျခာက္မႈမ်ား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အားေပးမ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ပ့ံပိုးကူညီမ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ႈ၊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ေထာက္ခံမႈမ်ား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171450" algn="just"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ေငြေၾကး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ပံ့ပိုးမ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ေခ်းေပးမႈမ်ား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171450" algn="just"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နည္းပညာပံ့ပိုး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ကူညီမႈမ်ား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171450" algn="just">
              <a:buNone/>
              <a:tabLst>
                <a:tab pos="693738" algn="l"/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ပူးေပါင္းပါ၀င္မႈမ်ား</a:t>
            </a:r>
          </a:p>
          <a:p>
            <a:pPr marL="109538" indent="171450">
              <a:buNone/>
              <a:tabLst>
                <a:tab pos="693738" algn="l"/>
                <a:tab pos="796925" algn="l"/>
              </a:tabLs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10600" cy="914400"/>
          </a:xfrm>
        </p:spPr>
        <p:txBody>
          <a:bodyPr>
            <a:normAutofit fontScale="90000"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ပင္ကသက္ေရာက္မႈမ်ား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(ပတ္၀န္းက်င္ရာ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သီဥ</a:t>
            </a:r>
            <a:r>
              <a:rPr lang="en-US" sz="36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တု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)</a:t>
            </a:r>
            <a:endParaRPr lang="en-US" sz="36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127000">
              <a:lnSpc>
                <a:spcPct val="20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ကမာ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ၻ့ႏ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စုစုေပါင္း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= ၁၉၄</a:t>
            </a:r>
          </a:p>
          <a:p>
            <a:pPr marL="109538" indent="171450">
              <a:lnSpc>
                <a:spcPct val="20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ေရြးေကာက္ခံ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=၁၂၁(၆၃%)၊ ၁၉၈၇=၄၀%</a:t>
            </a:r>
          </a:p>
          <a:p>
            <a:pPr marL="109538" indent="171450">
              <a:lnSpc>
                <a:spcPct val="20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=၈၉(၄၆%)</a:t>
            </a:r>
          </a:p>
          <a:p>
            <a:pPr marL="457200" indent="-220663">
              <a:lnSpc>
                <a:spcPct val="20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ေရြးေကာက္ပြဲစနစ္က်င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သံုးေသာ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 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ိုင္ငံအမ်ားအျပား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ခင္းမရွိ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728" indent="0">
              <a:lnSpc>
                <a:spcPct val="200000"/>
              </a:lnSpc>
              <a:buNone/>
            </a:pP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98463" indent="-398463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ကမၻာ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991600" cy="1295400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ကမၻာ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040935"/>
              </p:ext>
            </p:extLst>
          </p:nvPr>
        </p:nvGraphicFramePr>
        <p:xfrm>
          <a:off x="152400" y="1600200"/>
          <a:ext cx="457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144629"/>
              </p:ext>
            </p:extLst>
          </p:nvPr>
        </p:nvGraphicFramePr>
        <p:xfrm>
          <a:off x="4419600" y="1600200"/>
          <a:ext cx="4343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65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818848"/>
              </p:ext>
            </p:extLst>
          </p:nvPr>
        </p:nvGraphicFramePr>
        <p:xfrm>
          <a:off x="228600" y="1600200"/>
          <a:ext cx="426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အာရ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ပစိဖိတ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88350"/>
              </p:ext>
            </p:extLst>
          </p:nvPr>
        </p:nvGraphicFramePr>
        <p:xfrm>
          <a:off x="4648200" y="1676400"/>
          <a:ext cx="43434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21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048000"/>
          </a:xfrm>
        </p:spPr>
        <p:txBody>
          <a:bodyPr/>
          <a:lstStyle/>
          <a:p>
            <a:r>
              <a:rPr lang="en-US" dirty="0" smtClean="0">
                <a:latin typeface="Zawgyi-One" pitchFamily="34" charset="0"/>
                <a:cs typeface="Zawgyi-One" pitchFamily="34" charset="0"/>
              </a:rPr>
              <a:t> 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ွဳ၀န္းက်င္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1328"/>
            <a:ext cx="8610600" cy="4525963"/>
          </a:xfrm>
        </p:spPr>
        <p:txBody>
          <a:bodyPr/>
          <a:lstStyle/>
          <a:p>
            <a:pPr marL="574675" indent="-2349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လူ႕ဂုဏ္သိကၡာ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အေရးဆက္စပ္ပံုတို႕ကိုသေဘာေပါက္ေစရန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574675" indent="-2349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အဓိပ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ၸါယ္ႏွင့္ သေဘာသဘာ၀တို႕ကို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ကိုယ္တိုင္ဖြင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ဆိုတက္ရန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571500" indent="-231775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အေျခခံအခ်က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္(၄)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ခ်က္ကို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သိရွိေစရန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ရည္ရြယ္ခ်က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3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6925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အဓိပ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ၸါယ္</a:t>
            </a:r>
          </a:p>
          <a:p>
            <a:pPr marL="796925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အေျခခံအခ်က္မ်ား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796925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အေျခခံအေတြးအေခၚမ်ား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796925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အစို</a:t>
            </a:r>
            <a:r>
              <a:rPr lang="en-US" dirty="0">
                <a:latin typeface="Zawgyi-One" pitchFamily="34" charset="0"/>
                <a:cs typeface="Zawgyi-One" pitchFamily="34" charset="0"/>
              </a:rPr>
              <a:t>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ရ၏တာ၀န္</a:t>
            </a:r>
          </a:p>
          <a:p>
            <a:pPr marL="796925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အျခားလူ႕အခြင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ေဆာင္ရြက္ခ်က္မ်ား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ေဆြးေ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းခ်က္မ်ား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25908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54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5400" dirty="0" smtClean="0">
                <a:latin typeface="Zawgyi-One" pitchFamily="34" charset="0"/>
                <a:cs typeface="Zawgyi-One" pitchFamily="34" charset="0"/>
              </a:rPr>
              <a:t> ႏွင့္ </a:t>
            </a:r>
            <a:r>
              <a:rPr lang="en-US" sz="5400" dirty="0" err="1" smtClean="0">
                <a:latin typeface="Zawgyi-One" pitchFamily="34" charset="0"/>
                <a:cs typeface="Zawgyi-One" pitchFamily="34" charset="0"/>
              </a:rPr>
              <a:t>လူမ</a:t>
            </a:r>
            <a:r>
              <a:rPr lang="en-US" sz="5400" dirty="0" smtClean="0">
                <a:latin typeface="Zawgyi-One" pitchFamily="34" charset="0"/>
                <a:cs typeface="Zawgyi-One" pitchFamily="34" charset="0"/>
              </a:rPr>
              <a:t>ွဳ၀န္းက်င္</a:t>
            </a:r>
            <a:endParaRPr lang="en-US" sz="54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987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839200" cy="4525963"/>
          </a:xfrm>
        </p:spPr>
        <p:txBody>
          <a:bodyPr>
            <a:normAutofit lnSpcReduction="10000"/>
          </a:bodyPr>
          <a:lstStyle/>
          <a:p>
            <a:pPr marL="109538" indent="230188">
              <a:lnSpc>
                <a:spcPct val="150000"/>
              </a:lnSpc>
              <a:buNone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အေရးဆိုသည္မွာ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339725" indent="-58738" algn="just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လူသားတို႕လူ႕ဂုဏ္သိကၡာအျပည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့္အ၀ျဖင့္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အသက္ရွင္ေနထိုင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538" indent="171450" algn="just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ရန္လိုအပ္ေသာ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အေျခခံအဆင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အတန္း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လူသား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မ်ိဳး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ႏြယ္  </a:t>
            </a:r>
          </a:p>
          <a:p>
            <a:pPr marL="109538" indent="171450" algn="just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အားလံုးအၾကား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ဂုဏ္သိကၡာ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တန္းတူညီတူမ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တန္ဖိုး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</a:t>
            </a:r>
          </a:p>
          <a:p>
            <a:pPr marL="109538" indent="171450" algn="just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ထား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ေလးစားျခင္း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12700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ေၾကာက္ရြံ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႕ျခင္းမွကင္းေ၀းျခင္း</a:t>
            </a:r>
          </a:p>
          <a:p>
            <a:pPr marL="109538" indent="12700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ေတာင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့္တျခင္းမွကင္းေ၀းျခင္း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အဓိပ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ၸါယ္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8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538" indent="230188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ေမြးရာပ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ါ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17145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Human Rights and inherent</a:t>
            </a:r>
          </a:p>
          <a:p>
            <a:pPr marL="109538" indent="230188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လူသားအားလံုး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သက္ဆိုင္သည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  Human rights are universal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မည္သူကမွယူေဆာင္သိမ္းပိုက္ခြင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မရွိ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 Human rights are inalienable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တစ္ခု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တစ္ခုအျပန္အလွန္ဆက္စပ္ေနသည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 Human rights are indivisible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အေျခခံအခ်က္မ်ား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6537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ဟိ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ႏၵဴေ၀ဒက်မ္း၊သမၼာက်မ္း၊ကိုရမ္က်မ္းစာ၊ကြန္ျ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ဖဴးရွပ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္၏     </a:t>
            </a:r>
          </a:p>
          <a:p>
            <a:pPr marL="236537" indent="0">
              <a:lnSpc>
                <a:spcPct val="150000"/>
              </a:lnSpc>
              <a:buNone/>
              <a:tabLst>
                <a:tab pos="515938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အဆိုအမိန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္႕၊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ဟမ</a:t>
            </a:r>
            <a:r>
              <a:rPr lang="my-MM" dirty="0" smtClean="0">
                <a:latin typeface="Zawgyi-One"/>
                <a:cs typeface="Zawgyi-One" pitchFamily="34" charset="0"/>
              </a:rPr>
              <a:t>ၺၺၺ</a:t>
            </a:r>
            <a:r>
              <a:rPr lang="en-US" dirty="0" smtClean="0">
                <a:latin typeface="Zawgyi-One"/>
                <a:cs typeface="Zawgyi-One" pitchFamily="34" charset="0"/>
              </a:rPr>
              <a:t>ဴ</a:t>
            </a:r>
            <a:r>
              <a:rPr lang="en-US" dirty="0" err="1" smtClean="0">
                <a:latin typeface="Zawgyi-One"/>
                <a:cs typeface="Zawgyi-One" pitchFamily="34" charset="0"/>
              </a:rPr>
              <a:t>ရာဘီကိုဓဥပေဒ</a:t>
            </a:r>
            <a:endParaRPr lang="en-US" dirty="0" smtClean="0">
              <a:latin typeface="Zawgyi-One"/>
              <a:cs typeface="Zawgyi-One" pitchFamily="34" charset="0"/>
            </a:endParaRPr>
          </a:p>
          <a:p>
            <a:pPr marL="109538" indent="127000">
              <a:lnSpc>
                <a:spcPct val="150000"/>
              </a:lnSpc>
              <a:buNone/>
            </a:pPr>
            <a:r>
              <a:rPr lang="en-US" dirty="0" smtClean="0">
                <a:latin typeface="Zawgyi-One"/>
                <a:cs typeface="Zawgyi-One" pitchFamily="34" charset="0"/>
              </a:rPr>
              <a:t>- BC  ၄- ၅ </a:t>
            </a:r>
            <a:r>
              <a:rPr lang="en-US" dirty="0" err="1" smtClean="0">
                <a:latin typeface="Zawgyi-One"/>
                <a:cs typeface="Zawgyi-One" pitchFamily="34" charset="0"/>
              </a:rPr>
              <a:t>ရာစုက</a:t>
            </a:r>
            <a:r>
              <a:rPr lang="en-US" dirty="0" smtClean="0">
                <a:latin typeface="Zawgyi-One"/>
                <a:cs typeface="Zawgyi-One" pitchFamily="34" charset="0"/>
              </a:rPr>
              <a:t> </a:t>
            </a:r>
            <a:r>
              <a:rPr lang="en-US" dirty="0" err="1" smtClean="0">
                <a:latin typeface="Zawgyi-One"/>
                <a:cs typeface="Zawgyi-One" pitchFamily="34" charset="0"/>
              </a:rPr>
              <a:t>အရစၥတိုတယ</a:t>
            </a:r>
            <a:r>
              <a:rPr lang="en-US" dirty="0" smtClean="0">
                <a:latin typeface="Zawgyi-One"/>
                <a:cs typeface="Zawgyi-One" pitchFamily="34" charset="0"/>
              </a:rPr>
              <a:t>္၊</a:t>
            </a:r>
            <a:r>
              <a:rPr lang="en-US" dirty="0" err="1" smtClean="0">
                <a:latin typeface="Zawgyi-One"/>
                <a:cs typeface="Zawgyi-One" pitchFamily="34" charset="0"/>
              </a:rPr>
              <a:t>ပေလတို</a:t>
            </a:r>
            <a:endParaRPr lang="en-US" dirty="0" smtClean="0">
              <a:latin typeface="Zawgyi-One"/>
              <a:cs typeface="Zawgyi-One" pitchFamily="34" charset="0"/>
            </a:endParaRPr>
          </a:p>
          <a:p>
            <a:pPr marL="109538" indent="127000">
              <a:lnSpc>
                <a:spcPct val="150000"/>
              </a:lnSpc>
              <a:buNone/>
            </a:pPr>
            <a:r>
              <a:rPr lang="en-US" dirty="0" smtClean="0">
                <a:latin typeface="Zawgyi-One"/>
                <a:cs typeface="Zawgyi-One" pitchFamily="34" charset="0"/>
              </a:rPr>
              <a:t>- ၁၂၁၅ </a:t>
            </a:r>
            <a:r>
              <a:rPr lang="en-US" dirty="0" err="1" smtClean="0">
                <a:latin typeface="Zawgyi-One"/>
                <a:cs typeface="Zawgyi-One" pitchFamily="34" charset="0"/>
              </a:rPr>
              <a:t>မဂ</a:t>
            </a:r>
            <a:r>
              <a:rPr lang="my-MM" dirty="0" smtClean="0">
                <a:latin typeface="Zawgyi-One"/>
                <a:cs typeface="Zawgyi-One" pitchFamily="34" charset="0"/>
              </a:rPr>
              <a:t>ၢ</a:t>
            </a:r>
            <a:r>
              <a:rPr lang="en-US" dirty="0" err="1" smtClean="0">
                <a:latin typeface="Zawgyi-One"/>
                <a:cs typeface="Zawgyi-One" pitchFamily="34" charset="0"/>
              </a:rPr>
              <a:t>နာကာတာစာခ</a:t>
            </a:r>
            <a:r>
              <a:rPr lang="en-US" dirty="0" smtClean="0">
                <a:latin typeface="Zawgyi-One"/>
                <a:cs typeface="Zawgyi-One" pitchFamily="34" charset="0"/>
              </a:rPr>
              <a:t>်ဳပ္(</a:t>
            </a:r>
            <a:r>
              <a:rPr lang="en-US" dirty="0" err="1" smtClean="0">
                <a:latin typeface="Zawgyi-One"/>
                <a:cs typeface="Zawgyi-One" pitchFamily="34" charset="0"/>
              </a:rPr>
              <a:t>အဂၤလန</a:t>
            </a:r>
            <a:r>
              <a:rPr lang="en-US" dirty="0" smtClean="0">
                <a:latin typeface="Zawgyi-One"/>
                <a:cs typeface="Zawgyi-One" pitchFamily="34" charset="0"/>
              </a:rPr>
              <a:t>္) Magna Carter</a:t>
            </a:r>
          </a:p>
          <a:p>
            <a:pPr marL="109538" indent="127000">
              <a:lnSpc>
                <a:spcPct val="150000"/>
              </a:lnSpc>
              <a:buNone/>
            </a:pPr>
            <a:r>
              <a:rPr lang="en-US" dirty="0" smtClean="0">
                <a:latin typeface="Zawgyi-One"/>
                <a:cs typeface="Zawgyi-One" pitchFamily="34" charset="0"/>
              </a:rPr>
              <a:t>- ၁၆၈၉ </a:t>
            </a:r>
            <a:r>
              <a:rPr lang="en-US" dirty="0" err="1" smtClean="0">
                <a:latin typeface="Zawgyi-One"/>
                <a:cs typeface="Zawgyi-One" pitchFamily="34" charset="0"/>
              </a:rPr>
              <a:t>အဂၤလိပ</a:t>
            </a:r>
            <a:r>
              <a:rPr lang="en-US" dirty="0" smtClean="0">
                <a:latin typeface="Zawgyi-One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/>
                <a:cs typeface="Zawgyi-One" pitchFamily="34" charset="0"/>
              </a:rPr>
              <a:t>အေရးဥပေဒ</a:t>
            </a:r>
            <a:r>
              <a:rPr lang="en-US" dirty="0" smtClean="0">
                <a:latin typeface="Zawgyi-One"/>
                <a:cs typeface="Zawgyi-One" pitchFamily="34" charset="0"/>
              </a:rPr>
              <a:t>( England Bill of      </a:t>
            </a:r>
          </a:p>
          <a:p>
            <a:pPr marL="515938" indent="-58738">
              <a:lnSpc>
                <a:spcPct val="150000"/>
              </a:lnSpc>
              <a:buNone/>
            </a:pPr>
            <a:r>
              <a:rPr lang="en-US" dirty="0" smtClean="0">
                <a:latin typeface="Zawgyi-One"/>
                <a:cs typeface="Zawgyi-One" pitchFamily="34" charset="0"/>
              </a:rPr>
              <a:t>rights)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အေရး၏အေျခခံအေတြးအေခၚမ်ား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27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၁၇၈၉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ပင္သစ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ိုင္ငံသား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အေရးဥပေဒ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French Declaration of the Rights of Man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၁၇၇၆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အေမရိကန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လြတ္လပ္ေရးေၾကညာစာတမ္း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US Declaration of Independence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၁၇၉၁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အေမရိကန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ဥပေဒ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 US Bills of Rights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၁၆၉၀ ဂၽြ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န္ေလာ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အေတြးအေခ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ၚ 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အသက္ရွင္ခြင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  </a:t>
            </a:r>
          </a:p>
          <a:p>
            <a:pPr marL="457200" indent="-58738">
              <a:lnSpc>
                <a:spcPct val="150000"/>
              </a:lnSpc>
              <a:buNone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ပစၥည္း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ဥစၥာ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ပိုင္ဆိုင္ခြင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့္)</a:t>
            </a:r>
          </a:p>
          <a:p>
            <a:pPr marL="457200" indent="-398463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သဘာ၀အခြင့္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( Natural Rights)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6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538" indent="288925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ေလးစားျခင္း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(Respect)</a:t>
            </a:r>
          </a:p>
          <a:p>
            <a:pPr marL="109538" indent="288925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(Protect)</a:t>
            </a:r>
          </a:p>
          <a:p>
            <a:pPr marL="109538" indent="230188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မွင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့္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တင္ေပးျခင္း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(Promote)</a:t>
            </a:r>
          </a:p>
          <a:p>
            <a:pPr marL="0" indent="339725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ဆည္းေပးျခင္း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(Fulfill)</a:t>
            </a:r>
          </a:p>
          <a:p>
            <a:pPr marL="10953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အမ်ိဳးသမီးမ်ားအား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နည္းမ်ိဳးစံုျဖင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ခြဲျခားထားမႈအားလံုး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0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ပေပ်ာက္ေရး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သေဘာတူ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စာခ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်ဳပ္ (CEDAW)</a:t>
            </a:r>
          </a:p>
          <a:p>
            <a:pPr marL="109538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ကေလးသူငယ္မ်ား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့္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သေဘာတူစာခ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်ဳပ္     </a:t>
            </a:r>
          </a:p>
          <a:p>
            <a:pPr marL="109538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 (CRC)</a:t>
            </a:r>
          </a:p>
          <a:p>
            <a:pPr marL="566738" indent="-457200">
              <a:lnSpc>
                <a:spcPct val="150000"/>
              </a:lnSpc>
              <a:buFontTx/>
              <a:buChar char="-"/>
            </a:pP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လူ႕အခြင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အစိုးရ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တာ၀န္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4600" dirty="0" err="1">
                <a:latin typeface="Zawgyi-One" pitchFamily="34" charset="0"/>
                <a:cs typeface="Zawgyi-One" pitchFamily="34" charset="0"/>
              </a:rPr>
              <a:t>လ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ူထုအဓိက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အဖြဲ႕အစည္း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(Civil Society)</a:t>
            </a:r>
          </a:p>
          <a:p>
            <a:pPr marL="123825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တရားဥပေဒ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စိုးမိုးေရး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(Rule of Law)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လူမႈဖြံ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႔ၿ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ဖိဳးေရး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(Development)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ဘာသာေရး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အဖြဲ႕အစည္းမ်ား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(Religious Organization)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ၿ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ငိမ္းခ်မ္းမ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တည္ေဆာက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(Peace Building)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အမ်ိဳးသမီး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အဖြဲ႔အစည္းမ်ား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(Women Organization)</a:t>
            </a:r>
          </a:p>
          <a:p>
            <a:pPr marL="109538" indent="171450">
              <a:lnSpc>
                <a:spcPct val="150000"/>
              </a:lnSpc>
              <a:buNone/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လူငယ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္္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အဖြဲ႔အစည္းမ်ား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 (Youth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Organizatio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)</a:t>
            </a:r>
          </a:p>
          <a:p>
            <a:pPr marL="109538" indent="171450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-  ႏ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ိုင္ငံေတာ္အတြင္း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ပန္လည္သင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မတ္ေရး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4600" dirty="0" err="1" smtClean="0">
                <a:latin typeface="Zawgyi-One" pitchFamily="34" charset="0"/>
                <a:cs typeface="Zawgyi-One" pitchFamily="34" charset="0"/>
              </a:rPr>
              <a:t>အစီအစဥ္မ်ား</a:t>
            </a:r>
            <a:r>
              <a:rPr lang="en-US" sz="4600" dirty="0" smtClean="0">
                <a:latin typeface="Zawgyi-One" pitchFamily="34" charset="0"/>
                <a:cs typeface="Zawgyi-One" pitchFamily="34" charset="0"/>
              </a:rPr>
              <a:t> 	(Reconciliation)</a:t>
            </a:r>
            <a:endParaRPr lang="en-US" sz="46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အျခားလူ႔အခြင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အေရးေဆာင္ရြက္မ်ား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3230562"/>
          </a:xfrm>
        </p:spPr>
        <p:txBody>
          <a:bodyPr/>
          <a:lstStyle/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ကေလးသူငယ္မ်ားအခြင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 fontScale="85000" lnSpcReduction="20000"/>
          </a:bodyPr>
          <a:lstStyle/>
          <a:p>
            <a:pPr marL="914400" indent="-28098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အသက္ရွင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ရပ္တည္မ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</a:p>
          <a:p>
            <a:pPr marL="633412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	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Survial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Right)</a:t>
            </a:r>
          </a:p>
          <a:p>
            <a:pPr marL="914400" indent="-28098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ဖြံံံ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ဖိဳးတိုးတက္မ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633412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(Development Right)</a:t>
            </a:r>
          </a:p>
          <a:p>
            <a:pPr marL="914400" indent="-28098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</a:p>
          <a:p>
            <a:pPr marL="633412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(Protection Right)</a:t>
            </a:r>
          </a:p>
          <a:p>
            <a:pPr marL="914400" indent="-28098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ပါ၀င္ေဆာင္ရြက္မွဳ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633412" indent="0">
              <a:lnSpc>
                <a:spcPct val="150000"/>
              </a:lnSpc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(Participation Right)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ကေလးသူငယ္မ်ား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သေဘာတူ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စာခ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်ဳပ္(CRC)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pPr marL="109538" indent="66675">
              <a:lnSpc>
                <a:spcPct val="150000"/>
              </a:lnSpc>
              <a:buNone/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ကေလးမ်ား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အသက္ရွင္ခြင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့္ႏွင့္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အသက္ရွင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ိ္ုင္ရန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 </a:t>
            </a:r>
          </a:p>
          <a:p>
            <a:pPr marL="515938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လိုအပ္ေသာအေျခခံအခ်က္မ်ား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လံုေလာက္ေသာ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ေနထိုင္မ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အဆင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အတန္း၊အိမ္ယာ၊အာဟာရ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ႏွင့္ ေဆး၀ါးကုသမွဳ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ဆိုင္ရာမ်ား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ရယူခြင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့္)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401762"/>
          </a:xfrm>
        </p:spPr>
        <p:txBody>
          <a:bodyPr>
            <a:noAutofit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အသက္ရွင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ရပ္တည္မ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(Survival Right)</a:t>
            </a:r>
            <a:endParaRPr lang="en-US" sz="36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117475" algn="just">
              <a:lnSpc>
                <a:spcPct val="150000"/>
              </a:lnSpc>
              <a:buNone/>
              <a:tabLst>
                <a:tab pos="693738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ကေလးမ်ား၏စြမ္းရည္ရွိသမ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ွ်ဖြ႔ြ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ံျဖိဳးတိုးတက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</a:t>
            </a:r>
            <a:r>
              <a:rPr lang="en-US" dirty="0" err="1">
                <a:latin typeface="Zawgyi-One" pitchFamily="34" charset="0"/>
                <a:cs typeface="Zawgyi-One" pitchFamily="34" charset="0"/>
              </a:rPr>
              <a:t>္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ရန</a:t>
            </a:r>
            <a:r>
              <a:rPr lang="en-US" dirty="0" err="1">
                <a:latin typeface="Zawgyi-One" pitchFamily="34" charset="0"/>
                <a:cs typeface="Zawgyi-One" pitchFamily="34" charset="0"/>
              </a:rPr>
              <a:t>္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အပ္ေသာ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အရာမ်ား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ပညာသင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ကားခြင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အားကစား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အပန္းေျဖ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အနားယူခြင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ယဥ္ေက်းမ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လွဳ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ပ္ရွားမ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သတင္းမ်ား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ရယူပိုင္ခြင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လြတ္လပ္စြာေတြးေခၚခြင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့္ႏွင့္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ကိုးကြယ္ယံုၾကည္ခြင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ဖြ႔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ံျဖိဳးတိုးတက္မ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dirty="0" smtClean="0">
                <a:latin typeface="Zawgyi-One" pitchFamily="34" charset="0"/>
                <a:cs typeface="Zawgyi-One" pitchFamily="34" charset="0"/>
              </a:rPr>
            </a:br>
            <a:r>
              <a:rPr lang="en-US" dirty="0" smtClean="0">
                <a:latin typeface="Zawgyi-One" pitchFamily="34" charset="0"/>
                <a:cs typeface="Zawgyi-One" pitchFamily="34" charset="0"/>
              </a:rPr>
              <a:t>(Development Right)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9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855663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ဒီမိုကေရစီဆိုတာဘာလဲ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?</a:t>
            </a:r>
          </a:p>
          <a:p>
            <a:pPr marL="855663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အေျခခံအေၾကာင္းအရာမ်ား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855663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ကမာ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ၻ႔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855663" indent="-280988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အာရွပစိဖိတ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ေဆြးေ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းခ်က္မ်ား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690872"/>
          </a:xfrm>
        </p:spPr>
        <p:txBody>
          <a:bodyPr>
            <a:normAutofit fontScale="92500"/>
          </a:bodyPr>
          <a:lstStyle/>
          <a:p>
            <a:pPr marL="796925" indent="-280988" algn="just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မတရားျပဳမူျခင္း၊လ်စ္လ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်ဴရွဳျ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အျမတ္ထုတ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ေစာ္ကားျခင္း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တို႕မ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ကာကြယ္ေပးရန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ဒုကၡသည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ကေလးမ်ားအား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ႏွ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ိပ္စက္မ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ရာဇ၀တ္မွဳ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ဥပေဒ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မ်ားေအာက္ရွိ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ကေလးမ်ားကို</a:t>
            </a: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လက္နက္ကိုင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စစ္ပြဲမ်ား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အတြင္းမွကေလးမ်ားကိုကာ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ကြယ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ေစာင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ေရွာက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ကေလးအလုပ္သမားမ်ား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ေစခိုင္းမ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တားဆီးျခင္း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မ်ားအေပ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ၚ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လိင္ပိုင္းဆိုင္ရား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ေစာ္ကားမ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မ်ားမျဖစ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တားဆီးေစာင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ေရွာက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ကာကြယ္မ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dirty="0" smtClean="0">
                <a:latin typeface="Zawgyi-One" pitchFamily="34" charset="0"/>
                <a:cs typeface="Zawgyi-One" pitchFamily="34" charset="0"/>
              </a:rPr>
            </a:br>
            <a:r>
              <a:rPr lang="en-US" dirty="0" smtClean="0">
                <a:latin typeface="Zawgyi-One" pitchFamily="34" charset="0"/>
                <a:cs typeface="Zawgyi-One" pitchFamily="34" charset="0"/>
              </a:rPr>
              <a:t>(Protection Right)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8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457200" algn="just">
              <a:lnSpc>
                <a:spcPct val="15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ကေလးမ်ား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မိသားစု၊ယဥ္ေက်းမ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 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ွဳဘ၀မ်ား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ထံတြင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ပါ၀င္ခြင့္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ရွိျခင္း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၄င္းတို႕ႏွင့္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ပတ္သက္ေသာ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အေၾကာင္းအရာမ်ားကို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တိုင္ပင္ေဆြးေ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းရာတြင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အသိ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ေပးျခင္း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၄င္းတို႕၏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ယူဆခ်က္မ်ားကို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ထည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သြင္း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စဥ္းစားျခင္း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လြတ္လပ္စြာ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ပေျပာဆိုခြင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အစည္း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ဖြဲ႔စည္းခြင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့္၊ ျငိမ္းခ်မ္းစြာစုေ၀းခြင့္)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ပါ၀င္ေဆာင္ရြက္မွဳ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ဆိုင္ရာအခြင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dirty="0" smtClean="0">
                <a:latin typeface="Zawgyi-One" pitchFamily="34" charset="0"/>
                <a:cs typeface="Zawgyi-One" pitchFamily="34" charset="0"/>
              </a:rPr>
            </a:br>
            <a:r>
              <a:rPr lang="en-US" dirty="0" smtClean="0">
                <a:latin typeface="Zawgyi-One" pitchFamily="34" charset="0"/>
                <a:cs typeface="Zawgyi-One" pitchFamily="34" charset="0"/>
              </a:rPr>
              <a:t>(Participation Right)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5938" indent="280988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ဂရိေ၀ါဟာရ</a:t>
            </a:r>
          </a:p>
          <a:p>
            <a:pPr marL="515938" indent="280988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(Demons)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လူထု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515938" indent="280988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ခေရစီ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Kratein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)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အုပ္စိုးမ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ွဳ</a:t>
            </a:r>
          </a:p>
          <a:p>
            <a:pPr marL="515938" indent="280988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ပည္သူက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အုပ္စိုးျခင္း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515938" indent="280988">
              <a:lnSpc>
                <a:spcPct val="200000"/>
              </a:lnSpc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(Oxford)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လူထုက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အုပ္စိုးေသာအစိုးရစနစ္တစ္ရပ</a:t>
            </a:r>
            <a:r>
              <a:rPr lang="en-US" dirty="0">
                <a:latin typeface="Zawgyi-One" pitchFamily="34" charset="0"/>
                <a:cs typeface="Zawgyi-One" pitchFamily="34" charset="0"/>
              </a:rPr>
              <a:t>္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305800" cy="1189038"/>
          </a:xfrm>
        </p:spPr>
        <p:txBody>
          <a:bodyPr>
            <a:normAutofit fontScale="90000"/>
          </a:bodyPr>
          <a:lstStyle/>
          <a:p>
            <a:pPr marL="236538" indent="-236538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ဒီမိုကေရစီဆိုတာ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ဘာလဲ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?</a:t>
            </a:r>
            <a:br>
              <a:rPr lang="en-US" dirty="0" smtClean="0">
                <a:latin typeface="Zawgyi-One" pitchFamily="34" charset="0"/>
                <a:cs typeface="Zawgyi-One" pitchFamily="34" charset="0"/>
              </a:rPr>
            </a:b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်ဳပ္ျ</a:t>
            </a:r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(ျ</a:t>
            </a:r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ဖစ္စဥ</a:t>
            </a: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္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)</a:t>
            </a:r>
          </a:p>
          <a:p>
            <a:pPr marL="457200" indent="-111125">
              <a:buNone/>
            </a:pP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လြတ္လပ္မ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တေသာေရႊးေကာက္ပြဲစနစ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မွ်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ိုင္ငံေရးဆိုင္ရာ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့္အ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ေရးမ်ား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 marL="457200" indent="-111125">
              <a:buNone/>
            </a:pPr>
            <a:endParaRPr lang="en-US" sz="2400" dirty="0">
              <a:latin typeface="Zawgyi-One" pitchFamily="34" charset="0"/>
              <a:cs typeface="Zawgyi-One" pitchFamily="34" charset="0"/>
            </a:endParaRPr>
          </a:p>
          <a:p>
            <a:pPr marL="109728" indent="0">
              <a:buNone/>
            </a:pP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လူတစ္ဦးခ်င္းစီ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အေရးမ်ားကို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ကာကြယ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2400" b="1" dirty="0" err="1" smtClean="0">
                <a:latin typeface="Zawgyi-One" pitchFamily="34" charset="0"/>
                <a:cs typeface="Zawgyi-One" pitchFamily="34" charset="0"/>
              </a:rPr>
              <a:t>ရလာဒ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္)</a:t>
            </a:r>
          </a:p>
          <a:p>
            <a:pPr marL="398463" indent="0">
              <a:buNone/>
            </a:pPr>
            <a:r>
              <a:rPr lang="en-US" sz="2400" b="1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လြတ္လပ္စြာေျပာဆိုျခင္း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လြတ္လပ္ေသာ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မီဒီယာအပါအ၀င္)</a:t>
            </a:r>
          </a:p>
          <a:p>
            <a:pPr marL="398463" indent="0">
              <a:buNone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ိုင္ငံသား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လြတ္လပ္ခြင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အေျခခံအေၾကာင္းအရာမ်ား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4675" indent="-117475" algn="just">
              <a:buNone/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 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ဒီမိုကေရစီစနစ္တြင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ိုင္ငံေတာ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ပ္အျခာအာဏာ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 </a:t>
            </a:r>
          </a:p>
          <a:p>
            <a:pPr marL="574675" indent="-117475" algn="just"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 	  	(၃)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ရပ္ကို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ပည္သူလူထုကပိုင္ဆိုင္သည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574675" indent="-117475" algn="just">
              <a:buNone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အစိုးရသည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ပည္သူလူထုက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မိမိတို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ပိုင္ဆိုင္ထားေသာ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	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ိုင္ငံေရးအာဏာမ်ားကို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သတ္ထားေသာ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သက္တမ္း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အတြင္း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က်င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့္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သံုးခြင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ေပးျခင္းခံရေသာ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ပ္ေရးအဖြဲ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 	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914400" indent="-457200" algn="just">
              <a:buFontTx/>
              <a:buChar char="-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ဒီမိုကေရစီစနစ္တြင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အစိုးရသည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ပည္သူလူထု၏အေပ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ၚ တြြင္မရွိ။၀န္ေဆာင္မႈေပးရမည့္ျပည္သူ၀န္ထမ္းမ်ားသာျဖစ္သည္။ </a:t>
            </a:r>
          </a:p>
          <a:p>
            <a:pPr marL="914400" indent="-457200" algn="just">
              <a:buFontTx/>
              <a:buChar char="-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ဒီမိုကေရစီစနစ္တြင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အစိုးရသည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ိုင္ငံေတာ္အခ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ပ္အခ်ာ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အာဏာ၃ရပ္မွအုပ္ခ်ဳပ္ေရးအာဏာကိုတာ၀န္ေပးအပ္ျ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ခင္းခံရေသာ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ိုင္ငံေတာ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>
                <a:latin typeface="Zawgyi-One" pitchFamily="34" charset="0"/>
                <a:cs typeface="Zawgyi-One" pitchFamily="34" charset="0"/>
              </a:rPr>
              <a:t>ယႏၱ</a:t>
            </a:r>
            <a:r>
              <a:rPr lang="en-US" dirty="0" err="1">
                <a:latin typeface="Zawgyi-One" pitchFamily="34" charset="0"/>
                <a:cs typeface="Zawgyi-One" pitchFamily="34" charset="0"/>
              </a:rPr>
              <a:t>ရား</a:t>
            </a:r>
            <a:r>
              <a:rPr lang="en-US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>
                <a:latin typeface="Zawgyi-One" pitchFamily="34" charset="0"/>
                <a:cs typeface="Zawgyi-One" pitchFamily="34" charset="0"/>
              </a:rPr>
              <a:t>တစ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္ခုသာ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အေရးႀကီးေသာ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အဂ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ါၤ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ရပ္မ်ား</a:t>
            </a:r>
            <a:endParaRPr lang="en-US" sz="36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8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230188">
              <a:buNone/>
              <a:tabLst>
                <a:tab pos="796925" algn="l"/>
              </a:tabLst>
            </a:pPr>
            <a:endParaRPr lang="en-US" b="1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အရြက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အသီး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အပြင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အကိုင္းအခက္မ်ား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ပင္စည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ေရေသာက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မစ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 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ေျမဆီ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ၾ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သဇာ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ပတ္၀န္းက်င္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ရာသီဥတု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ဒီမိုကေရစီ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သေဘာတရားမ်ား</a:t>
            </a:r>
            <a:r>
              <a:rPr lang="en-US" sz="36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သစ္ပင္တစ္ပင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 ႏွင့္ 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ဥပမာျပ</a:t>
            </a:r>
            <a:r>
              <a:rPr lang="en-US" sz="3600" dirty="0" err="1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ဳခ်င</a:t>
            </a:r>
            <a:r>
              <a:rPr lang="en-US" sz="360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>္)</a:t>
            </a:r>
            <a:endParaRPr lang="en-US" sz="3600" dirty="0">
              <a:solidFill>
                <a:schemeClr val="tx1"/>
              </a:solidFill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230188"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ၿ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ငိမ္းခ်မ္းေရး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ေရရွည္တည္တံ့မ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သာယာေျပာမ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ဆင္းရဲမြဲေတမ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ာ့ခ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 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အၾကမ္းဖက္မႈမ်ားကို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ာ့ခ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သက္၀င္လွဳ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ပ္ရွားေသာ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အဖြဲ႔အစည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လူသားဂုဏ္သိကၡာ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လူ႔အခြင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အာမခံျခင္း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လြတ္လပ္မ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 marL="109538" indent="230188">
              <a:buNone/>
              <a:tabLst>
                <a:tab pos="796925" algn="l"/>
              </a:tabLst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လူေနမ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အဆင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အတန္းျမင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မားျခင္း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98463" indent="-398463">
              <a:buFont typeface="Arial" pitchFamily="34" charset="0"/>
              <a:buChar char="•"/>
            </a:pP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အက်ိဳးရလဒ္မ်ား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အရြက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အသီး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အပြင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့္)</a:t>
            </a:r>
            <a:endParaRPr lang="en-US" sz="36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92500" lnSpcReduction="20000"/>
          </a:bodyPr>
          <a:lstStyle/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ပည္သူလူထုကို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၀န္ေဆာင္မႈေပးျခင္း</a:t>
            </a:r>
          </a:p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တရားဥပေဒစိုးမိုးမႈကို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အသက္၀င္ေစျခင္း</a:t>
            </a:r>
          </a:p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အက်င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ပ်က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ခ်စားမႈကို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တိုက္ဖ်က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900" dirty="0" smtClean="0"/>
          </a:p>
          <a:p>
            <a:pPr marL="109538" indent="7938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၄င္းတို႕တြင္</a:t>
            </a:r>
          </a:p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ခိုင္မာေသာ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ဥပေဒ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မူေဘာင္မ်ားရွိျခင္း</a:t>
            </a:r>
            <a:endParaRPr lang="en-US" sz="2900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တက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ကြေသာ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လွဳ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ပ္ရွားမ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အဖြဲ႔အစည္းမ်ားရွိျခင္း</a:t>
            </a:r>
            <a:endParaRPr lang="en-US" sz="2900" dirty="0" smtClean="0">
              <a:latin typeface="Zawgyi-One" pitchFamily="34" charset="0"/>
              <a:cs typeface="Zawgyi-One" pitchFamily="34" charset="0"/>
            </a:endParaRPr>
          </a:p>
          <a:p>
            <a:pPr marL="109538" indent="288925">
              <a:lnSpc>
                <a:spcPct val="150000"/>
              </a:lnSpc>
              <a:buNone/>
              <a:tabLst>
                <a:tab pos="796925" algn="l"/>
              </a:tabLst>
            </a:pP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-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ခိုင္မာအားေကာင္းေသာ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အမ်ိဳးသမီးအဖြဲ႔အစည္းမ်ား</a:t>
            </a:r>
            <a:r>
              <a:rPr lang="en-US" sz="2900" dirty="0" smtClean="0"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900" dirty="0" err="1" smtClean="0">
                <a:latin typeface="Zawgyi-One" pitchFamily="34" charset="0"/>
                <a:cs typeface="Zawgyi-One" pitchFamily="34" charset="0"/>
              </a:rPr>
              <a:t>ရွိျခင္း</a:t>
            </a:r>
            <a:endParaRPr lang="en-US" sz="29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နည္းလမ္းမ်ား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အကိုင္းအခက္မ်ား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)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908</TotalTime>
  <Words>2811</Words>
  <Application>Microsoft Office PowerPoint</Application>
  <PresentationFormat>On-screen Show (4:3)</PresentationFormat>
  <Paragraphs>189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Zawgyi-One</vt:lpstr>
      <vt:lpstr>Concourse</vt:lpstr>
      <vt:lpstr>        ဒီမိုကေရစီ ႏွင့္ လူ႔အခြင့္အေရး   Democracy &amp; Human Rights   </vt:lpstr>
      <vt:lpstr> ဒီမိုကေရစီ ႏွင့္ လူမွဳ၀န္းက်င္</vt:lpstr>
      <vt:lpstr>ေဆြးေႏြးခ်က္မ်ား</vt:lpstr>
      <vt:lpstr>ဒီမိုကေရစီဆိုတာ ဘာလဲ? </vt:lpstr>
      <vt:lpstr>ဒီမိုကေရစီ - အေျခခံအေၾကာင္းအရာမ်ား</vt:lpstr>
      <vt:lpstr>ဒီမိုကေရစီ၏ အေရးႀကီးေသာ အဂါၤရပ္မ်ား</vt:lpstr>
      <vt:lpstr>ဒီမိုကေရစီ သေဘာတရားမ်ား (သစ္ပင္တစ္ပင္ ႏွင့္  ဥပမာျပဳခ်င္)</vt:lpstr>
      <vt:lpstr>အက်ိဳးရလဒ္မ်ား (အရြက္၊ အသီး၊ အပြင့္)</vt:lpstr>
      <vt:lpstr>နည္းလမ္းမ်ား (အကိုင္းအခက္မ်ား)</vt:lpstr>
      <vt:lpstr>အဖြဲ႕အစည္းမ်ား ခိုင္မာအားေကာင္း</vt:lpstr>
      <vt:lpstr>အေျခခံမူမ်ား (ေရေသာက္ျမစ္)</vt:lpstr>
      <vt:lpstr>တန္ဖိုးစံႏွဳန္းမ်ား (ေျမဆီၾသဇာ)</vt:lpstr>
      <vt:lpstr>ျပင္ကသက္ေရာက္မႈမ်ား (ပတ္၀န္းက်င္ရာ သီဥ တု)</vt:lpstr>
      <vt:lpstr>ကမၻာ့ႏိုင္ငံမ်ားႏွင့္ ဒီမိုကေရစီ</vt:lpstr>
      <vt:lpstr>ကမၻာ့ႏိုင္ငံမ်ားႏွင့္ ဒီမိုကေရစီ</vt:lpstr>
      <vt:lpstr>အာရွ ပစိဖိတ္ႏိုင္ငံမ်ားႏွင့္ ဒီမိုကေရစီ</vt:lpstr>
      <vt:lpstr>   လူ႔အခြင့္အေရးႏွင့္ လူမွဳ၀န္းက်င္</vt:lpstr>
      <vt:lpstr>ရည္ရြယ္ခ်က္</vt:lpstr>
      <vt:lpstr>ေဆြးေႏြးခ်က္မ်ား</vt:lpstr>
      <vt:lpstr>လူ႔အခြင့္အေရး၏ အဓိပၸါယ္</vt:lpstr>
      <vt:lpstr>လူ႕အခြင့္အေရး၏ အေျခခံအခ်က္မ်ား</vt:lpstr>
      <vt:lpstr>လူ႕အခြင့္အေရး၏အေျခခံအေတြးအေခၚမ်ား</vt:lpstr>
      <vt:lpstr>PowerPoint Presentation</vt:lpstr>
      <vt:lpstr>လူ႕အခြင့္အေရးမ်ားႏွင့္ အစိုးရ၏ တာ၀န္</vt:lpstr>
      <vt:lpstr>အျခားလူ႔အခြင့္အေရးေဆာင္ရြက္မ်ား</vt:lpstr>
      <vt:lpstr>ကေလးသူငယ္မ်ားအခြင့္အေရး</vt:lpstr>
      <vt:lpstr>ကေလးသူငယ္မ်ား အခြင့္အေရးဆိုင္ရာ သေဘာတူ စာခ်ဳပ္(CRC)</vt:lpstr>
      <vt:lpstr>အသက္ရွင္ ရပ္တည္မွဳဆိုင္ရာ အခြင့္ အေရးမ်ား (Survival Right)</vt:lpstr>
      <vt:lpstr>ဖြ႔ံျဖိဳးတိုးတက္မွဳ ဆိုင္ရာအခြင့္အေရးမ်ား (Development Right)</vt:lpstr>
      <vt:lpstr>ကာကြယ္မွဳဆိုင္ရာ အခြင့္အေရးမ်ား (Protection Right)</vt:lpstr>
      <vt:lpstr>ပါ၀င္ေဆာင္ရြက္မွဳဆိုင္ရာအခြင့္အေရးမ်ား (Participation Right)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ဒီမိုကေရစီ ႏွင့္ လူမွဳ၀န္းက်င္   Democracy &amp; Human Rights  </dc:title>
  <dc:creator>HP1000</dc:creator>
  <cp:lastModifiedBy>Acer</cp:lastModifiedBy>
  <cp:revision>112</cp:revision>
  <cp:lastPrinted>2017-08-16T12:09:55Z</cp:lastPrinted>
  <dcterms:created xsi:type="dcterms:W3CDTF">2006-08-16T00:00:00Z</dcterms:created>
  <dcterms:modified xsi:type="dcterms:W3CDTF">2017-08-18T16:22:19Z</dcterms:modified>
</cp:coreProperties>
</file>