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handoutMasterIdLst>
    <p:handoutMasterId r:id="rId33"/>
  </p:handoutMasterIdLst>
  <p:sldIdLst>
    <p:sldId id="256" r:id="rId2"/>
    <p:sldId id="257" r:id="rId3"/>
    <p:sldId id="258" r:id="rId4"/>
    <p:sldId id="259" r:id="rId5"/>
    <p:sldId id="260" r:id="rId6"/>
    <p:sldId id="286" r:id="rId7"/>
    <p:sldId id="288" r:id="rId8"/>
    <p:sldId id="289" r:id="rId9"/>
    <p:sldId id="290" r:id="rId10"/>
    <p:sldId id="291" r:id="rId11"/>
    <p:sldId id="292" r:id="rId12"/>
    <p:sldId id="293" r:id="rId13"/>
    <p:sldId id="294" r:id="rId14"/>
    <p:sldId id="261" r:id="rId15"/>
    <p:sldId id="262" r:id="rId16"/>
    <p:sldId id="266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84" r:id="rId25"/>
    <p:sldId id="285" r:id="rId26"/>
    <p:sldId id="276" r:id="rId27"/>
    <p:sldId id="278" r:id="rId28"/>
    <p:sldId id="279" r:id="rId29"/>
    <p:sldId id="281" r:id="rId30"/>
    <p:sldId id="282" r:id="rId31"/>
    <p:sldId id="283" r:id="rId32"/>
  </p:sldIdLst>
  <p:sldSz cx="9144000" cy="6858000" type="screen4x3"/>
  <p:notesSz cx="9869488" cy="67357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590" autoAdjust="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latin typeface="Zawgyi-One" pitchFamily="34" charset="0"/>
                <a:cs typeface="Zawgyi-One" pitchFamily="34" charset="0"/>
              </a:defRPr>
            </a:pPr>
            <a:r>
              <a:rPr lang="my-MM" dirty="0">
                <a:latin typeface="Zawgyi-One" pitchFamily="34" charset="0"/>
              </a:rPr>
              <a:t>လြတ္လပ္မွဳအဆင</a:t>
            </a:r>
            <a:r>
              <a:rPr lang="my-MM" dirty="0" smtClean="0">
                <a:latin typeface="Zawgyi-One" pitchFamily="34" charset="0"/>
              </a:rPr>
              <a:t>့္</a:t>
            </a:r>
            <a:endParaRPr lang="en-US" dirty="0" smtClean="0">
              <a:latin typeface="Zawgyi-One" pitchFamily="34" charset="0"/>
            </a:endParaRPr>
          </a:p>
          <a:p>
            <a:pPr>
              <a:defRPr>
                <a:latin typeface="Zawgyi-One" pitchFamily="34" charset="0"/>
                <a:cs typeface="Zawgyi-One" pitchFamily="34" charset="0"/>
              </a:defRPr>
            </a:pPr>
            <a:r>
              <a:rPr lang="my-MM" dirty="0" smtClean="0">
                <a:latin typeface="Zawgyi-One" pitchFamily="34" charset="0"/>
              </a:rPr>
              <a:t>(</a:t>
            </a:r>
            <a:r>
              <a:rPr lang="my-MM" dirty="0">
                <a:latin typeface="Zawgyi-One" pitchFamily="34" charset="0"/>
              </a:rPr>
              <a:t>၂၀၀၂)</a:t>
            </a:r>
          </a:p>
        </c:rich>
      </c:tx>
      <c:layout/>
      <c:overlay val="0"/>
    </c:title>
    <c:autoTitleDeleted val="0"/>
    <c:view3D>
      <c:rotX val="75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6961942257217847E-2"/>
          <c:y val="0.18554542874718857"/>
          <c:w val="0.80298370111143513"/>
          <c:h val="0.57370056393620328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လြတ္လပ္မွဳအဆင့္(၂၀၀၂)</c:v>
                </c:pt>
              </c:strCache>
            </c:strRef>
          </c:tx>
          <c:explosion val="28"/>
          <c:dPt>
            <c:idx val="3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1-2B4D-4D86-9F10-48D84FE35F9A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Sheet1!$A$2:$A$5</c:f>
              <c:strCache>
                <c:ptCount val="3"/>
                <c:pt idx="0">
                  <c:v>Free</c:v>
                </c:pt>
                <c:pt idx="1">
                  <c:v>Party Free</c:v>
                </c:pt>
                <c:pt idx="2">
                  <c:v>Not Free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0.46</c:v>
                </c:pt>
                <c:pt idx="1">
                  <c:v>0.28999999999999998</c:v>
                </c:pt>
                <c:pt idx="2">
                  <c:v>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B4D-4D86-9F10-48D84FE35F9A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latin typeface="Zawgyi-One" pitchFamily="34" charset="0"/>
                <a:cs typeface="Zawgyi-One" pitchFamily="34" charset="0"/>
              </a:defRPr>
            </a:pPr>
            <a:r>
              <a:rPr lang="my-MM" dirty="0">
                <a:latin typeface="Zawgyi-One" pitchFamily="34" charset="0"/>
              </a:rPr>
              <a:t>လ</a:t>
            </a:r>
            <a:r>
              <a:rPr lang="my-MM" dirty="0" smtClean="0">
                <a:latin typeface="Zawgyi-One" pitchFamily="34" charset="0"/>
              </a:rPr>
              <a:t>ြ</a:t>
            </a:r>
            <a:r>
              <a:rPr lang="en-US" dirty="0" smtClean="0">
                <a:latin typeface="Zawgyi-One" pitchFamily="34" charset="0"/>
              </a:rPr>
              <a:t>တ္</a:t>
            </a:r>
            <a:r>
              <a:rPr lang="my-MM" dirty="0" smtClean="0">
                <a:latin typeface="Zawgyi-One" pitchFamily="34" charset="0"/>
              </a:rPr>
              <a:t>လပ</a:t>
            </a:r>
            <a:r>
              <a:rPr lang="my-MM" dirty="0">
                <a:latin typeface="Zawgyi-One" pitchFamily="34" charset="0"/>
              </a:rPr>
              <a:t>္မွဳအဆင</a:t>
            </a:r>
            <a:r>
              <a:rPr lang="my-MM" dirty="0" smtClean="0">
                <a:latin typeface="Zawgyi-One" pitchFamily="34" charset="0"/>
              </a:rPr>
              <a:t>့္</a:t>
            </a:r>
            <a:endParaRPr lang="en-US" dirty="0" smtClean="0">
              <a:latin typeface="Zawgyi-One" pitchFamily="34" charset="0"/>
            </a:endParaRPr>
          </a:p>
          <a:p>
            <a:pPr>
              <a:defRPr>
                <a:latin typeface="Zawgyi-One" pitchFamily="34" charset="0"/>
                <a:cs typeface="Zawgyi-One" pitchFamily="34" charset="0"/>
              </a:defRPr>
            </a:pPr>
            <a:r>
              <a:rPr lang="my-MM" dirty="0" smtClean="0">
                <a:latin typeface="Zawgyi-One" pitchFamily="34" charset="0"/>
              </a:rPr>
              <a:t>(</a:t>
            </a:r>
            <a:r>
              <a:rPr lang="my-MM" dirty="0">
                <a:latin typeface="Zawgyi-One" pitchFamily="34" charset="0"/>
              </a:rPr>
              <a:t>၁၉၇၂)</a:t>
            </a:r>
          </a:p>
        </c:rich>
      </c:tx>
      <c:layout/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4327485380116955E-2"/>
          <c:y val="0.30223333333333335"/>
          <c:w val="0.93567251461988299"/>
          <c:h val="0.52982230971128608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လြပ္လပ္မွဳအဆင့္(၁၉၇၂)</c:v>
                </c:pt>
              </c:strCache>
            </c:strRef>
          </c:tx>
          <c:explosion val="25"/>
          <c:dPt>
            <c:idx val="0"/>
            <c:bubble3D val="0"/>
            <c:explosion val="5"/>
            <c:extLst>
              <c:ext xmlns:c16="http://schemas.microsoft.com/office/drawing/2014/chart" uri="{C3380CC4-5D6E-409C-BE32-E72D297353CC}">
                <c16:uniqueId val="{00000000-DDF6-4E42-B221-CA14A7E86C2B}"/>
              </c:ext>
            </c:extLst>
          </c:dPt>
          <c:dPt>
            <c:idx val="1"/>
            <c:bubble3D val="0"/>
            <c:explosion val="8"/>
            <c:extLst>
              <c:ext xmlns:c16="http://schemas.microsoft.com/office/drawing/2014/chart" uri="{C3380CC4-5D6E-409C-BE32-E72D297353CC}">
                <c16:uniqueId val="{00000001-DDF6-4E42-B221-CA14A7E86C2B}"/>
              </c:ext>
            </c:extLst>
          </c:dPt>
          <c:dPt>
            <c:idx val="2"/>
            <c:bubble3D val="0"/>
            <c:explosion val="15"/>
            <c:extLst>
              <c:ext xmlns:c16="http://schemas.microsoft.com/office/drawing/2014/chart" uri="{C3380CC4-5D6E-409C-BE32-E72D297353CC}">
                <c16:uniqueId val="{00000002-DDF6-4E42-B221-CA14A7E86C2B}"/>
              </c:ext>
            </c:extLst>
          </c:dPt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Sheet1!$A$2:$A$5</c:f>
              <c:strCache>
                <c:ptCount val="3"/>
                <c:pt idx="0">
                  <c:v>Free</c:v>
                </c:pt>
                <c:pt idx="1">
                  <c:v>Partly Free</c:v>
                </c:pt>
                <c:pt idx="2">
                  <c:v>Not Free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0.46</c:v>
                </c:pt>
                <c:pt idx="1">
                  <c:v>0.28999999999999998</c:v>
                </c:pt>
                <c:pt idx="2">
                  <c:v>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DF6-4E42-B221-CA14A7E86C2B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b"/>
      <c:legendEntry>
        <c:idx val="3"/>
        <c:delete val="1"/>
      </c:legendEntry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latin typeface="Zawgyi-One" pitchFamily="34" charset="0"/>
                <a:cs typeface="Zawgyi-One" pitchFamily="34" charset="0"/>
              </a:defRPr>
            </a:pPr>
            <a:r>
              <a:rPr lang="my-MM" dirty="0">
                <a:latin typeface="Zawgyi-One" pitchFamily="34" charset="0"/>
              </a:rPr>
              <a:t>အာရွ</a:t>
            </a:r>
            <a:r>
              <a:rPr lang="my-MM" dirty="0" smtClean="0">
                <a:latin typeface="Zawgyi-One" pitchFamily="34" charset="0"/>
              </a:rPr>
              <a:t>ပစိ</a:t>
            </a:r>
            <a:r>
              <a:rPr lang="my-MM" dirty="0">
                <a:latin typeface="Zawgyi-One" pitchFamily="34" charset="0"/>
              </a:rPr>
              <a:t>ဖိတ</a:t>
            </a:r>
            <a:r>
              <a:rPr lang="my-MM" dirty="0" smtClean="0">
                <a:latin typeface="Zawgyi-One" pitchFamily="34" charset="0"/>
              </a:rPr>
              <a:t>္</a:t>
            </a:r>
            <a:endParaRPr lang="en-US" dirty="0" smtClean="0">
              <a:latin typeface="Zawgyi-One" pitchFamily="34" charset="0"/>
            </a:endParaRPr>
          </a:p>
          <a:p>
            <a:pPr>
              <a:defRPr>
                <a:latin typeface="Zawgyi-One" pitchFamily="34" charset="0"/>
                <a:cs typeface="Zawgyi-One" pitchFamily="34" charset="0"/>
              </a:defRPr>
            </a:pPr>
            <a:r>
              <a:rPr lang="my-MM" dirty="0" smtClean="0">
                <a:latin typeface="Zawgyi-One" pitchFamily="34" charset="0"/>
              </a:rPr>
              <a:t>(</a:t>
            </a:r>
            <a:r>
              <a:rPr lang="my-MM" dirty="0">
                <a:latin typeface="Zawgyi-One" pitchFamily="34" charset="0"/>
              </a:rPr>
              <a:t>၂၀၀၂)</a:t>
            </a:r>
          </a:p>
        </c:rich>
      </c:tx>
      <c:layout/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အာရွပိစိဖိတ္(၂၀၀၂)</c:v>
                </c:pt>
              </c:strCache>
            </c:strRef>
          </c:tx>
          <c:explosion val="25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Sheet1!$A$2:$A$5</c:f>
              <c:strCache>
                <c:ptCount val="3"/>
                <c:pt idx="0">
                  <c:v>Free</c:v>
                </c:pt>
                <c:pt idx="1">
                  <c:v>Partly Free</c:v>
                </c:pt>
                <c:pt idx="2">
                  <c:v>Not Free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0.46</c:v>
                </c:pt>
                <c:pt idx="1">
                  <c:v>0.28000000000000003</c:v>
                </c:pt>
                <c:pt idx="2">
                  <c:v>0.26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F54-4398-8EF8-EC8C254EB4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egendEntry>
        <c:idx val="3"/>
        <c:delete val="1"/>
      </c:legendEntry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latin typeface="Zawgyi-One" pitchFamily="34" charset="0"/>
                <a:cs typeface="Zawgyi-One" pitchFamily="34" charset="0"/>
              </a:defRPr>
            </a:pPr>
            <a:r>
              <a:rPr lang="my-MM" dirty="0">
                <a:latin typeface="Zawgyi-One" pitchFamily="34" charset="0"/>
              </a:rPr>
              <a:t>အာရ</a:t>
            </a:r>
            <a:r>
              <a:rPr lang="my-MM" dirty="0" smtClean="0">
                <a:latin typeface="Zawgyi-One" pitchFamily="34" charset="0"/>
              </a:rPr>
              <a:t>ွပစ</a:t>
            </a:r>
            <a:r>
              <a:rPr lang="my-MM" dirty="0">
                <a:latin typeface="Zawgyi-One" pitchFamily="34" charset="0"/>
              </a:rPr>
              <a:t>ိဖိတ</a:t>
            </a:r>
            <a:r>
              <a:rPr lang="my-MM" dirty="0" smtClean="0">
                <a:latin typeface="Zawgyi-One" pitchFamily="34" charset="0"/>
              </a:rPr>
              <a:t>္</a:t>
            </a:r>
            <a:endParaRPr lang="en-US" dirty="0" smtClean="0">
              <a:latin typeface="Zawgyi-One" pitchFamily="34" charset="0"/>
            </a:endParaRPr>
          </a:p>
          <a:p>
            <a:pPr>
              <a:defRPr>
                <a:latin typeface="Zawgyi-One" pitchFamily="34" charset="0"/>
                <a:cs typeface="Zawgyi-One" pitchFamily="34" charset="0"/>
              </a:defRPr>
            </a:pPr>
            <a:r>
              <a:rPr lang="my-MM" dirty="0" smtClean="0">
                <a:latin typeface="Zawgyi-One" pitchFamily="34" charset="0"/>
              </a:rPr>
              <a:t> </a:t>
            </a:r>
            <a:r>
              <a:rPr lang="my-MM" dirty="0">
                <a:latin typeface="Zawgyi-One" pitchFamily="34" charset="0"/>
              </a:rPr>
              <a:t>(၁၉၇၂)</a:t>
            </a:r>
          </a:p>
        </c:rich>
      </c:tx>
      <c:layout/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3188127219391694"/>
          <c:y val="0.15340583946573128"/>
          <c:w val="0.76811862058909308"/>
          <c:h val="0.71471059633289014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အာရွပိစိဖိတ္ (၁၉၇၂)</c:v>
                </c:pt>
              </c:strCache>
            </c:strRef>
          </c:tx>
          <c:explosion val="25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Sheet1!$A$2:$A$5</c:f>
              <c:strCache>
                <c:ptCount val="3"/>
                <c:pt idx="0">
                  <c:v>Free</c:v>
                </c:pt>
                <c:pt idx="1">
                  <c:v>Partly Free</c:v>
                </c:pt>
                <c:pt idx="2">
                  <c:v>Not Free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0.25</c:v>
                </c:pt>
                <c:pt idx="1">
                  <c:v>0.41</c:v>
                </c:pt>
                <c:pt idx="2">
                  <c:v>0.34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230-49EF-AC71-12E0B91B3235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egendEntry>
        <c:idx val="3"/>
        <c:delete val="1"/>
      </c:legendEntry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6778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90426" y="0"/>
            <a:ext cx="4276778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115961-5883-43A9-88F8-05A08F7DA849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397806"/>
            <a:ext cx="4276778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90426" y="6397806"/>
            <a:ext cx="4276778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B424E7-06D1-4084-B1B8-749A6A695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9770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8/18/2017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8/18/2017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8/18/2017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8/18/2017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2286000"/>
            <a:ext cx="7467600" cy="2667000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>
                <a:latin typeface="Zawgyi-One" pitchFamily="34" charset="0"/>
                <a:cs typeface="Zawgyi-One" pitchFamily="34" charset="0"/>
              </a:rPr>
              <a:t/>
            </a:r>
            <a:br>
              <a:rPr lang="en-US" sz="3600" dirty="0" smtClean="0">
                <a:latin typeface="Zawgyi-One" pitchFamily="34" charset="0"/>
                <a:cs typeface="Zawgyi-One" pitchFamily="34" charset="0"/>
              </a:rPr>
            </a:br>
            <a:r>
              <a:rPr lang="en-US" sz="3600" dirty="0">
                <a:latin typeface="Zawgyi-One" pitchFamily="34" charset="0"/>
                <a:cs typeface="Zawgyi-One" pitchFamily="34" charset="0"/>
              </a:rPr>
              <a:t/>
            </a:r>
            <a:br>
              <a:rPr lang="en-US" sz="3600" dirty="0">
                <a:latin typeface="Zawgyi-One" pitchFamily="34" charset="0"/>
                <a:cs typeface="Zawgyi-One" pitchFamily="34" charset="0"/>
              </a:rPr>
            </a:br>
            <a:r>
              <a:rPr lang="en-US" sz="3600" dirty="0" smtClean="0">
                <a:latin typeface="Zawgyi-One" pitchFamily="34" charset="0"/>
                <a:cs typeface="Zawgyi-One" pitchFamily="34" charset="0"/>
              </a:rPr>
              <a:t/>
            </a:r>
            <a:br>
              <a:rPr lang="en-US" sz="3600" dirty="0" smtClean="0">
                <a:latin typeface="Zawgyi-One" pitchFamily="34" charset="0"/>
                <a:cs typeface="Zawgyi-One" pitchFamily="34" charset="0"/>
              </a:rPr>
            </a:br>
            <a:r>
              <a:rPr lang="en-US" sz="3600" dirty="0">
                <a:latin typeface="Zawgyi-One" pitchFamily="34" charset="0"/>
                <a:cs typeface="Zawgyi-One" pitchFamily="34" charset="0"/>
              </a:rPr>
              <a:t/>
            </a:r>
            <a:br>
              <a:rPr lang="en-US" sz="3600" dirty="0">
                <a:latin typeface="Zawgyi-One" pitchFamily="34" charset="0"/>
                <a:cs typeface="Zawgyi-One" pitchFamily="34" charset="0"/>
              </a:rPr>
            </a:br>
            <a:r>
              <a:rPr lang="en-US" sz="3600" dirty="0" smtClean="0">
                <a:latin typeface="Zawgyi-One" pitchFamily="34" charset="0"/>
                <a:cs typeface="Zawgyi-One" pitchFamily="34" charset="0"/>
              </a:rPr>
              <a:t/>
            </a:r>
            <a:br>
              <a:rPr lang="en-US" sz="3600" dirty="0" smtClean="0">
                <a:latin typeface="Zawgyi-One" pitchFamily="34" charset="0"/>
                <a:cs typeface="Zawgyi-One" pitchFamily="34" charset="0"/>
              </a:rPr>
            </a:br>
            <a:r>
              <a:rPr lang="en-US" sz="3600" dirty="0">
                <a:latin typeface="Zawgyi-One" pitchFamily="34" charset="0"/>
                <a:cs typeface="Zawgyi-One" pitchFamily="34" charset="0"/>
              </a:rPr>
              <a:t/>
            </a:r>
            <a:br>
              <a:rPr lang="en-US" sz="3600" dirty="0">
                <a:latin typeface="Zawgyi-One" pitchFamily="34" charset="0"/>
                <a:cs typeface="Zawgyi-One" pitchFamily="34" charset="0"/>
              </a:rPr>
            </a:br>
            <a:r>
              <a:rPr lang="en-US" sz="3600" dirty="0" smtClean="0">
                <a:latin typeface="Zawgyi-One" pitchFamily="34" charset="0"/>
                <a:cs typeface="Zawgyi-One" pitchFamily="34" charset="0"/>
              </a:rPr>
              <a:t/>
            </a:r>
            <a:br>
              <a:rPr lang="en-US" sz="3600" dirty="0" smtClean="0">
                <a:latin typeface="Zawgyi-One" pitchFamily="34" charset="0"/>
                <a:cs typeface="Zawgyi-One" pitchFamily="34" charset="0"/>
              </a:rPr>
            </a:br>
            <a:r>
              <a:rPr lang="en-US" sz="3600" dirty="0">
                <a:latin typeface="Zawgyi-One" pitchFamily="34" charset="0"/>
                <a:cs typeface="Zawgyi-One" pitchFamily="34" charset="0"/>
              </a:rPr>
              <a:t/>
            </a:r>
            <a:br>
              <a:rPr lang="en-US" sz="3600" dirty="0">
                <a:latin typeface="Zawgyi-One" pitchFamily="34" charset="0"/>
                <a:cs typeface="Zawgyi-One" pitchFamily="34" charset="0"/>
              </a:rPr>
            </a:br>
            <a:r>
              <a:rPr lang="en-US" sz="4400" dirty="0" err="1" smtClean="0">
                <a:latin typeface="Zawgyi-One" pitchFamily="34" charset="0"/>
                <a:cs typeface="Zawgyi-One" pitchFamily="34" charset="0"/>
              </a:rPr>
              <a:t>ဒီမိုကေရစီ</a:t>
            </a:r>
            <a:r>
              <a:rPr lang="en-US" sz="4400" dirty="0" smtClean="0">
                <a:latin typeface="Zawgyi-One" pitchFamily="34" charset="0"/>
                <a:cs typeface="Zawgyi-One" pitchFamily="34" charset="0"/>
              </a:rPr>
              <a:t> ႏွင့္</a:t>
            </a:r>
            <a:r>
              <a:rPr lang="en-US" sz="4400" dirty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4400" dirty="0" err="1">
                <a:latin typeface="Zawgyi-One" pitchFamily="34" charset="0"/>
                <a:cs typeface="Zawgyi-One" pitchFamily="34" charset="0"/>
              </a:rPr>
              <a:t>လ</a:t>
            </a:r>
            <a:r>
              <a:rPr lang="en-US" sz="4400" dirty="0" err="1" smtClean="0">
                <a:latin typeface="Zawgyi-One" pitchFamily="34" charset="0"/>
                <a:cs typeface="Zawgyi-One" pitchFamily="34" charset="0"/>
              </a:rPr>
              <a:t>ူ႔အခြင</a:t>
            </a:r>
            <a:r>
              <a:rPr lang="en-US" sz="44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4400" dirty="0" err="1" smtClean="0">
                <a:latin typeface="Zawgyi-One" pitchFamily="34" charset="0"/>
                <a:cs typeface="Zawgyi-One" pitchFamily="34" charset="0"/>
              </a:rPr>
              <a:t>အေရး</a:t>
            </a:r>
            <a:r>
              <a:rPr lang="en-US" sz="4400" dirty="0" smtClean="0">
                <a:latin typeface="Zawgyi-One" pitchFamily="34" charset="0"/>
                <a:cs typeface="Zawgyi-One" pitchFamily="34" charset="0"/>
              </a:rPr>
              <a:t/>
            </a:r>
            <a:br>
              <a:rPr lang="en-US" sz="4400" dirty="0" smtClean="0">
                <a:latin typeface="Zawgyi-One" pitchFamily="34" charset="0"/>
                <a:cs typeface="Zawgyi-One" pitchFamily="34" charset="0"/>
              </a:rPr>
            </a:br>
            <a:r>
              <a:rPr lang="en-US" sz="4400" dirty="0" smtClean="0">
                <a:latin typeface="Zawgyi-One" pitchFamily="34" charset="0"/>
                <a:cs typeface="Zawgyi-One" pitchFamily="34" charset="0"/>
              </a:rPr>
              <a:t/>
            </a:r>
            <a:br>
              <a:rPr lang="en-US" sz="4400" dirty="0" smtClean="0">
                <a:latin typeface="Zawgyi-One" pitchFamily="34" charset="0"/>
                <a:cs typeface="Zawgyi-One" pitchFamily="34" charset="0"/>
              </a:rPr>
            </a:br>
            <a:r>
              <a:rPr lang="en-US" sz="4000" dirty="0" smtClean="0">
                <a:latin typeface="Zawgyi-One" pitchFamily="34" charset="0"/>
                <a:cs typeface="Zawgyi-One" pitchFamily="34" charset="0"/>
              </a:rPr>
              <a:t> Democracy &amp; Human Rights</a:t>
            </a:r>
            <a:br>
              <a:rPr lang="en-US" sz="4000" dirty="0" smtClean="0">
                <a:latin typeface="Zawgyi-One" pitchFamily="34" charset="0"/>
                <a:cs typeface="Zawgyi-One" pitchFamily="34" charset="0"/>
              </a:rPr>
            </a:br>
            <a:r>
              <a:rPr lang="en-US" sz="3600" dirty="0" smtClean="0">
                <a:latin typeface="Zawgyi-One" pitchFamily="34" charset="0"/>
                <a:cs typeface="Zawgyi-One" pitchFamily="34" charset="0"/>
              </a:rPr>
              <a:t/>
            </a:r>
            <a:br>
              <a:rPr lang="en-US" sz="3600" dirty="0" smtClean="0">
                <a:latin typeface="Zawgyi-One" pitchFamily="34" charset="0"/>
                <a:cs typeface="Zawgyi-One" pitchFamily="34" charset="0"/>
              </a:rPr>
            </a:br>
            <a:r>
              <a:rPr lang="en-US" sz="3600" dirty="0" smtClean="0">
                <a:latin typeface="Zawgyi-One" pitchFamily="34" charset="0"/>
                <a:cs typeface="Zawgyi-One" pitchFamily="34" charset="0"/>
              </a:rPr>
              <a:t/>
            </a:r>
            <a:br>
              <a:rPr lang="en-US" sz="3600" dirty="0" smtClean="0">
                <a:latin typeface="Zawgyi-One" pitchFamily="34" charset="0"/>
                <a:cs typeface="Zawgyi-One" pitchFamily="34" charset="0"/>
              </a:rPr>
            </a:br>
            <a:endParaRPr lang="en-US" sz="3600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24200" y="4191000"/>
            <a:ext cx="5562600" cy="14478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Zawgyi-One" pitchFamily="34" charset="0"/>
                <a:cs typeface="Zawgyi-One" pitchFamily="34" charset="0"/>
              </a:rPr>
              <a:t>ျ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မန္မာစီးပြားစီမံအမ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ွဳ႕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ေဆာင္မ်ားအသင္း</a:t>
            </a:r>
            <a:endParaRPr lang="en-US" dirty="0">
              <a:latin typeface="Zawgyi-One" pitchFamily="34" charset="0"/>
              <a:cs typeface="Zawgyi-On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8559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64291"/>
          </a:xfrm>
        </p:spPr>
        <p:txBody>
          <a:bodyPr/>
          <a:lstStyle/>
          <a:p>
            <a:pPr marL="109538" indent="288925">
              <a:buNone/>
              <a:tabLst>
                <a:tab pos="796925" algn="l"/>
              </a:tabLst>
            </a:pPr>
            <a:r>
              <a:rPr lang="en-US" b="1" dirty="0" smtClean="0">
                <a:latin typeface="Zawgyi-One" pitchFamily="34" charset="0"/>
                <a:cs typeface="Zawgyi-One" pitchFamily="34" charset="0"/>
              </a:rPr>
              <a:t>-	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ဖြဲ႔စည္းပံု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ဒီဇိုင္းမ်ား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ႏွင့္ ျပဳျ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ပင္ေျပာင္းလဲမႈမ်ား</a:t>
            </a:r>
            <a:endParaRPr lang="en-US" dirty="0" smtClean="0">
              <a:latin typeface="Zawgyi-One" pitchFamily="34" charset="0"/>
              <a:cs typeface="Zawgyi-One" pitchFamily="34" charset="0"/>
            </a:endParaRPr>
          </a:p>
          <a:p>
            <a:pPr marL="109538" indent="288925">
              <a:buNone/>
              <a:tabLst>
                <a:tab pos="796925" algn="l"/>
              </a:tabLst>
            </a:pPr>
            <a:r>
              <a:rPr lang="en-US" b="1" dirty="0" smtClean="0">
                <a:latin typeface="Zawgyi-One" pitchFamily="34" charset="0"/>
                <a:cs typeface="Zawgyi-One" pitchFamily="34" charset="0"/>
              </a:rPr>
              <a:t>-	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ေရြးေကာက္ပြဲျဖစ္စဥ္မ်ား</a:t>
            </a:r>
            <a:endParaRPr lang="en-US" dirty="0" smtClean="0">
              <a:latin typeface="Zawgyi-One" pitchFamily="34" charset="0"/>
              <a:cs typeface="Zawgyi-One" pitchFamily="34" charset="0"/>
            </a:endParaRPr>
          </a:p>
          <a:p>
            <a:pPr marL="109538" indent="288925">
              <a:buNone/>
              <a:tabLst>
                <a:tab pos="796925" algn="l"/>
              </a:tabLst>
            </a:pPr>
            <a:r>
              <a:rPr lang="en-US" b="1" dirty="0" smtClean="0">
                <a:latin typeface="Zawgyi-One" pitchFamily="34" charset="0"/>
                <a:cs typeface="Zawgyi-One" pitchFamily="34" charset="0"/>
              </a:rPr>
              <a:t>-	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ပါလီမန္လုပ္ငန္းမ်ား</a:t>
            </a:r>
            <a:endParaRPr lang="en-US" dirty="0" smtClean="0">
              <a:latin typeface="Zawgyi-One" pitchFamily="34" charset="0"/>
              <a:cs typeface="Zawgyi-One" pitchFamily="34" charset="0"/>
            </a:endParaRPr>
          </a:p>
          <a:p>
            <a:pPr marL="109538" indent="288925">
              <a:buNone/>
              <a:tabLst>
                <a:tab pos="796925" algn="l"/>
              </a:tabLst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-	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တရားမ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ွ်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တမ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ႈႏွင့္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တရားဥပေဒ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စိုးမိုးမ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ႈ</a:t>
            </a:r>
          </a:p>
          <a:p>
            <a:pPr marL="109538" indent="288925">
              <a:buNone/>
              <a:tabLst>
                <a:tab pos="796925" algn="l"/>
              </a:tabLst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-	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လြတ္လပ္စြာေဖၚထုတ္ခြင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 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ဖြဲ႔စည္းခြင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</a:t>
            </a:r>
          </a:p>
          <a:p>
            <a:pPr marL="109538" indent="288925">
              <a:buNone/>
              <a:tabLst>
                <a:tab pos="796925" algn="l"/>
              </a:tabLst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-	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လူုထုအေျချပ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ဳ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အဖြဲ႔အစည္းမ်ားတြင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 ပါ၀င္မႈ</a:t>
            </a:r>
          </a:p>
          <a:p>
            <a:pPr marL="109538" indent="288925">
              <a:buNone/>
              <a:tabLst>
                <a:tab pos="796925" algn="l"/>
              </a:tabLst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-	ႏ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ိုင္ငံေရး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အဖြဲ႔အစည္းမ်ား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ရပ္တည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္ႏ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ိုင္ခြင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</a:t>
            </a:r>
          </a:p>
          <a:p>
            <a:pPr marL="109538" indent="288925">
              <a:buNone/>
              <a:tabLst>
                <a:tab pos="796925" algn="l"/>
              </a:tabLst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-	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သတင္းအခ်က္အလက္မ်ား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လြတ္လပ္စြာရယူႏိုင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ခင္း</a:t>
            </a:r>
            <a:endParaRPr lang="en-US" dirty="0" smtClean="0">
              <a:latin typeface="Zawgyi-One" pitchFamily="34" charset="0"/>
              <a:cs typeface="Zawgyi-One" pitchFamily="34" charset="0"/>
            </a:endParaRPr>
          </a:p>
          <a:p>
            <a:pPr marL="109538" indent="288925">
              <a:buNone/>
              <a:tabLst>
                <a:tab pos="796925" algn="l"/>
              </a:tabLst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-	တာ၀န္ယူမႈရွိေသာ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အုပ္ခ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်ဳ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ပ္ေရး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က႑</a:t>
            </a:r>
          </a:p>
          <a:p>
            <a:pPr marL="109538" indent="288925">
              <a:buNone/>
              <a:tabLst>
                <a:tab pos="796925" algn="l"/>
              </a:tabLst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-	ျ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ပည္သူ႔ေရးရာစီမံ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အုပ္ခ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်ဳ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ပ္မ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ႈ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ေကာင္းမြန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ခင္း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marL="339725" indent="-339725">
              <a:buFont typeface="Arial" pitchFamily="34" charset="0"/>
              <a:buChar char="•"/>
            </a:pP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အဖြဲ႕အစည္းမ်ား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ခိုင္မာအားေကာင္း</a:t>
            </a:r>
            <a:endParaRPr lang="en-US" dirty="0">
              <a:latin typeface="Zawgyi-One" pitchFamily="34" charset="0"/>
              <a:cs typeface="Zawgyi-On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2481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838200"/>
            <a:ext cx="8458200" cy="5257800"/>
          </a:xfrm>
        </p:spPr>
        <p:txBody>
          <a:bodyPr>
            <a:normAutofit fontScale="85000" lnSpcReduction="20000"/>
          </a:bodyPr>
          <a:lstStyle/>
          <a:p>
            <a:pPr marL="109538" indent="230188">
              <a:lnSpc>
                <a:spcPct val="120000"/>
              </a:lnSpc>
              <a:buNone/>
              <a:tabLst>
                <a:tab pos="693738" algn="l"/>
                <a:tab pos="796925" algn="l"/>
              </a:tabLst>
            </a:pPr>
            <a:r>
              <a:rPr lang="en-US" b="1" dirty="0" smtClean="0">
                <a:latin typeface="Zawgyi-One" pitchFamily="34" charset="0"/>
                <a:cs typeface="Zawgyi-One" pitchFamily="34" charset="0"/>
              </a:rPr>
              <a:t>-	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လူမ်ားစု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၏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သေဘာဆ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ႏၵျ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ဖင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အုပ္ခ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်ဳပ္ျ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ခင္း</a:t>
            </a:r>
            <a:endParaRPr lang="en-US" dirty="0" smtClean="0">
              <a:latin typeface="Zawgyi-One" pitchFamily="34" charset="0"/>
              <a:cs typeface="Zawgyi-One" pitchFamily="34" charset="0"/>
            </a:endParaRPr>
          </a:p>
          <a:p>
            <a:pPr marL="109538" indent="230188">
              <a:lnSpc>
                <a:spcPct val="120000"/>
              </a:lnSpc>
              <a:buNone/>
              <a:tabLst>
                <a:tab pos="693738" algn="l"/>
                <a:tab pos="796925" algn="l"/>
              </a:tabLst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- 	ႏ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ိုင္ငံသား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အားလံုးတန္းတူ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အခြင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အေရးရရွိမ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ႈ</a:t>
            </a:r>
          </a:p>
          <a:p>
            <a:pPr marL="109538" indent="230188">
              <a:lnSpc>
                <a:spcPct val="120000"/>
              </a:lnSpc>
              <a:buNone/>
              <a:tabLst>
                <a:tab pos="693738" algn="l"/>
                <a:tab pos="796925" algn="l"/>
              </a:tabLst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- 	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လူတစ္ဦးစီ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၏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လြတ္လပ္မႈကို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အာမခံေပးႏိုင္မ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ႈ</a:t>
            </a:r>
          </a:p>
          <a:p>
            <a:pPr marL="109538" indent="230188">
              <a:lnSpc>
                <a:spcPct val="120000"/>
              </a:lnSpc>
              <a:buNone/>
              <a:tabLst>
                <a:tab pos="693738" algn="l"/>
                <a:tab pos="796925" algn="l"/>
              </a:tabLst>
            </a:pP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-	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အေျခခံဥပေဒအရ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အုပ္ခ်ုဳပ္မ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ႈ</a:t>
            </a:r>
          </a:p>
          <a:p>
            <a:pPr marL="109538" indent="0">
              <a:lnSpc>
                <a:spcPct val="120000"/>
              </a:lnSpc>
              <a:buNone/>
              <a:tabLst>
                <a:tab pos="693738" algn="l"/>
                <a:tab pos="796925" algn="l"/>
              </a:tabLst>
            </a:pP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အေျခံမႈမ်ားကို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အေျခံ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၍ အႏွ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စ္သာရမ်ားမွာ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-	</a:t>
            </a:r>
          </a:p>
          <a:p>
            <a:pPr marL="109538" indent="230188">
              <a:lnSpc>
                <a:spcPct val="120000"/>
              </a:lnSpc>
              <a:buNone/>
              <a:tabLst>
                <a:tab pos="693738" algn="l"/>
                <a:tab pos="796925" algn="l"/>
              </a:tabLst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-	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အာဏာသည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လူထုဆိုသည္မ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ွ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ဆင္းသက္သည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 	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သေဘာတရား</a:t>
            </a:r>
            <a:endParaRPr lang="en-US" dirty="0" smtClean="0">
              <a:latin typeface="Zawgyi-One" pitchFamily="34" charset="0"/>
              <a:cs typeface="Zawgyi-One" pitchFamily="34" charset="0"/>
            </a:endParaRPr>
          </a:p>
          <a:p>
            <a:pPr marL="109538" indent="230188">
              <a:lnSpc>
                <a:spcPct val="120000"/>
              </a:lnSpc>
              <a:buNone/>
              <a:tabLst>
                <a:tab pos="693738" algn="l"/>
                <a:tab pos="796925" algn="l"/>
              </a:tabLst>
            </a:pP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-	ႏ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ိုင္ငံသား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အားလံုးႏိုင္ငံေရး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အရ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တန္းတူညီမ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ွ်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အခြင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အေရး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 	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ရရွိမွသာလ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ွ်င္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ဒီမိုကေရစီ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၏ 	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အေျခခံမ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ႈ ျ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ဖစ္သည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္။</a:t>
            </a:r>
            <a:endParaRPr lang="en-US" dirty="0" smtClean="0">
              <a:latin typeface="Zawgyi-One" pitchFamily="34" charset="0"/>
              <a:cs typeface="Zawgyi-One" pitchFamily="34" charset="0"/>
            </a:endParaRPr>
          </a:p>
          <a:p>
            <a:pPr marL="109538" indent="230188">
              <a:lnSpc>
                <a:spcPct val="120000"/>
              </a:lnSpc>
              <a:buNone/>
              <a:tabLst>
                <a:tab pos="693738" algn="l"/>
                <a:tab pos="796925" algn="l"/>
              </a:tabLst>
            </a:pP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-	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ဒီမိုကေရစီ</a:t>
            </a:r>
            <a:r>
              <a:rPr lang="en-US" sz="2800" dirty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လုပ္သားအားလံုး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ရပိုင္ခြင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့္ႏွင့္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အေျခခံ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သေဘာ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 	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တရားမ်ားကို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အသိအမွတ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ပဳသည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္။</a:t>
            </a:r>
          </a:p>
          <a:p>
            <a:pPr marL="109538" indent="230188">
              <a:lnSpc>
                <a:spcPct val="120000"/>
              </a:lnSpc>
              <a:buNone/>
              <a:tabLst>
                <a:tab pos="693738" algn="l"/>
                <a:tab pos="796925" algn="l"/>
              </a:tabLst>
            </a:pP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-	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အခ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်ဳ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ပ္အျခာ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အာဏာ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(၃)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ရပ္ကို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 တရား၀င္မႈရွိေသာ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အေျခခံ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 	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ဥပေဒျဖင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့္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ကန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္႔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သတ္ထားျခင္းေၾကာင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့္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လူထုထံတြင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္ 	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အာဏာ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တည္ေစပါသည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္။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pPr marL="339725" indent="-339725">
              <a:buFont typeface="Arial" pitchFamily="34" charset="0"/>
              <a:buChar char="•"/>
            </a:pP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အေျခခံမူမ်ား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(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ေရေသာက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မစ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္)</a:t>
            </a:r>
            <a:endParaRPr lang="en-US" dirty="0">
              <a:latin typeface="Zawgyi-One" pitchFamily="34" charset="0"/>
              <a:cs typeface="Zawgyi-On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4291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0601"/>
            <a:ext cx="8229600" cy="5410200"/>
          </a:xfrm>
        </p:spPr>
        <p:txBody>
          <a:bodyPr>
            <a:normAutofit fontScale="85000" lnSpcReduction="20000"/>
          </a:bodyPr>
          <a:lstStyle/>
          <a:p>
            <a:pPr marL="109538" indent="288925">
              <a:lnSpc>
                <a:spcPct val="120000"/>
              </a:lnSpc>
              <a:buNone/>
              <a:tabLst>
                <a:tab pos="796925" algn="l"/>
              </a:tabLst>
            </a:pPr>
            <a:r>
              <a:rPr lang="en-US" b="1" dirty="0" smtClean="0">
                <a:latin typeface="Zawgyi-One" pitchFamily="34" charset="0"/>
                <a:cs typeface="Zawgyi-One" pitchFamily="34" charset="0"/>
              </a:rPr>
              <a:t>-	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အမွန္တရား</a:t>
            </a:r>
            <a:endParaRPr lang="en-US" dirty="0" smtClean="0">
              <a:latin typeface="Zawgyi-One" pitchFamily="34" charset="0"/>
              <a:cs typeface="Zawgyi-One" pitchFamily="34" charset="0"/>
            </a:endParaRPr>
          </a:p>
          <a:p>
            <a:pPr marL="109538" indent="288925">
              <a:lnSpc>
                <a:spcPct val="120000"/>
              </a:lnSpc>
              <a:buNone/>
              <a:tabLst>
                <a:tab pos="796925" algn="l"/>
              </a:tabLst>
            </a:pP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-	ႏ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ိုင္ငံသား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က်န္အင္လကၡဏာ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/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မ်ိဳးခ်စ္စိတ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္</a:t>
            </a:r>
          </a:p>
          <a:p>
            <a:pPr marL="109538" indent="288925">
              <a:lnSpc>
                <a:spcPct val="120000"/>
              </a:lnSpc>
              <a:buNone/>
              <a:tabLst>
                <a:tab pos="796925" algn="l"/>
              </a:tabLst>
            </a:pPr>
            <a:r>
              <a:rPr lang="en-US" b="1" dirty="0" smtClean="0">
                <a:latin typeface="Zawgyi-One" pitchFamily="34" charset="0"/>
                <a:cs typeface="Zawgyi-One" pitchFamily="34" charset="0"/>
              </a:rPr>
              <a:t>-	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တရားမ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ွ်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တမ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ႈ</a:t>
            </a:r>
          </a:p>
          <a:p>
            <a:pPr marL="109538" indent="288925">
              <a:lnSpc>
                <a:spcPct val="120000"/>
              </a:lnSpc>
              <a:buNone/>
              <a:tabLst>
                <a:tab pos="796925" algn="l"/>
              </a:tabLst>
            </a:pP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-	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တန္းတူညီမ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ွ်မႈ</a:t>
            </a:r>
          </a:p>
          <a:p>
            <a:pPr marL="109538" indent="288925">
              <a:lnSpc>
                <a:spcPct val="120000"/>
              </a:lnSpc>
              <a:buNone/>
              <a:tabLst>
                <a:tab pos="796925" algn="l"/>
              </a:tabLst>
            </a:pP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-	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မတူကြဲျပားမႈမ်ားကို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အသိအမွတ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္ျပဳ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လက္ခံႏိုင္မ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ႈ</a:t>
            </a:r>
          </a:p>
          <a:p>
            <a:pPr marL="109538" indent="288925">
              <a:lnSpc>
                <a:spcPct val="120000"/>
              </a:lnSpc>
              <a:buNone/>
              <a:tabLst>
                <a:tab pos="796925" algn="l"/>
              </a:tabLst>
            </a:pP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-	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လူတစ္ဦးခ်င္းစီ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၏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အခြင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အေရး</a:t>
            </a:r>
            <a:endParaRPr lang="en-US" sz="2800" dirty="0" smtClean="0">
              <a:latin typeface="Zawgyi-One" pitchFamily="34" charset="0"/>
              <a:cs typeface="Zawgyi-One" pitchFamily="34" charset="0"/>
            </a:endParaRPr>
          </a:p>
          <a:p>
            <a:pPr marL="109538" indent="288925">
              <a:lnSpc>
                <a:spcPct val="120000"/>
              </a:lnSpc>
              <a:buNone/>
              <a:tabLst>
                <a:tab pos="796925" algn="l"/>
              </a:tabLst>
            </a:pP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-	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လူ႔အခြင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အေရး</a:t>
            </a:r>
            <a:endParaRPr lang="en-US" sz="2800" dirty="0" smtClean="0">
              <a:latin typeface="Zawgyi-One" pitchFamily="34" charset="0"/>
              <a:cs typeface="Zawgyi-One" pitchFamily="34" charset="0"/>
            </a:endParaRPr>
          </a:p>
          <a:p>
            <a:pPr marL="109538" indent="288925">
              <a:lnSpc>
                <a:spcPct val="120000"/>
              </a:lnSpc>
              <a:buNone/>
              <a:tabLst>
                <a:tab pos="796925" algn="l"/>
              </a:tabLst>
            </a:pP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-	တာ၀န္ယူမႈ/ တာ၀န္ခံႏိုင္မႈ</a:t>
            </a:r>
          </a:p>
          <a:p>
            <a:pPr marL="109538" indent="288925">
              <a:lnSpc>
                <a:spcPct val="120000"/>
              </a:lnSpc>
              <a:buNone/>
              <a:tabLst>
                <a:tab pos="796925" algn="l"/>
              </a:tabLst>
            </a:pP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-	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မတူကြဲျပားမႈအေပ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ၚ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စိတ္ရွည္သီးခံမ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ႈ</a:t>
            </a:r>
          </a:p>
          <a:p>
            <a:pPr marL="109538" indent="230188">
              <a:lnSpc>
                <a:spcPct val="120000"/>
              </a:lnSpc>
              <a:buNone/>
              <a:tabLst>
                <a:tab pos="796925" algn="l"/>
              </a:tabLst>
            </a:pP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-	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ေဆြးေ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ႏြ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းညွိ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ႏွ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ိဳင္းႏိုင္မ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ႈ</a:t>
            </a:r>
          </a:p>
          <a:p>
            <a:pPr marL="109538" indent="230188">
              <a:lnSpc>
                <a:spcPct val="120000"/>
              </a:lnSpc>
              <a:buNone/>
              <a:tabLst>
                <a:tab pos="796925" algn="l"/>
              </a:tabLst>
            </a:pP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-	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အေပးအယူ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/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အေလ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ွ်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ာ့အတင္းျပဳလုုပ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္ႏ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ိုင္မ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ႈ/ </a:t>
            </a:r>
          </a:p>
          <a:p>
            <a:pPr marL="109538" indent="230188">
              <a:lnSpc>
                <a:spcPct val="120000"/>
              </a:lnSpc>
              <a:buNone/>
              <a:tabLst>
                <a:tab pos="796925" algn="l"/>
              </a:tabLst>
            </a:pP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-	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ပူေပါင္းေဆာင္ရြက္မ</a:t>
            </a:r>
            <a:r>
              <a:rPr lang="en-US" sz="2800" dirty="0">
                <a:latin typeface="Zawgyi-One" pitchFamily="34" charset="0"/>
                <a:cs typeface="Zawgyi-One" pitchFamily="34" charset="0"/>
              </a:rPr>
              <a:t>ႈ</a:t>
            </a:r>
            <a:endParaRPr lang="en-US" sz="2800" dirty="0" smtClean="0">
              <a:latin typeface="Zawgyi-One" pitchFamily="34" charset="0"/>
              <a:cs typeface="Zawgyi-One" pitchFamily="34" charset="0"/>
            </a:endParaRPr>
          </a:p>
          <a:p>
            <a:pPr marL="109538" indent="0">
              <a:buNone/>
              <a:tabLst>
                <a:tab pos="796925" algn="l"/>
              </a:tabLst>
            </a:pPr>
            <a:r>
              <a:rPr lang="en-US" b="1" dirty="0" smtClean="0">
                <a:latin typeface="Zawgyi-One" pitchFamily="34" charset="0"/>
                <a:cs typeface="Zawgyi-One" pitchFamily="34" charset="0"/>
              </a:rPr>
              <a:t>	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pPr marL="398463" indent="-398463">
              <a:buFont typeface="Arial" pitchFamily="34" charset="0"/>
              <a:buChar char="•"/>
            </a:pPr>
            <a:r>
              <a:rPr lang="en-US" sz="3600" dirty="0" err="1" smtClean="0">
                <a:solidFill>
                  <a:schemeClr val="tx1"/>
                </a:solidFill>
                <a:latin typeface="Zawgyi-One" pitchFamily="34" charset="0"/>
                <a:cs typeface="Zawgyi-One" pitchFamily="34" charset="0"/>
              </a:rPr>
              <a:t>တန္ဖိုးစံ</a:t>
            </a:r>
            <a:r>
              <a:rPr lang="en-US" sz="3600" dirty="0" smtClean="0">
                <a:solidFill>
                  <a:schemeClr val="tx1"/>
                </a:solidFill>
                <a:latin typeface="Zawgyi-One" pitchFamily="34" charset="0"/>
                <a:cs typeface="Zawgyi-One" pitchFamily="34" charset="0"/>
              </a:rPr>
              <a:t>ႏွဳ</a:t>
            </a:r>
            <a:r>
              <a:rPr lang="en-US" sz="3600" dirty="0" err="1" smtClean="0">
                <a:solidFill>
                  <a:schemeClr val="tx1"/>
                </a:solidFill>
                <a:latin typeface="Zawgyi-One" pitchFamily="34" charset="0"/>
                <a:cs typeface="Zawgyi-One" pitchFamily="34" charset="0"/>
              </a:rPr>
              <a:t>န္းမ်ား</a:t>
            </a:r>
            <a:r>
              <a:rPr lang="en-US" sz="3600" dirty="0" smtClean="0">
                <a:solidFill>
                  <a:schemeClr val="tx1"/>
                </a:solidFill>
                <a:latin typeface="Zawgyi-One" pitchFamily="34" charset="0"/>
                <a:cs typeface="Zawgyi-One" pitchFamily="34" charset="0"/>
              </a:rPr>
              <a:t> (</a:t>
            </a:r>
            <a:r>
              <a:rPr lang="en-US" sz="3600" dirty="0" err="1" smtClean="0">
                <a:solidFill>
                  <a:schemeClr val="tx1"/>
                </a:solidFill>
                <a:latin typeface="Zawgyi-One" pitchFamily="34" charset="0"/>
                <a:cs typeface="Zawgyi-One" pitchFamily="34" charset="0"/>
              </a:rPr>
              <a:t>ေျမဆီၾသဇာ</a:t>
            </a:r>
            <a:r>
              <a:rPr lang="en-US" sz="3600" dirty="0" smtClean="0">
                <a:solidFill>
                  <a:schemeClr val="tx1"/>
                </a:solidFill>
                <a:latin typeface="Zawgyi-One" pitchFamily="34" charset="0"/>
                <a:cs typeface="Zawgyi-One" pitchFamily="34" charset="0"/>
              </a:rPr>
              <a:t>)</a:t>
            </a:r>
            <a:endParaRPr lang="en-US" sz="3600" dirty="0">
              <a:solidFill>
                <a:schemeClr val="tx1"/>
              </a:solidFill>
              <a:latin typeface="Zawgyi-One" pitchFamily="34" charset="0"/>
              <a:cs typeface="Zawgyi-On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2523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686800" cy="4864291"/>
          </a:xfrm>
        </p:spPr>
        <p:txBody>
          <a:bodyPr/>
          <a:lstStyle/>
          <a:p>
            <a:pPr marL="109538" indent="171450" algn="just">
              <a:buNone/>
              <a:tabLst>
                <a:tab pos="693738" algn="l"/>
                <a:tab pos="796925" algn="l"/>
              </a:tabLst>
            </a:pPr>
            <a:r>
              <a:rPr lang="en-US" b="1" dirty="0" smtClean="0">
                <a:latin typeface="Zawgyi-One" pitchFamily="34" charset="0"/>
                <a:cs typeface="Zawgyi-One" pitchFamily="34" charset="0"/>
              </a:rPr>
              <a:t>-	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ျ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ပင္ပမ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ွ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လႊမ္းမိုးမ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ႈ၊ ေ၀ဖန္မႈ၊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ထိုး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ႏွ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က္မ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ႈ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တိုက္ခိုက္မ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ႈ၊ 	ၿ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ခိမ္းေျခာက္မႈမ်ား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၊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အားေပးမ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ႈ၊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ပ့ံပိုးကူညီမ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ႈ၊ 	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ေထာက္ခံမႈမ်ား</a:t>
            </a:r>
            <a:endParaRPr lang="en-US" dirty="0" smtClean="0">
              <a:latin typeface="Zawgyi-One" pitchFamily="34" charset="0"/>
              <a:cs typeface="Zawgyi-One" pitchFamily="34" charset="0"/>
            </a:endParaRPr>
          </a:p>
          <a:p>
            <a:pPr marL="109538" indent="171450" algn="just">
              <a:buNone/>
              <a:tabLst>
                <a:tab pos="693738" algn="l"/>
                <a:tab pos="796925" algn="l"/>
              </a:tabLst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-	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ေငြေၾကး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ပံ့ပိုးမ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ႈ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ေခ်းေပးမႈမ်ား</a:t>
            </a:r>
            <a:endParaRPr lang="en-US" dirty="0" smtClean="0">
              <a:latin typeface="Zawgyi-One" pitchFamily="34" charset="0"/>
              <a:cs typeface="Zawgyi-One" pitchFamily="34" charset="0"/>
            </a:endParaRPr>
          </a:p>
          <a:p>
            <a:pPr marL="109538" indent="171450" algn="just">
              <a:buNone/>
              <a:tabLst>
                <a:tab pos="693738" algn="l"/>
                <a:tab pos="796925" algn="l"/>
              </a:tabLst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-	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နည္းပညာပံ့ပိုး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ကူညီမႈမ်ား</a:t>
            </a:r>
            <a:endParaRPr lang="en-US" dirty="0" smtClean="0">
              <a:latin typeface="Zawgyi-One" pitchFamily="34" charset="0"/>
              <a:cs typeface="Zawgyi-One" pitchFamily="34" charset="0"/>
            </a:endParaRPr>
          </a:p>
          <a:p>
            <a:pPr marL="109538" indent="171450" algn="just">
              <a:buNone/>
              <a:tabLst>
                <a:tab pos="693738" algn="l"/>
                <a:tab pos="796925" algn="l"/>
              </a:tabLst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-	ပူးေပါင္းပါ၀င္မႈမ်ား</a:t>
            </a:r>
          </a:p>
          <a:p>
            <a:pPr marL="109538" indent="171450">
              <a:buNone/>
              <a:tabLst>
                <a:tab pos="693738" algn="l"/>
                <a:tab pos="796925" algn="l"/>
              </a:tabLst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152400"/>
            <a:ext cx="8610600" cy="914400"/>
          </a:xfrm>
        </p:spPr>
        <p:txBody>
          <a:bodyPr>
            <a:normAutofit fontScale="90000"/>
          </a:bodyPr>
          <a:lstStyle/>
          <a:p>
            <a:pPr marL="398463" indent="-398463">
              <a:buFont typeface="Arial" pitchFamily="34" charset="0"/>
              <a:buChar char="•"/>
            </a:pPr>
            <a:r>
              <a:rPr lang="en-US" sz="3600" dirty="0" smtClean="0">
                <a:latin typeface="Zawgyi-One" pitchFamily="34" charset="0"/>
                <a:cs typeface="Zawgyi-One" pitchFamily="34" charset="0"/>
              </a:rPr>
              <a:t>ျ</a:t>
            </a:r>
            <a:r>
              <a:rPr lang="en-US" sz="3600" dirty="0" err="1" smtClean="0">
                <a:latin typeface="Zawgyi-One" pitchFamily="34" charset="0"/>
                <a:cs typeface="Zawgyi-One" pitchFamily="34" charset="0"/>
              </a:rPr>
              <a:t>ပင္ကသက္ေရာက္မႈမ်ား</a:t>
            </a:r>
            <a:r>
              <a:rPr lang="en-US" sz="3600" dirty="0" smtClean="0">
                <a:latin typeface="Zawgyi-One" pitchFamily="34" charset="0"/>
                <a:cs typeface="Zawgyi-One" pitchFamily="34" charset="0"/>
              </a:rPr>
              <a:t> (ပတ္၀န္းက်င္ရာ </a:t>
            </a:r>
            <a:r>
              <a:rPr lang="en-US" sz="3600" dirty="0" err="1" smtClean="0">
                <a:latin typeface="Zawgyi-One" pitchFamily="34" charset="0"/>
                <a:cs typeface="Zawgyi-One" pitchFamily="34" charset="0"/>
              </a:rPr>
              <a:t>သီဥ</a:t>
            </a:r>
            <a:r>
              <a:rPr lang="en-US" sz="3600" dirty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3600" dirty="0" err="1" smtClean="0">
                <a:latin typeface="Zawgyi-One" pitchFamily="34" charset="0"/>
                <a:cs typeface="Zawgyi-One" pitchFamily="34" charset="0"/>
              </a:rPr>
              <a:t>တု</a:t>
            </a:r>
            <a:r>
              <a:rPr lang="en-US" sz="3600" dirty="0" smtClean="0">
                <a:latin typeface="Zawgyi-One" pitchFamily="34" charset="0"/>
                <a:cs typeface="Zawgyi-One" pitchFamily="34" charset="0"/>
              </a:rPr>
              <a:t>)</a:t>
            </a:r>
            <a:endParaRPr lang="en-US" sz="3600" dirty="0">
              <a:latin typeface="Zawgyi-One" pitchFamily="34" charset="0"/>
              <a:cs typeface="Zawgyi-On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7929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538" indent="127000">
              <a:lnSpc>
                <a:spcPct val="200000"/>
              </a:lnSpc>
              <a:buNone/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-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ကမာ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ၻ့ႏ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ိုင္ငံ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စုစုေပါင္း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= ၁၉၄</a:t>
            </a:r>
          </a:p>
          <a:p>
            <a:pPr marL="109538" indent="171450">
              <a:lnSpc>
                <a:spcPct val="200000"/>
              </a:lnSpc>
              <a:buNone/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-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ေရြးေကာက္ခံ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ဒီမိုကေရစီ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=၁၂၁(၆၃%)၊ ၁၉၈၇=၄၀%</a:t>
            </a:r>
          </a:p>
          <a:p>
            <a:pPr marL="109538" indent="171450">
              <a:lnSpc>
                <a:spcPct val="200000"/>
              </a:lnSpc>
              <a:buNone/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-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လြတ္လပ္ေသာ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ႏ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ိုင္ငံမ်ား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=၈၉(၄၆%)</a:t>
            </a:r>
          </a:p>
          <a:p>
            <a:pPr marL="457200" indent="-220663">
              <a:lnSpc>
                <a:spcPct val="200000"/>
              </a:lnSpc>
              <a:buNone/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-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ေရြးေကာက္ပြဲစနစ္က်င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သံုးေသာ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ဒီမိုကေရစီ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   ႏ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ိုင္ငံအမ်ားအျပား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လြတ္လပ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ခင္းမရွိ</a:t>
            </a:r>
            <a:endParaRPr lang="en-US" dirty="0" smtClean="0">
              <a:latin typeface="Zawgyi-One" pitchFamily="34" charset="0"/>
              <a:cs typeface="Zawgyi-One" pitchFamily="34" charset="0"/>
            </a:endParaRPr>
          </a:p>
          <a:p>
            <a:pPr marL="109728" indent="0">
              <a:lnSpc>
                <a:spcPct val="200000"/>
              </a:lnSpc>
              <a:buNone/>
            </a:pPr>
            <a:endParaRPr lang="en-US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98463" indent="-398463">
              <a:buFont typeface="Arial" pitchFamily="34" charset="0"/>
              <a:buChar char="•"/>
            </a:pP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ကမၻာ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့ႏ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ိုင္ငံမ်ား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ႏွင့္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ဒီမိုကေရစီ</a:t>
            </a:r>
            <a:endParaRPr lang="en-US" dirty="0">
              <a:latin typeface="Zawgyi-One" pitchFamily="34" charset="0"/>
              <a:cs typeface="Zawgyi-On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606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991600" cy="1295400"/>
          </a:xfrm>
        </p:spPr>
        <p:txBody>
          <a:bodyPr/>
          <a:lstStyle/>
          <a:p>
            <a:pPr marL="571500" indent="-571500">
              <a:buFont typeface="Arial" pitchFamily="34" charset="0"/>
              <a:buChar char="•"/>
            </a:pP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ကမၻာ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့ႏ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ိုင္ငံမ်ား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ႏွင့္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ဒီမိုကေရစီ</a:t>
            </a:r>
            <a:endParaRPr lang="en-US" dirty="0">
              <a:latin typeface="Zawgyi-One" pitchFamily="34" charset="0"/>
              <a:cs typeface="Zawgyi-One" pitchFamily="34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5040935"/>
              </p:ext>
            </p:extLst>
          </p:nvPr>
        </p:nvGraphicFramePr>
        <p:xfrm>
          <a:off x="152400" y="1600200"/>
          <a:ext cx="45720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75144629"/>
              </p:ext>
            </p:extLst>
          </p:nvPr>
        </p:nvGraphicFramePr>
        <p:xfrm>
          <a:off x="4419600" y="1600200"/>
          <a:ext cx="43434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16586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3818848"/>
              </p:ext>
            </p:extLst>
          </p:nvPr>
        </p:nvGraphicFramePr>
        <p:xfrm>
          <a:off x="228600" y="1600200"/>
          <a:ext cx="42672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Arial" pitchFamily="34" charset="0"/>
              <a:buChar char="•"/>
            </a:pP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အာရ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ွ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ပစိဖိတ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္ႏ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ိုင္ငံမ်ား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ႏွင့္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ဒီမိုကေရစီ</a:t>
            </a:r>
            <a:endParaRPr lang="en-US" dirty="0">
              <a:latin typeface="Zawgyi-One" pitchFamily="34" charset="0"/>
              <a:cs typeface="Zawgyi-One" pitchFamily="34" charset="0"/>
            </a:endParaRPr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28188350"/>
              </p:ext>
            </p:extLst>
          </p:nvPr>
        </p:nvGraphicFramePr>
        <p:xfrm>
          <a:off x="4648200" y="1676400"/>
          <a:ext cx="43434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42108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3048000"/>
          </a:xfrm>
        </p:spPr>
        <p:txBody>
          <a:bodyPr/>
          <a:lstStyle/>
          <a:p>
            <a:r>
              <a:rPr lang="en-US" dirty="0" smtClean="0">
                <a:latin typeface="Zawgyi-One" pitchFamily="34" charset="0"/>
                <a:cs typeface="Zawgyi-One" pitchFamily="34" charset="0"/>
              </a:rPr>
              <a:t>  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လူ႔အခြင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အေရး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ႏွင့္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လူမ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ွဳ၀န္းက်င္</a:t>
            </a:r>
            <a:endParaRPr lang="en-US" dirty="0">
              <a:latin typeface="Zawgyi-One" pitchFamily="34" charset="0"/>
              <a:cs typeface="Zawgyi-On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2129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81328"/>
            <a:ext cx="8610600" cy="4525963"/>
          </a:xfrm>
        </p:spPr>
        <p:txBody>
          <a:bodyPr/>
          <a:lstStyle/>
          <a:p>
            <a:pPr marL="574675" indent="-234950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လူ႕ဂုဏ္သိကၡာ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ႏွင့္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လူ႕အခြင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အေရးဆက္စပ္ပံုတို႕ကိုသေဘာေပါက္ေစရန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</a:t>
            </a:r>
          </a:p>
          <a:p>
            <a:pPr marL="574675" indent="-234950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လူ႔အခြင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အေရး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အဓိပ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ၸါယ္ႏွင့္ သေဘာသဘာ၀တို႕ကို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ကိုယ္တိုင္ဖြင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ဆိုတက္ရန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</a:t>
            </a:r>
          </a:p>
          <a:p>
            <a:pPr marL="571500" indent="-231775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လူ႕အခြင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အေရး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အေျခခံအခ်က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္(၄)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ခ်က္ကို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သိရွိေစရန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</a:t>
            </a:r>
            <a:endParaRPr lang="en-US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Wingdings" pitchFamily="2" charset="2"/>
              <a:buChar char="v"/>
            </a:pP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ရည္ရြယ္ခ်က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</a:t>
            </a:r>
            <a:endParaRPr lang="en-US" dirty="0">
              <a:latin typeface="Zawgyi-One" pitchFamily="34" charset="0"/>
              <a:cs typeface="Zawgyi-On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4316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96925" indent="-280988">
              <a:lnSpc>
                <a:spcPct val="200000"/>
              </a:lnSpc>
              <a:buFont typeface="Arial" pitchFamily="34" charset="0"/>
              <a:buChar char="•"/>
            </a:pP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လူ႕အခြင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အေရး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၏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အဓိပ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ၸါယ္</a:t>
            </a:r>
          </a:p>
          <a:p>
            <a:pPr marL="796925" indent="-280988">
              <a:lnSpc>
                <a:spcPct val="200000"/>
              </a:lnSpc>
              <a:buFont typeface="Arial" pitchFamily="34" charset="0"/>
              <a:buChar char="•"/>
            </a:pP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လူ႕အခြင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အေရး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၏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အေျခခံအခ်က္မ်ား</a:t>
            </a:r>
            <a:endParaRPr lang="en-US" dirty="0" smtClean="0">
              <a:latin typeface="Zawgyi-One" pitchFamily="34" charset="0"/>
              <a:cs typeface="Zawgyi-One" pitchFamily="34" charset="0"/>
            </a:endParaRPr>
          </a:p>
          <a:p>
            <a:pPr marL="796925" indent="-280988">
              <a:lnSpc>
                <a:spcPct val="200000"/>
              </a:lnSpc>
              <a:buFont typeface="Arial" pitchFamily="34" charset="0"/>
              <a:buChar char="•"/>
            </a:pP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လူ႕အခြင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အေရး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၏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အေျခခံအေတြးအေခၚမ်ား</a:t>
            </a:r>
            <a:endParaRPr lang="en-US" dirty="0" smtClean="0">
              <a:latin typeface="Zawgyi-One" pitchFamily="34" charset="0"/>
              <a:cs typeface="Zawgyi-One" pitchFamily="34" charset="0"/>
            </a:endParaRPr>
          </a:p>
          <a:p>
            <a:pPr marL="796925" indent="-280988">
              <a:lnSpc>
                <a:spcPct val="200000"/>
              </a:lnSpc>
              <a:buFont typeface="Arial" pitchFamily="34" charset="0"/>
              <a:buChar char="•"/>
            </a:pP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လူ႕အခြင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အေရးမ်ား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ႏွင့္ အစို</a:t>
            </a:r>
            <a:r>
              <a:rPr lang="en-US" dirty="0">
                <a:latin typeface="Zawgyi-One" pitchFamily="34" charset="0"/>
                <a:cs typeface="Zawgyi-One" pitchFamily="34" charset="0"/>
              </a:rPr>
              <a:t>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ရ၏တာ၀န္</a:t>
            </a:r>
          </a:p>
          <a:p>
            <a:pPr marL="796925" indent="-280988">
              <a:lnSpc>
                <a:spcPct val="200000"/>
              </a:lnSpc>
              <a:buFont typeface="Arial" pitchFamily="34" charset="0"/>
              <a:buChar char="•"/>
            </a:pP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အျခားလူ႕အခြင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အေရး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ေဆာင္ရြက္ခ်က္မ်ား</a:t>
            </a:r>
            <a:endParaRPr lang="en-US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Wingdings" pitchFamily="2" charset="2"/>
              <a:buChar char="v"/>
            </a:pP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ေဆြးေ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ႏြ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းခ်က္မ်ား</a:t>
            </a:r>
            <a:endParaRPr lang="en-US" dirty="0">
              <a:latin typeface="Zawgyi-One" pitchFamily="34" charset="0"/>
              <a:cs typeface="Zawgyi-On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0417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2590800"/>
          </a:xfrm>
        </p:spPr>
        <p:txBody>
          <a:bodyPr>
            <a:normAutofit/>
          </a:bodyPr>
          <a:lstStyle/>
          <a:p>
            <a:r>
              <a:rPr lang="en-US" sz="54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5400" dirty="0" err="1" smtClean="0">
                <a:latin typeface="Zawgyi-One" pitchFamily="34" charset="0"/>
                <a:cs typeface="Zawgyi-One" pitchFamily="34" charset="0"/>
              </a:rPr>
              <a:t>ဒီမိုကေရစီ</a:t>
            </a:r>
            <a:r>
              <a:rPr lang="en-US" sz="5400" dirty="0" smtClean="0">
                <a:latin typeface="Zawgyi-One" pitchFamily="34" charset="0"/>
                <a:cs typeface="Zawgyi-One" pitchFamily="34" charset="0"/>
              </a:rPr>
              <a:t> ႏွင့္ </a:t>
            </a:r>
            <a:r>
              <a:rPr lang="en-US" sz="5400" dirty="0" err="1" smtClean="0">
                <a:latin typeface="Zawgyi-One" pitchFamily="34" charset="0"/>
                <a:cs typeface="Zawgyi-One" pitchFamily="34" charset="0"/>
              </a:rPr>
              <a:t>လူမ</a:t>
            </a:r>
            <a:r>
              <a:rPr lang="en-US" sz="5400" dirty="0" smtClean="0">
                <a:latin typeface="Zawgyi-One" pitchFamily="34" charset="0"/>
                <a:cs typeface="Zawgyi-One" pitchFamily="34" charset="0"/>
              </a:rPr>
              <a:t>ွဳ၀န္းက်င္</a:t>
            </a:r>
            <a:endParaRPr lang="en-US" sz="5400" dirty="0">
              <a:latin typeface="Zawgyi-One" pitchFamily="34" charset="0"/>
              <a:cs typeface="Zawgyi-On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29877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81328"/>
            <a:ext cx="8839200" cy="4525963"/>
          </a:xfrm>
        </p:spPr>
        <p:txBody>
          <a:bodyPr>
            <a:normAutofit lnSpcReduction="10000"/>
          </a:bodyPr>
          <a:lstStyle/>
          <a:p>
            <a:pPr marL="109538" indent="230188">
              <a:lnSpc>
                <a:spcPct val="150000"/>
              </a:lnSpc>
              <a:buNone/>
            </a:pP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လူ႔အခြင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အေရးဆိုသည္မွာ</a:t>
            </a:r>
            <a:endParaRPr lang="en-US" dirty="0" smtClean="0">
              <a:latin typeface="Zawgyi-One" pitchFamily="34" charset="0"/>
              <a:cs typeface="Zawgyi-One" pitchFamily="34" charset="0"/>
            </a:endParaRPr>
          </a:p>
          <a:p>
            <a:pPr marL="339725" indent="-58738" algn="just">
              <a:lnSpc>
                <a:spcPct val="150000"/>
              </a:lnSpc>
              <a:buNone/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-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လူသားတို႕လူ႕ဂုဏ္သိကၡာအျပည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့္အ၀ျဖင့္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အသက္ရွင္ေနထိုင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</a:t>
            </a:r>
          </a:p>
          <a:p>
            <a:pPr marL="109538" indent="171450" algn="just">
              <a:lnSpc>
                <a:spcPct val="150000"/>
              </a:lnSpc>
              <a:buNone/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 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ရန္လိုအပ္ေသာ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အေျခခံအဆင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္႔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အတန္း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လူသား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မ်ိဳး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ႏြယ္  </a:t>
            </a:r>
          </a:p>
          <a:p>
            <a:pPr marL="109538" indent="171450" algn="just">
              <a:lnSpc>
                <a:spcPct val="150000"/>
              </a:lnSpc>
              <a:buNone/>
            </a:pPr>
            <a:r>
              <a:rPr lang="en-US" dirty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အားလံုးအၾကား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ဂုဏ္သိကၡာ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ႏွင့္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တန္းတူညီတူမ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ွဳ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ကို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တန္ဖိုး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 </a:t>
            </a:r>
          </a:p>
          <a:p>
            <a:pPr marL="109538" indent="171450" algn="just">
              <a:lnSpc>
                <a:spcPct val="150000"/>
              </a:lnSpc>
              <a:buNone/>
            </a:pPr>
            <a:r>
              <a:rPr lang="en-US" dirty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ထား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ေလးစားျခင္း</a:t>
            </a:r>
            <a:endParaRPr lang="en-US" dirty="0" smtClean="0">
              <a:latin typeface="Zawgyi-One" pitchFamily="34" charset="0"/>
              <a:cs typeface="Zawgyi-One" pitchFamily="34" charset="0"/>
            </a:endParaRPr>
          </a:p>
          <a:p>
            <a:pPr marL="109538" indent="127000">
              <a:lnSpc>
                <a:spcPct val="150000"/>
              </a:lnSpc>
              <a:buNone/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-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ေၾကာက္ရြံ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႕ျခင္းမွကင္းေ၀းျခင္း</a:t>
            </a:r>
          </a:p>
          <a:p>
            <a:pPr marL="109538" indent="127000">
              <a:lnSpc>
                <a:spcPct val="150000"/>
              </a:lnSpc>
              <a:buNone/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-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ေတာင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့္တျခင္းမွကင္းေ၀းျခင္း</a:t>
            </a:r>
            <a:endParaRPr lang="en-US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39725" indent="-339725">
              <a:buFont typeface="Arial" pitchFamily="34" charset="0"/>
              <a:buChar char="•"/>
            </a:pP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လူ႔အခြင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အေရး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၏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အဓိပ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ၸါယ္</a:t>
            </a:r>
            <a:endParaRPr lang="en-US" dirty="0">
              <a:latin typeface="Zawgyi-One" pitchFamily="34" charset="0"/>
              <a:cs typeface="Zawgyi-On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9838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538" indent="230188">
              <a:lnSpc>
                <a:spcPct val="150000"/>
              </a:lnSpc>
              <a:buNone/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-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ေမြးရာပ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ါ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အခြင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အေရး</a:t>
            </a:r>
            <a:endParaRPr lang="en-US" dirty="0" smtClean="0">
              <a:latin typeface="Zawgyi-One" pitchFamily="34" charset="0"/>
              <a:cs typeface="Zawgyi-One" pitchFamily="34" charset="0"/>
            </a:endParaRPr>
          </a:p>
          <a:p>
            <a:pPr marL="109538" indent="171450">
              <a:lnSpc>
                <a:spcPct val="150000"/>
              </a:lnSpc>
              <a:buNone/>
            </a:pPr>
            <a:r>
              <a:rPr lang="en-US" dirty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 Human Rights and inherent</a:t>
            </a:r>
          </a:p>
          <a:p>
            <a:pPr marL="109538" indent="230188">
              <a:lnSpc>
                <a:spcPct val="150000"/>
              </a:lnSpc>
              <a:buNone/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-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လူသားအားလံုး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ႏွင့္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သက္ဆိုင္သည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</a:t>
            </a:r>
          </a:p>
          <a:p>
            <a:pPr marL="109728" indent="0">
              <a:lnSpc>
                <a:spcPct val="150000"/>
              </a:lnSpc>
              <a:buNone/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     Human rights are universal</a:t>
            </a:r>
          </a:p>
          <a:p>
            <a:pPr marL="109538" indent="171450">
              <a:lnSpc>
                <a:spcPct val="150000"/>
              </a:lnSpc>
              <a:buNone/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-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မည္သူကမွယူေဆာင္သိမ္းပိုက္ခြင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မရွိ</a:t>
            </a:r>
            <a:endParaRPr lang="en-US" dirty="0" smtClean="0">
              <a:latin typeface="Zawgyi-One" pitchFamily="34" charset="0"/>
              <a:cs typeface="Zawgyi-One" pitchFamily="34" charset="0"/>
            </a:endParaRPr>
          </a:p>
          <a:p>
            <a:pPr marL="109728" indent="0">
              <a:lnSpc>
                <a:spcPct val="150000"/>
              </a:lnSpc>
              <a:buNone/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    Human rights are inalienable</a:t>
            </a:r>
          </a:p>
          <a:p>
            <a:pPr marL="109538" indent="171450">
              <a:lnSpc>
                <a:spcPct val="150000"/>
              </a:lnSpc>
              <a:buNone/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-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တစ္ခု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ႏွင့္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တစ္ခုအျပန္အလွန္ဆက္စပ္ေနသည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</a:t>
            </a:r>
          </a:p>
          <a:p>
            <a:pPr marL="109728" indent="0">
              <a:lnSpc>
                <a:spcPct val="150000"/>
              </a:lnSpc>
              <a:buNone/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    Human rights are indivisible</a:t>
            </a:r>
            <a:endParaRPr lang="en-US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39725" indent="-339725">
              <a:buFont typeface="Arial" pitchFamily="34" charset="0"/>
              <a:buChar char="•"/>
            </a:pP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လူ႕အခြင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အေရး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၏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အေျခခံအခ်က္မ်ား</a:t>
            </a:r>
            <a:endParaRPr lang="en-US" dirty="0">
              <a:latin typeface="Zawgyi-One" pitchFamily="34" charset="0"/>
              <a:cs typeface="Zawgyi-On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6004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36537" indent="0">
              <a:lnSpc>
                <a:spcPct val="150000"/>
              </a:lnSpc>
              <a:buNone/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-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ဟိ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ႏၵဴေ၀ဒက်မ္း၊သမၼာက်မ္း၊ကိုရမ္က်မ္းစာ၊ကြန္ျ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ဖဴးရွပ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္၏     </a:t>
            </a:r>
          </a:p>
          <a:p>
            <a:pPr marL="236537" indent="0">
              <a:lnSpc>
                <a:spcPct val="150000"/>
              </a:lnSpc>
              <a:buNone/>
              <a:tabLst>
                <a:tab pos="515938" algn="l"/>
              </a:tabLst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  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အဆိုအမိန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္႕၊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ဟမ</a:t>
            </a:r>
            <a:r>
              <a:rPr lang="my-MM" dirty="0" smtClean="0">
                <a:latin typeface="Zawgyi-One"/>
                <a:cs typeface="Zawgyi-One" pitchFamily="34" charset="0"/>
              </a:rPr>
              <a:t>ၺၺၺ</a:t>
            </a:r>
            <a:r>
              <a:rPr lang="en-US" dirty="0" smtClean="0">
                <a:latin typeface="Zawgyi-One"/>
                <a:cs typeface="Zawgyi-One" pitchFamily="34" charset="0"/>
              </a:rPr>
              <a:t>ဴ</a:t>
            </a:r>
            <a:r>
              <a:rPr lang="en-US" dirty="0" err="1" smtClean="0">
                <a:latin typeface="Zawgyi-One"/>
                <a:cs typeface="Zawgyi-One" pitchFamily="34" charset="0"/>
              </a:rPr>
              <a:t>ရာဘီကိုဓဥပေဒ</a:t>
            </a:r>
            <a:endParaRPr lang="en-US" dirty="0" smtClean="0">
              <a:latin typeface="Zawgyi-One"/>
              <a:cs typeface="Zawgyi-One" pitchFamily="34" charset="0"/>
            </a:endParaRPr>
          </a:p>
          <a:p>
            <a:pPr marL="109538" indent="127000">
              <a:lnSpc>
                <a:spcPct val="150000"/>
              </a:lnSpc>
              <a:buNone/>
            </a:pPr>
            <a:r>
              <a:rPr lang="en-US" dirty="0" smtClean="0">
                <a:latin typeface="Zawgyi-One"/>
                <a:cs typeface="Zawgyi-One" pitchFamily="34" charset="0"/>
              </a:rPr>
              <a:t>- BC  ၄- ၅ </a:t>
            </a:r>
            <a:r>
              <a:rPr lang="en-US" dirty="0" err="1" smtClean="0">
                <a:latin typeface="Zawgyi-One"/>
                <a:cs typeface="Zawgyi-One" pitchFamily="34" charset="0"/>
              </a:rPr>
              <a:t>ရာစုက</a:t>
            </a:r>
            <a:r>
              <a:rPr lang="en-US" dirty="0" smtClean="0">
                <a:latin typeface="Zawgyi-One"/>
                <a:cs typeface="Zawgyi-One" pitchFamily="34" charset="0"/>
              </a:rPr>
              <a:t> </a:t>
            </a:r>
            <a:r>
              <a:rPr lang="en-US" dirty="0" err="1" smtClean="0">
                <a:latin typeface="Zawgyi-One"/>
                <a:cs typeface="Zawgyi-One" pitchFamily="34" charset="0"/>
              </a:rPr>
              <a:t>အရစၥတိုတယ</a:t>
            </a:r>
            <a:r>
              <a:rPr lang="en-US" dirty="0" smtClean="0">
                <a:latin typeface="Zawgyi-One"/>
                <a:cs typeface="Zawgyi-One" pitchFamily="34" charset="0"/>
              </a:rPr>
              <a:t>္၊</a:t>
            </a:r>
            <a:r>
              <a:rPr lang="en-US" dirty="0" err="1" smtClean="0">
                <a:latin typeface="Zawgyi-One"/>
                <a:cs typeface="Zawgyi-One" pitchFamily="34" charset="0"/>
              </a:rPr>
              <a:t>ပေလတို</a:t>
            </a:r>
            <a:endParaRPr lang="en-US" dirty="0" smtClean="0">
              <a:latin typeface="Zawgyi-One"/>
              <a:cs typeface="Zawgyi-One" pitchFamily="34" charset="0"/>
            </a:endParaRPr>
          </a:p>
          <a:p>
            <a:pPr marL="109538" indent="127000">
              <a:lnSpc>
                <a:spcPct val="150000"/>
              </a:lnSpc>
              <a:buNone/>
            </a:pPr>
            <a:r>
              <a:rPr lang="en-US" dirty="0" smtClean="0">
                <a:latin typeface="Zawgyi-One"/>
                <a:cs typeface="Zawgyi-One" pitchFamily="34" charset="0"/>
              </a:rPr>
              <a:t>- ၁၂၁၅ </a:t>
            </a:r>
            <a:r>
              <a:rPr lang="en-US" dirty="0" err="1" smtClean="0">
                <a:latin typeface="Zawgyi-One"/>
                <a:cs typeface="Zawgyi-One" pitchFamily="34" charset="0"/>
              </a:rPr>
              <a:t>မဂ</a:t>
            </a:r>
            <a:r>
              <a:rPr lang="my-MM" dirty="0" smtClean="0">
                <a:latin typeface="Zawgyi-One"/>
                <a:cs typeface="Zawgyi-One" pitchFamily="34" charset="0"/>
              </a:rPr>
              <a:t>ၢ</a:t>
            </a:r>
            <a:r>
              <a:rPr lang="en-US" dirty="0" err="1" smtClean="0">
                <a:latin typeface="Zawgyi-One"/>
                <a:cs typeface="Zawgyi-One" pitchFamily="34" charset="0"/>
              </a:rPr>
              <a:t>နာကာတာစာခ</a:t>
            </a:r>
            <a:r>
              <a:rPr lang="en-US" dirty="0" smtClean="0">
                <a:latin typeface="Zawgyi-One"/>
                <a:cs typeface="Zawgyi-One" pitchFamily="34" charset="0"/>
              </a:rPr>
              <a:t>်ဳပ္(</a:t>
            </a:r>
            <a:r>
              <a:rPr lang="en-US" dirty="0" err="1" smtClean="0">
                <a:latin typeface="Zawgyi-One"/>
                <a:cs typeface="Zawgyi-One" pitchFamily="34" charset="0"/>
              </a:rPr>
              <a:t>အဂၤလန</a:t>
            </a:r>
            <a:r>
              <a:rPr lang="en-US" dirty="0" smtClean="0">
                <a:latin typeface="Zawgyi-One"/>
                <a:cs typeface="Zawgyi-One" pitchFamily="34" charset="0"/>
              </a:rPr>
              <a:t>္) Magna Carter</a:t>
            </a:r>
          </a:p>
          <a:p>
            <a:pPr marL="109538" indent="127000">
              <a:lnSpc>
                <a:spcPct val="150000"/>
              </a:lnSpc>
              <a:buNone/>
            </a:pPr>
            <a:r>
              <a:rPr lang="en-US" dirty="0" smtClean="0">
                <a:latin typeface="Zawgyi-One"/>
                <a:cs typeface="Zawgyi-One" pitchFamily="34" charset="0"/>
              </a:rPr>
              <a:t>- ၁၆၈၉ </a:t>
            </a:r>
            <a:r>
              <a:rPr lang="en-US" dirty="0" err="1" smtClean="0">
                <a:latin typeface="Zawgyi-One"/>
                <a:cs typeface="Zawgyi-One" pitchFamily="34" charset="0"/>
              </a:rPr>
              <a:t>အဂၤလိပ</a:t>
            </a:r>
            <a:r>
              <a:rPr lang="en-US" dirty="0" smtClean="0">
                <a:latin typeface="Zawgyi-One"/>
                <a:cs typeface="Zawgyi-One" pitchFamily="34" charset="0"/>
              </a:rPr>
              <a:t>္ </a:t>
            </a:r>
            <a:r>
              <a:rPr lang="en-US" dirty="0" err="1" smtClean="0">
                <a:latin typeface="Zawgyi-One"/>
                <a:cs typeface="Zawgyi-One" pitchFamily="34" charset="0"/>
              </a:rPr>
              <a:t>လူ႕အခြင</a:t>
            </a:r>
            <a:r>
              <a:rPr lang="en-US" dirty="0" smtClean="0">
                <a:latin typeface="Zawgyi-One"/>
                <a:cs typeface="Zawgyi-One" pitchFamily="34" charset="0"/>
              </a:rPr>
              <a:t>့္</a:t>
            </a:r>
            <a:r>
              <a:rPr lang="en-US" dirty="0" err="1" smtClean="0">
                <a:latin typeface="Zawgyi-One"/>
                <a:cs typeface="Zawgyi-One" pitchFamily="34" charset="0"/>
              </a:rPr>
              <a:t>အေရးဥပေဒ</a:t>
            </a:r>
            <a:r>
              <a:rPr lang="en-US" dirty="0" smtClean="0">
                <a:latin typeface="Zawgyi-One"/>
                <a:cs typeface="Zawgyi-One" pitchFamily="34" charset="0"/>
              </a:rPr>
              <a:t>( England Bill of      </a:t>
            </a:r>
          </a:p>
          <a:p>
            <a:pPr marL="515938" indent="-58738">
              <a:lnSpc>
                <a:spcPct val="150000"/>
              </a:lnSpc>
              <a:buNone/>
            </a:pPr>
            <a:r>
              <a:rPr lang="en-US" dirty="0" smtClean="0">
                <a:latin typeface="Zawgyi-One"/>
                <a:cs typeface="Zawgyi-One" pitchFamily="34" charset="0"/>
              </a:rPr>
              <a:t>rights)</a:t>
            </a:r>
            <a:endParaRPr lang="en-US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82000" cy="1143000"/>
          </a:xfrm>
        </p:spPr>
        <p:txBody>
          <a:bodyPr>
            <a:normAutofit fontScale="90000"/>
          </a:bodyPr>
          <a:lstStyle/>
          <a:p>
            <a:pPr marL="339725" indent="-339725">
              <a:buFont typeface="Arial" pitchFamily="34" charset="0"/>
              <a:buChar char="•"/>
            </a:pP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လူ႕အခြင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အေရး၏အေျခခံအေတြးအေခၚမ်ား</a:t>
            </a:r>
            <a:endParaRPr lang="en-US" dirty="0">
              <a:latin typeface="Zawgyi-One" pitchFamily="34" charset="0"/>
              <a:cs typeface="Zawgyi-On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3277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092891"/>
          </a:xfrm>
        </p:spPr>
        <p:txBody>
          <a:bodyPr>
            <a:normAutofit fontScale="92500" lnSpcReduction="20000"/>
          </a:bodyPr>
          <a:lstStyle/>
          <a:p>
            <a:pPr marL="109728" indent="0">
              <a:lnSpc>
                <a:spcPct val="150000"/>
              </a:lnSpc>
              <a:buNone/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-  ၁၇၈၉ ျ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ပင္သစ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္ႏ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ိုင္ငံသား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ႏွင့္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လူ႕အခြင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အေရးဥပေဒ</a:t>
            </a:r>
            <a:endParaRPr lang="en-US" dirty="0" smtClean="0">
              <a:latin typeface="Zawgyi-One" pitchFamily="34" charset="0"/>
              <a:cs typeface="Zawgyi-One" pitchFamily="34" charset="0"/>
            </a:endParaRPr>
          </a:p>
          <a:p>
            <a:pPr marL="109728" indent="0">
              <a:lnSpc>
                <a:spcPct val="150000"/>
              </a:lnSpc>
              <a:buNone/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   French Declaration of the Rights of Man</a:t>
            </a:r>
          </a:p>
          <a:p>
            <a:pPr marL="109728" indent="0">
              <a:lnSpc>
                <a:spcPct val="150000"/>
              </a:lnSpc>
              <a:buNone/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-  ၁၇၇၆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အေမရိကန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လြတ္လပ္ေရးေၾကညာစာတမ္း</a:t>
            </a:r>
            <a:endParaRPr lang="en-US" dirty="0" smtClean="0">
              <a:latin typeface="Zawgyi-One" pitchFamily="34" charset="0"/>
              <a:cs typeface="Zawgyi-One" pitchFamily="34" charset="0"/>
            </a:endParaRPr>
          </a:p>
          <a:p>
            <a:pPr marL="109728" indent="0">
              <a:lnSpc>
                <a:spcPct val="150000"/>
              </a:lnSpc>
              <a:buNone/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   US Declaration of Independence</a:t>
            </a:r>
          </a:p>
          <a:p>
            <a:pPr marL="109728" indent="0">
              <a:lnSpc>
                <a:spcPct val="150000"/>
              </a:lnSpc>
              <a:buNone/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-  ၁၇၉၁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အေမရိကန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လူ႕အခြင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အေရး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ဥပေဒ</a:t>
            </a:r>
            <a:endParaRPr lang="en-US" dirty="0" smtClean="0">
              <a:latin typeface="Zawgyi-One" pitchFamily="34" charset="0"/>
              <a:cs typeface="Zawgyi-One" pitchFamily="34" charset="0"/>
            </a:endParaRPr>
          </a:p>
          <a:p>
            <a:pPr marL="109728" indent="0">
              <a:lnSpc>
                <a:spcPct val="150000"/>
              </a:lnSpc>
              <a:buNone/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   US Bills of Rights</a:t>
            </a:r>
          </a:p>
          <a:p>
            <a:pPr marL="109728" indent="0">
              <a:lnSpc>
                <a:spcPct val="150000"/>
              </a:lnSpc>
              <a:buNone/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-  ၁၆၉၀ ဂၽြ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န္ေလာ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႔၏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အေတြးအေခ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ၚ (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အသက္ရွင္ခြင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့္၊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လြတ္လပ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   </a:t>
            </a:r>
          </a:p>
          <a:p>
            <a:pPr marL="457200" indent="-58738">
              <a:lnSpc>
                <a:spcPct val="150000"/>
              </a:lnSpc>
              <a:buNone/>
            </a:pP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ခြင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့္၊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ပစၥည္း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ဥစၥာ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ပိုင္ဆိုင္ခြင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့္)</a:t>
            </a:r>
          </a:p>
          <a:p>
            <a:pPr marL="457200" indent="-398463">
              <a:lnSpc>
                <a:spcPct val="150000"/>
              </a:lnSpc>
              <a:buNone/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-  သဘာ၀အခြင့္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အေရး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( Natural Rights)</a:t>
            </a:r>
            <a:endParaRPr lang="en-US" dirty="0">
              <a:latin typeface="Zawgyi-One" pitchFamily="34" charset="0"/>
              <a:cs typeface="Zawgyi-On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7868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538" indent="288925">
              <a:lnSpc>
                <a:spcPct val="150000"/>
              </a:lnSpc>
              <a:buNone/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-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ေလးစားျခင္း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(Respect)</a:t>
            </a:r>
          </a:p>
          <a:p>
            <a:pPr marL="109538" indent="288925">
              <a:lnSpc>
                <a:spcPct val="150000"/>
              </a:lnSpc>
              <a:buNone/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-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ကာကြယ္ေပးျခင္း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(Protect)</a:t>
            </a:r>
          </a:p>
          <a:p>
            <a:pPr marL="109538" indent="230188">
              <a:lnSpc>
                <a:spcPct val="150000"/>
              </a:lnSpc>
              <a:buNone/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- ျ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မွင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့္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တင္ေပးျခင္း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(Promote)</a:t>
            </a:r>
          </a:p>
          <a:p>
            <a:pPr marL="0" indent="339725">
              <a:lnSpc>
                <a:spcPct val="150000"/>
              </a:lnSpc>
              <a:buNone/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- ျ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ဖည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ဆည္းေပးျခင္း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(Fulfill)</a:t>
            </a:r>
          </a:p>
          <a:p>
            <a:pPr marL="109538" indent="0">
              <a:lnSpc>
                <a:spcPct val="150000"/>
              </a:lnSpc>
              <a:buNone/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  -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အမ်ိဳးသမီးမ်ားအား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နည္းမ်ိဳးစံုျဖင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ခြဲျခားထားမႈအားလံုး</a:t>
            </a:r>
            <a:endParaRPr lang="en-US" dirty="0" smtClean="0">
              <a:latin typeface="Zawgyi-One" pitchFamily="34" charset="0"/>
              <a:cs typeface="Zawgyi-One" pitchFamily="34" charset="0"/>
            </a:endParaRPr>
          </a:p>
          <a:p>
            <a:pPr marL="109538" indent="0">
              <a:lnSpc>
                <a:spcPct val="150000"/>
              </a:lnSpc>
              <a:buNone/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  -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ပေပ်ာက္ေရး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သေဘာတူ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စာခ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်ဳပ္ (CEDAW)</a:t>
            </a:r>
          </a:p>
          <a:p>
            <a:pPr marL="109538" indent="0">
              <a:lnSpc>
                <a:spcPct val="150000"/>
              </a:lnSpc>
              <a:buNone/>
            </a:pPr>
            <a:r>
              <a:rPr lang="en-US" dirty="0">
                <a:latin typeface="Zawgyi-One" pitchFamily="34" charset="0"/>
                <a:cs typeface="Zawgyi-One" pitchFamily="34" charset="0"/>
              </a:rPr>
              <a:t>  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-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ကေလးသူငယ္မ်ား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အခြင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့္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အေရးဆိုင္ရာ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သေဘာတူစာခ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်ဳပ္     </a:t>
            </a:r>
          </a:p>
          <a:p>
            <a:pPr marL="109538" indent="0">
              <a:lnSpc>
                <a:spcPct val="150000"/>
              </a:lnSpc>
              <a:buNone/>
            </a:pPr>
            <a:r>
              <a:rPr lang="en-US" dirty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  (CRC)</a:t>
            </a:r>
          </a:p>
          <a:p>
            <a:pPr marL="566738" indent="-457200">
              <a:lnSpc>
                <a:spcPct val="150000"/>
              </a:lnSpc>
              <a:buFontTx/>
              <a:buChar char="-"/>
            </a:pPr>
            <a:endParaRPr lang="en-US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98463" indent="-398463">
              <a:buFont typeface="Arial" pitchFamily="34" charset="0"/>
              <a:buChar char="•"/>
            </a:pP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လူ႕အခြင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အေရးမ်ား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ႏွင့္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အစိုးရ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၏ တာ၀န္</a:t>
            </a:r>
            <a:endParaRPr lang="en-US" dirty="0">
              <a:latin typeface="Zawgyi-One" pitchFamily="34" charset="0"/>
              <a:cs typeface="Zawgyi-On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9315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109538" indent="171450">
              <a:lnSpc>
                <a:spcPct val="150000"/>
              </a:lnSpc>
              <a:buNone/>
            </a:pPr>
            <a:r>
              <a:rPr lang="en-US" sz="4600" dirty="0" smtClean="0">
                <a:latin typeface="Zawgyi-One" pitchFamily="34" charset="0"/>
                <a:cs typeface="Zawgyi-One" pitchFamily="34" charset="0"/>
              </a:rPr>
              <a:t>- </a:t>
            </a:r>
            <a:r>
              <a:rPr lang="en-US" sz="4600" dirty="0" err="1">
                <a:latin typeface="Zawgyi-One" pitchFamily="34" charset="0"/>
                <a:cs typeface="Zawgyi-One" pitchFamily="34" charset="0"/>
              </a:rPr>
              <a:t>လ</a:t>
            </a:r>
            <a:r>
              <a:rPr lang="en-US" sz="4600" dirty="0" err="1" smtClean="0">
                <a:latin typeface="Zawgyi-One" pitchFamily="34" charset="0"/>
                <a:cs typeface="Zawgyi-One" pitchFamily="34" charset="0"/>
              </a:rPr>
              <a:t>ူထုအဓိက</a:t>
            </a:r>
            <a:r>
              <a:rPr lang="en-US" sz="46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4600" dirty="0" err="1" smtClean="0">
                <a:latin typeface="Zawgyi-One" pitchFamily="34" charset="0"/>
                <a:cs typeface="Zawgyi-One" pitchFamily="34" charset="0"/>
              </a:rPr>
              <a:t>အဖြဲ႕အစည္း</a:t>
            </a:r>
            <a:r>
              <a:rPr lang="en-US" sz="4600" dirty="0" smtClean="0">
                <a:latin typeface="Zawgyi-One" pitchFamily="34" charset="0"/>
                <a:cs typeface="Zawgyi-One" pitchFamily="34" charset="0"/>
              </a:rPr>
              <a:t> (Civil Society)</a:t>
            </a:r>
          </a:p>
          <a:p>
            <a:pPr marL="123825" indent="171450">
              <a:lnSpc>
                <a:spcPct val="150000"/>
              </a:lnSpc>
              <a:buNone/>
            </a:pPr>
            <a:r>
              <a:rPr lang="en-US" sz="4600" dirty="0" smtClean="0">
                <a:latin typeface="Zawgyi-One" pitchFamily="34" charset="0"/>
                <a:cs typeface="Zawgyi-One" pitchFamily="34" charset="0"/>
              </a:rPr>
              <a:t>-  </a:t>
            </a:r>
            <a:r>
              <a:rPr lang="en-US" sz="4600" dirty="0" err="1" smtClean="0">
                <a:latin typeface="Zawgyi-One" pitchFamily="34" charset="0"/>
                <a:cs typeface="Zawgyi-One" pitchFamily="34" charset="0"/>
              </a:rPr>
              <a:t>တရားဥပေဒ</a:t>
            </a:r>
            <a:r>
              <a:rPr lang="en-US" sz="46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4600" dirty="0" err="1" smtClean="0">
                <a:latin typeface="Zawgyi-One" pitchFamily="34" charset="0"/>
                <a:cs typeface="Zawgyi-One" pitchFamily="34" charset="0"/>
              </a:rPr>
              <a:t>စိုးမိုးေရး</a:t>
            </a:r>
            <a:r>
              <a:rPr lang="en-US" sz="4600" dirty="0" smtClean="0">
                <a:latin typeface="Zawgyi-One" pitchFamily="34" charset="0"/>
                <a:cs typeface="Zawgyi-One" pitchFamily="34" charset="0"/>
              </a:rPr>
              <a:t> (Rule of Law)</a:t>
            </a:r>
          </a:p>
          <a:p>
            <a:pPr marL="109538" indent="171450">
              <a:lnSpc>
                <a:spcPct val="150000"/>
              </a:lnSpc>
              <a:buNone/>
            </a:pPr>
            <a:r>
              <a:rPr lang="en-US" sz="4600" dirty="0" smtClean="0">
                <a:latin typeface="Zawgyi-One" pitchFamily="34" charset="0"/>
                <a:cs typeface="Zawgyi-One" pitchFamily="34" charset="0"/>
              </a:rPr>
              <a:t>-  </a:t>
            </a:r>
            <a:r>
              <a:rPr lang="en-US" sz="4600" dirty="0" err="1" smtClean="0">
                <a:latin typeface="Zawgyi-One" pitchFamily="34" charset="0"/>
                <a:cs typeface="Zawgyi-One" pitchFamily="34" charset="0"/>
              </a:rPr>
              <a:t>လူမႈဖြံ</a:t>
            </a:r>
            <a:r>
              <a:rPr lang="en-US" sz="4600" dirty="0" smtClean="0">
                <a:latin typeface="Zawgyi-One" pitchFamily="34" charset="0"/>
                <a:cs typeface="Zawgyi-One" pitchFamily="34" charset="0"/>
              </a:rPr>
              <a:t>႔ၿ</a:t>
            </a:r>
            <a:r>
              <a:rPr lang="en-US" sz="4600" dirty="0" err="1" smtClean="0">
                <a:latin typeface="Zawgyi-One" pitchFamily="34" charset="0"/>
                <a:cs typeface="Zawgyi-One" pitchFamily="34" charset="0"/>
              </a:rPr>
              <a:t>ဖိဳးေရး</a:t>
            </a:r>
            <a:r>
              <a:rPr lang="en-US" sz="4600" dirty="0" smtClean="0">
                <a:latin typeface="Zawgyi-One" pitchFamily="34" charset="0"/>
                <a:cs typeface="Zawgyi-One" pitchFamily="34" charset="0"/>
              </a:rPr>
              <a:t> (Development)</a:t>
            </a:r>
          </a:p>
          <a:p>
            <a:pPr marL="109538" indent="171450">
              <a:lnSpc>
                <a:spcPct val="150000"/>
              </a:lnSpc>
              <a:buNone/>
            </a:pPr>
            <a:r>
              <a:rPr lang="en-US" sz="4600" dirty="0" smtClean="0">
                <a:latin typeface="Zawgyi-One" pitchFamily="34" charset="0"/>
                <a:cs typeface="Zawgyi-One" pitchFamily="34" charset="0"/>
              </a:rPr>
              <a:t>-  </a:t>
            </a:r>
            <a:r>
              <a:rPr lang="en-US" sz="4600" dirty="0" err="1" smtClean="0">
                <a:latin typeface="Zawgyi-One" pitchFamily="34" charset="0"/>
                <a:cs typeface="Zawgyi-One" pitchFamily="34" charset="0"/>
              </a:rPr>
              <a:t>ဘာသာေရး</a:t>
            </a:r>
            <a:r>
              <a:rPr lang="en-US" sz="46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4600" dirty="0" err="1" smtClean="0">
                <a:latin typeface="Zawgyi-One" pitchFamily="34" charset="0"/>
                <a:cs typeface="Zawgyi-One" pitchFamily="34" charset="0"/>
              </a:rPr>
              <a:t>အဖြဲ႕အစည္းမ်ား</a:t>
            </a:r>
            <a:r>
              <a:rPr lang="en-US" sz="4600" dirty="0" smtClean="0">
                <a:latin typeface="Zawgyi-One" pitchFamily="34" charset="0"/>
                <a:cs typeface="Zawgyi-One" pitchFamily="34" charset="0"/>
              </a:rPr>
              <a:t> (Religious Organization)</a:t>
            </a:r>
          </a:p>
          <a:p>
            <a:pPr marL="109538" indent="171450">
              <a:lnSpc>
                <a:spcPct val="150000"/>
              </a:lnSpc>
              <a:buNone/>
            </a:pPr>
            <a:r>
              <a:rPr lang="en-US" sz="4600" dirty="0" smtClean="0">
                <a:latin typeface="Zawgyi-One" pitchFamily="34" charset="0"/>
                <a:cs typeface="Zawgyi-One" pitchFamily="34" charset="0"/>
              </a:rPr>
              <a:t>-  ၿ</a:t>
            </a:r>
            <a:r>
              <a:rPr lang="en-US" sz="4600" dirty="0" err="1" smtClean="0">
                <a:latin typeface="Zawgyi-One" pitchFamily="34" charset="0"/>
                <a:cs typeface="Zawgyi-One" pitchFamily="34" charset="0"/>
              </a:rPr>
              <a:t>ငိမ္းခ်မ္းမ</a:t>
            </a:r>
            <a:r>
              <a:rPr lang="en-US" sz="4600" dirty="0" smtClean="0">
                <a:latin typeface="Zawgyi-One" pitchFamily="34" charset="0"/>
                <a:cs typeface="Zawgyi-One" pitchFamily="34" charset="0"/>
              </a:rPr>
              <a:t>ႈ </a:t>
            </a:r>
            <a:r>
              <a:rPr lang="en-US" sz="4600" dirty="0" err="1" smtClean="0">
                <a:latin typeface="Zawgyi-One" pitchFamily="34" charset="0"/>
                <a:cs typeface="Zawgyi-One" pitchFamily="34" charset="0"/>
              </a:rPr>
              <a:t>တည္ေဆာက</a:t>
            </a:r>
            <a:r>
              <a:rPr lang="en-US" sz="4600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4600" dirty="0" err="1" smtClean="0">
                <a:latin typeface="Zawgyi-One" pitchFamily="34" charset="0"/>
                <a:cs typeface="Zawgyi-One" pitchFamily="34" charset="0"/>
              </a:rPr>
              <a:t>ခင္း</a:t>
            </a:r>
            <a:r>
              <a:rPr lang="en-US" sz="4600" dirty="0" smtClean="0">
                <a:latin typeface="Zawgyi-One" pitchFamily="34" charset="0"/>
                <a:cs typeface="Zawgyi-One" pitchFamily="34" charset="0"/>
              </a:rPr>
              <a:t> (Peace Building)</a:t>
            </a:r>
          </a:p>
          <a:p>
            <a:pPr marL="109538" indent="171450">
              <a:lnSpc>
                <a:spcPct val="150000"/>
              </a:lnSpc>
              <a:buNone/>
            </a:pPr>
            <a:r>
              <a:rPr lang="en-US" sz="4600" dirty="0" smtClean="0">
                <a:latin typeface="Zawgyi-One" pitchFamily="34" charset="0"/>
                <a:cs typeface="Zawgyi-One" pitchFamily="34" charset="0"/>
              </a:rPr>
              <a:t>-  </a:t>
            </a:r>
            <a:r>
              <a:rPr lang="en-US" sz="4600" dirty="0" err="1" smtClean="0">
                <a:latin typeface="Zawgyi-One" pitchFamily="34" charset="0"/>
                <a:cs typeface="Zawgyi-One" pitchFamily="34" charset="0"/>
              </a:rPr>
              <a:t>အမ်ိဳးသမီး</a:t>
            </a:r>
            <a:r>
              <a:rPr lang="en-US" sz="46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4600" dirty="0" err="1" smtClean="0">
                <a:latin typeface="Zawgyi-One" pitchFamily="34" charset="0"/>
                <a:cs typeface="Zawgyi-One" pitchFamily="34" charset="0"/>
              </a:rPr>
              <a:t>အဖြဲ႔အစည္းမ်ား</a:t>
            </a:r>
            <a:r>
              <a:rPr lang="en-US" sz="4600" dirty="0" smtClean="0">
                <a:latin typeface="Zawgyi-One" pitchFamily="34" charset="0"/>
                <a:cs typeface="Zawgyi-One" pitchFamily="34" charset="0"/>
              </a:rPr>
              <a:t> (Women Organization)</a:t>
            </a:r>
          </a:p>
          <a:p>
            <a:pPr marL="109538" indent="171450">
              <a:lnSpc>
                <a:spcPct val="150000"/>
              </a:lnSpc>
              <a:buNone/>
            </a:pPr>
            <a:r>
              <a:rPr lang="en-US" sz="4600" dirty="0" smtClean="0">
                <a:latin typeface="Zawgyi-One" pitchFamily="34" charset="0"/>
                <a:cs typeface="Zawgyi-One" pitchFamily="34" charset="0"/>
              </a:rPr>
              <a:t>-  </a:t>
            </a:r>
            <a:r>
              <a:rPr lang="en-US" sz="4600" dirty="0" err="1" smtClean="0">
                <a:latin typeface="Zawgyi-One" pitchFamily="34" charset="0"/>
                <a:cs typeface="Zawgyi-One" pitchFamily="34" charset="0"/>
              </a:rPr>
              <a:t>လူငယ</a:t>
            </a:r>
            <a:r>
              <a:rPr lang="en-US" sz="4600" dirty="0" smtClean="0">
                <a:latin typeface="Zawgyi-One" pitchFamily="34" charset="0"/>
                <a:cs typeface="Zawgyi-One" pitchFamily="34" charset="0"/>
              </a:rPr>
              <a:t>္္</a:t>
            </a:r>
            <a:r>
              <a:rPr lang="en-US" sz="4600" dirty="0" err="1" smtClean="0">
                <a:latin typeface="Zawgyi-One" pitchFamily="34" charset="0"/>
                <a:cs typeface="Zawgyi-One" pitchFamily="34" charset="0"/>
              </a:rPr>
              <a:t>အဖြဲ႔အစည္းမ်ား</a:t>
            </a:r>
            <a:r>
              <a:rPr lang="en-US" sz="4600" dirty="0" smtClean="0">
                <a:latin typeface="Zawgyi-One" pitchFamily="34" charset="0"/>
                <a:cs typeface="Zawgyi-One" pitchFamily="34" charset="0"/>
              </a:rPr>
              <a:t>  (Youth </a:t>
            </a:r>
            <a:r>
              <a:rPr lang="en-US" sz="4600" dirty="0" err="1" smtClean="0">
                <a:latin typeface="Zawgyi-One" pitchFamily="34" charset="0"/>
                <a:cs typeface="Zawgyi-One" pitchFamily="34" charset="0"/>
              </a:rPr>
              <a:t>Organizatio</a:t>
            </a:r>
            <a:r>
              <a:rPr lang="en-US" sz="4600" dirty="0" smtClean="0">
                <a:latin typeface="Zawgyi-One" pitchFamily="34" charset="0"/>
                <a:cs typeface="Zawgyi-One" pitchFamily="34" charset="0"/>
              </a:rPr>
              <a:t>)</a:t>
            </a:r>
          </a:p>
          <a:p>
            <a:pPr marL="109538" indent="171450">
              <a:lnSpc>
                <a:spcPct val="150000"/>
              </a:lnSpc>
              <a:buNone/>
              <a:tabLst>
                <a:tab pos="457200" algn="l"/>
              </a:tabLst>
            </a:pPr>
            <a:r>
              <a:rPr lang="en-US" sz="4600" dirty="0" smtClean="0">
                <a:latin typeface="Zawgyi-One" pitchFamily="34" charset="0"/>
                <a:cs typeface="Zawgyi-One" pitchFamily="34" charset="0"/>
              </a:rPr>
              <a:t>-  ႏ</a:t>
            </a:r>
            <a:r>
              <a:rPr lang="en-US" sz="4600" dirty="0" err="1" smtClean="0">
                <a:latin typeface="Zawgyi-One" pitchFamily="34" charset="0"/>
                <a:cs typeface="Zawgyi-One" pitchFamily="34" charset="0"/>
              </a:rPr>
              <a:t>ိုင္ငံေတာ္အတြင္း</a:t>
            </a:r>
            <a:r>
              <a:rPr lang="en-US" sz="4600" dirty="0" smtClean="0">
                <a:latin typeface="Zawgyi-One" pitchFamily="34" charset="0"/>
                <a:cs typeface="Zawgyi-One" pitchFamily="34" charset="0"/>
              </a:rPr>
              <a:t> ျ</a:t>
            </a:r>
            <a:r>
              <a:rPr lang="en-US" sz="4600" dirty="0" err="1" smtClean="0">
                <a:latin typeface="Zawgyi-One" pitchFamily="34" charset="0"/>
                <a:cs typeface="Zawgyi-One" pitchFamily="34" charset="0"/>
              </a:rPr>
              <a:t>ပန္လည္သင</a:t>
            </a:r>
            <a:r>
              <a:rPr lang="en-US" sz="4600" dirty="0" smtClean="0">
                <a:latin typeface="Zawgyi-One" pitchFamily="34" charset="0"/>
                <a:cs typeface="Zawgyi-One" pitchFamily="34" charset="0"/>
              </a:rPr>
              <a:t>့္ျ</a:t>
            </a:r>
            <a:r>
              <a:rPr lang="en-US" sz="4600" dirty="0" err="1" smtClean="0">
                <a:latin typeface="Zawgyi-One" pitchFamily="34" charset="0"/>
                <a:cs typeface="Zawgyi-One" pitchFamily="34" charset="0"/>
              </a:rPr>
              <a:t>မတ္ေရး</a:t>
            </a:r>
            <a:r>
              <a:rPr lang="en-US" sz="46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4600" dirty="0" err="1" smtClean="0">
                <a:latin typeface="Zawgyi-One" pitchFamily="34" charset="0"/>
                <a:cs typeface="Zawgyi-One" pitchFamily="34" charset="0"/>
              </a:rPr>
              <a:t>အစီအစဥ္မ်ား</a:t>
            </a:r>
            <a:r>
              <a:rPr lang="en-US" sz="4600" dirty="0" smtClean="0">
                <a:latin typeface="Zawgyi-One" pitchFamily="34" charset="0"/>
                <a:cs typeface="Zawgyi-One" pitchFamily="34" charset="0"/>
              </a:rPr>
              <a:t> 	(Reconciliation)</a:t>
            </a:r>
            <a:endParaRPr lang="en-US" sz="4600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39725" indent="-339725">
              <a:buFont typeface="Arial" pitchFamily="34" charset="0"/>
              <a:buChar char="•"/>
            </a:pP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အျခားလူ႔အခြင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အေရးေဆာင္ရြက္မ်ား</a:t>
            </a:r>
            <a:endParaRPr lang="en-US" dirty="0">
              <a:latin typeface="Zawgyi-One" pitchFamily="34" charset="0"/>
              <a:cs typeface="Zawgyi-On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9485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7162800" cy="3230562"/>
          </a:xfrm>
        </p:spPr>
        <p:txBody>
          <a:bodyPr/>
          <a:lstStyle/>
          <a:p>
            <a:pPr algn="ctr"/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ကေလးသူငယ္မ်ားအခြင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အေရး</a:t>
            </a:r>
            <a:endParaRPr lang="en-US" dirty="0">
              <a:latin typeface="Zawgyi-One" pitchFamily="34" charset="0"/>
              <a:cs typeface="Zawgyi-On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7492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30891"/>
          </a:xfrm>
        </p:spPr>
        <p:txBody>
          <a:bodyPr>
            <a:normAutofit fontScale="85000" lnSpcReduction="20000"/>
          </a:bodyPr>
          <a:lstStyle/>
          <a:p>
            <a:pPr marL="914400" indent="-280988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အသက္ရွင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ရပ္တည္မ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ွဳ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ဆိုင္ရာ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အခြင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အေရးမ်ား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</a:p>
          <a:p>
            <a:pPr marL="633412" indent="0">
              <a:lnSpc>
                <a:spcPct val="150000"/>
              </a:lnSpc>
              <a:buNone/>
            </a:pPr>
            <a:r>
              <a:rPr lang="en-US" dirty="0">
                <a:latin typeface="Zawgyi-One" pitchFamily="34" charset="0"/>
                <a:cs typeface="Zawgyi-One" pitchFamily="34" charset="0"/>
              </a:rPr>
              <a:t>	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(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Survial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Right)</a:t>
            </a:r>
          </a:p>
          <a:p>
            <a:pPr marL="914400" indent="-280988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ဖြံံံ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႔ျ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ဖိဳးတိုးတက္မ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ွဳ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ဆိုင္ရာ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အခြင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အေရးမ်ား</a:t>
            </a:r>
            <a:endParaRPr lang="en-US" dirty="0" smtClean="0">
              <a:latin typeface="Zawgyi-One" pitchFamily="34" charset="0"/>
              <a:cs typeface="Zawgyi-One" pitchFamily="34" charset="0"/>
            </a:endParaRPr>
          </a:p>
          <a:p>
            <a:pPr marL="633412" indent="0">
              <a:lnSpc>
                <a:spcPct val="150000"/>
              </a:lnSpc>
              <a:buNone/>
            </a:pPr>
            <a:r>
              <a:rPr lang="en-US" dirty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 (Development Right)</a:t>
            </a:r>
          </a:p>
          <a:p>
            <a:pPr marL="914400" indent="-280988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ကာကြယ္မ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ွဳ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ဆိုင္ရာ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အခြင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အေရးမ်ား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</a:p>
          <a:p>
            <a:pPr marL="633412" indent="0">
              <a:lnSpc>
                <a:spcPct val="150000"/>
              </a:lnSpc>
              <a:buNone/>
            </a:pPr>
            <a:r>
              <a:rPr lang="en-US" dirty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 (Protection Right)</a:t>
            </a:r>
          </a:p>
          <a:p>
            <a:pPr marL="914400" indent="-280988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ပါ၀င္ေဆာင္ရြက္မွဳ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ဆိုင္ရာ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အခြင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အေရးမ်ား</a:t>
            </a:r>
            <a:endParaRPr lang="en-US" dirty="0" smtClean="0">
              <a:latin typeface="Zawgyi-One" pitchFamily="34" charset="0"/>
              <a:cs typeface="Zawgyi-One" pitchFamily="34" charset="0"/>
            </a:endParaRPr>
          </a:p>
          <a:p>
            <a:pPr marL="633412" indent="0">
              <a:lnSpc>
                <a:spcPct val="150000"/>
              </a:lnSpc>
              <a:buNone/>
            </a:pPr>
            <a:r>
              <a:rPr lang="en-US" dirty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 (Participation Right)</a:t>
            </a:r>
            <a:endParaRPr lang="en-US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71500" indent="-571500">
              <a:buFont typeface="Wingdings" pitchFamily="2" charset="2"/>
              <a:buChar char="v"/>
            </a:pP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ကေလးသူငယ္မ်ား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အခြင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အေရးဆိုင္ရာ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သေဘာတူ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စာခ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်ဳပ္(CRC)</a:t>
            </a:r>
            <a:endParaRPr lang="en-US" dirty="0">
              <a:latin typeface="Zawgyi-One" pitchFamily="34" charset="0"/>
              <a:cs typeface="Zawgyi-On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3105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102291"/>
          </a:xfrm>
        </p:spPr>
        <p:txBody>
          <a:bodyPr>
            <a:normAutofit/>
          </a:bodyPr>
          <a:lstStyle/>
          <a:p>
            <a:pPr marL="109538" indent="66675">
              <a:lnSpc>
                <a:spcPct val="150000"/>
              </a:lnSpc>
              <a:buNone/>
            </a:pP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- 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ကေလးမ်ား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၏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အသက္ရွင္ခြင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့္ႏွင့္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အသက္ရွင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္ႏ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ိ္ုင္ရန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္  </a:t>
            </a:r>
          </a:p>
          <a:p>
            <a:pPr marL="515938" indent="0">
              <a:lnSpc>
                <a:spcPct val="150000"/>
              </a:lnSpc>
              <a:buNone/>
            </a:pP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လိုအပ္ေသာအေျခခံအခ်က္မ်ား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 (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လံုေလာက္ေသာ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ေနထိုင္မ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ွဳ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အဆင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အတန္း၊အိမ္ယာ၊အာဟာရ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 ႏွင့္ ေဆး၀ါးကုသမွဳ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ဆိုင္ရာမ်ား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ရယူခြင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့္)</a:t>
            </a:r>
            <a:endParaRPr lang="en-US" sz="2800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763000" cy="1401762"/>
          </a:xfrm>
        </p:spPr>
        <p:txBody>
          <a:bodyPr>
            <a:noAutofit/>
          </a:bodyPr>
          <a:lstStyle/>
          <a:p>
            <a:pPr marL="398463" indent="-398463">
              <a:buFont typeface="Arial" pitchFamily="34" charset="0"/>
              <a:buChar char="•"/>
            </a:pPr>
            <a:r>
              <a:rPr lang="en-US" sz="3600" dirty="0" err="1" smtClean="0">
                <a:latin typeface="Zawgyi-One" pitchFamily="34" charset="0"/>
                <a:cs typeface="Zawgyi-One" pitchFamily="34" charset="0"/>
              </a:rPr>
              <a:t>အသက္ရွင</a:t>
            </a:r>
            <a:r>
              <a:rPr lang="en-US" sz="3600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3600" dirty="0" err="1" smtClean="0">
                <a:latin typeface="Zawgyi-One" pitchFamily="34" charset="0"/>
                <a:cs typeface="Zawgyi-One" pitchFamily="34" charset="0"/>
              </a:rPr>
              <a:t>ရပ္တည္မ</a:t>
            </a:r>
            <a:r>
              <a:rPr lang="en-US" sz="3600" dirty="0" smtClean="0">
                <a:latin typeface="Zawgyi-One" pitchFamily="34" charset="0"/>
                <a:cs typeface="Zawgyi-One" pitchFamily="34" charset="0"/>
              </a:rPr>
              <a:t>ွဳ</a:t>
            </a:r>
            <a:r>
              <a:rPr lang="en-US" sz="3600" dirty="0" err="1" smtClean="0">
                <a:latin typeface="Zawgyi-One" pitchFamily="34" charset="0"/>
                <a:cs typeface="Zawgyi-One" pitchFamily="34" charset="0"/>
              </a:rPr>
              <a:t>ဆိုင္ရာ</a:t>
            </a:r>
            <a:r>
              <a:rPr lang="en-US" sz="36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3600" dirty="0" err="1" smtClean="0">
                <a:latin typeface="Zawgyi-One" pitchFamily="34" charset="0"/>
                <a:cs typeface="Zawgyi-One" pitchFamily="34" charset="0"/>
              </a:rPr>
              <a:t>အခြင</a:t>
            </a:r>
            <a:r>
              <a:rPr lang="en-US" sz="3600" dirty="0" smtClean="0">
                <a:latin typeface="Zawgyi-One" pitchFamily="34" charset="0"/>
                <a:cs typeface="Zawgyi-One" pitchFamily="34" charset="0"/>
              </a:rPr>
              <a:t>့္ </a:t>
            </a:r>
            <a:r>
              <a:rPr lang="en-US" sz="3600" dirty="0" err="1" smtClean="0">
                <a:latin typeface="Zawgyi-One" pitchFamily="34" charset="0"/>
                <a:cs typeface="Zawgyi-One" pitchFamily="34" charset="0"/>
              </a:rPr>
              <a:t>အေရးမ်ား</a:t>
            </a:r>
            <a:r>
              <a:rPr lang="en-US" sz="3600" dirty="0" smtClean="0">
                <a:latin typeface="Zawgyi-One" pitchFamily="34" charset="0"/>
                <a:cs typeface="Zawgyi-One" pitchFamily="34" charset="0"/>
              </a:rPr>
              <a:t> (Survival Right)</a:t>
            </a:r>
            <a:endParaRPr lang="en-US" sz="3600" dirty="0">
              <a:latin typeface="Zawgyi-One" pitchFamily="34" charset="0"/>
              <a:cs typeface="Zawgyi-On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8373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39725" indent="117475" algn="just">
              <a:lnSpc>
                <a:spcPct val="150000"/>
              </a:lnSpc>
              <a:buNone/>
              <a:tabLst>
                <a:tab pos="693738" algn="l"/>
              </a:tabLst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-	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ကေလးမ်ား၏စြမ္းရည္ရွိသမ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ွ်ဖြ႔ြ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ံျဖိဳးတိုးတက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္ႏ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ိုင</a:t>
            </a:r>
            <a:r>
              <a:rPr lang="en-US" dirty="0" err="1">
                <a:latin typeface="Zawgyi-One" pitchFamily="34" charset="0"/>
                <a:cs typeface="Zawgyi-One" pitchFamily="34" charset="0"/>
              </a:rPr>
              <a:t>္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ရန</a:t>
            </a:r>
            <a:r>
              <a:rPr lang="en-US" dirty="0" err="1">
                <a:latin typeface="Zawgyi-One" pitchFamily="34" charset="0"/>
                <a:cs typeface="Zawgyi-One" pitchFamily="34" charset="0"/>
              </a:rPr>
              <a:t>္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လို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	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အပ္ေသာ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အရာမ်ား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(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ပညာသင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္ၾ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ကားခြင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 ၊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အားကစား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ႏွင့္ 	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အပန္းေျဖ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အနားယူခြင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့္၊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ယဥ္ေက်းမ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ွဳ လွဳ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ပ္ရွားမ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ွဳ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မ်ား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၊ 	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သတင္းမ်ား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ရယူပိုင္ခြင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့္၊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လြတ္လပ္စြာေတြးေခၚခြင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့္ႏွင့္ 	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ကိုးကြယ္ယံုၾကည္ခြင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့္)</a:t>
            </a:r>
            <a:endParaRPr lang="en-US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98463" indent="-398463">
              <a:buFont typeface="Arial" pitchFamily="34" charset="0"/>
              <a:buChar char="•"/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ဖြ႔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ံျဖိဳးတိုးတက္မ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ွဳ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ဆိုင္ရာအခြင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အေရးမ်ား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/>
            </a:r>
            <a:br>
              <a:rPr lang="en-US" dirty="0" smtClean="0">
                <a:latin typeface="Zawgyi-One" pitchFamily="34" charset="0"/>
                <a:cs typeface="Zawgyi-One" pitchFamily="34" charset="0"/>
              </a:rPr>
            </a:br>
            <a:r>
              <a:rPr lang="en-US" dirty="0" smtClean="0">
                <a:latin typeface="Zawgyi-One" pitchFamily="34" charset="0"/>
                <a:cs typeface="Zawgyi-One" pitchFamily="34" charset="0"/>
              </a:rPr>
              <a:t>(Development Right)</a:t>
            </a:r>
            <a:endParaRPr lang="en-US" dirty="0">
              <a:latin typeface="Zawgyi-One" pitchFamily="34" charset="0"/>
              <a:cs typeface="Zawgyi-On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9697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2437"/>
            <a:ext cx="8229600" cy="4525963"/>
          </a:xfrm>
        </p:spPr>
        <p:txBody>
          <a:bodyPr/>
          <a:lstStyle/>
          <a:p>
            <a:pPr marL="855663" indent="-280988">
              <a:lnSpc>
                <a:spcPct val="200000"/>
              </a:lnSpc>
              <a:buFont typeface="Arial" pitchFamily="34" charset="0"/>
              <a:buChar char="•"/>
            </a:pP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ဒီမိုကေရစီဆိုတာဘာလဲ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?</a:t>
            </a:r>
          </a:p>
          <a:p>
            <a:pPr marL="855663" indent="-280988">
              <a:lnSpc>
                <a:spcPct val="200000"/>
              </a:lnSpc>
              <a:buFont typeface="Arial" pitchFamily="34" charset="0"/>
              <a:buChar char="•"/>
            </a:pP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ဒီမိုကေရစီ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အေျခခံအေၾကာင္းအရာမ်ား</a:t>
            </a:r>
            <a:endParaRPr lang="en-US" dirty="0" smtClean="0">
              <a:latin typeface="Zawgyi-One" pitchFamily="34" charset="0"/>
              <a:cs typeface="Zawgyi-One" pitchFamily="34" charset="0"/>
            </a:endParaRPr>
          </a:p>
          <a:p>
            <a:pPr marL="855663" indent="-280988">
              <a:lnSpc>
                <a:spcPct val="200000"/>
              </a:lnSpc>
              <a:buFont typeface="Arial" pitchFamily="34" charset="0"/>
              <a:buChar char="•"/>
            </a:pP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ကမာ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ၻ႔ ႏ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ိုင္ငံမ်ား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ႏွင့္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ဒီမိုကေရစီ</a:t>
            </a:r>
            <a:endParaRPr lang="en-US" dirty="0" smtClean="0">
              <a:latin typeface="Zawgyi-One" pitchFamily="34" charset="0"/>
              <a:cs typeface="Zawgyi-One" pitchFamily="34" charset="0"/>
            </a:endParaRPr>
          </a:p>
          <a:p>
            <a:pPr marL="855663" indent="-280988">
              <a:lnSpc>
                <a:spcPct val="200000"/>
              </a:lnSpc>
              <a:buFont typeface="Arial" pitchFamily="34" charset="0"/>
              <a:buChar char="•"/>
            </a:pP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အာရွပစိဖိတ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္ႏ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ိုင္ငံမ်ား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ႏွင့္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ဒီမိုကေရစီ</a:t>
            </a:r>
            <a:endParaRPr lang="en-US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pPr marL="571500" indent="-571500">
              <a:buFont typeface="Wingdings" pitchFamily="2" charset="2"/>
              <a:buChar char="v"/>
            </a:pP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ေဆြးေ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ႏြ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းခ်က္မ်ား</a:t>
            </a:r>
            <a:endParaRPr lang="en-US" dirty="0">
              <a:latin typeface="Zawgyi-One" pitchFamily="34" charset="0"/>
              <a:cs typeface="Zawgyi-On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0141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481328"/>
            <a:ext cx="8763000" cy="4690872"/>
          </a:xfrm>
        </p:spPr>
        <p:txBody>
          <a:bodyPr>
            <a:normAutofit fontScale="92500"/>
          </a:bodyPr>
          <a:lstStyle/>
          <a:p>
            <a:pPr marL="796925" indent="-280988" algn="just">
              <a:lnSpc>
                <a:spcPct val="150000"/>
              </a:lnSpc>
              <a:buNone/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-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မတရားျပဳမူျခင္း၊လ်စ္လ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်ဴရွဳျ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ခင္း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ႏွင့္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အျမတ္ထုတ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ေစာ္ကားျခင္း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တို႕မ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ွ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ကာကြယ္ေပးရန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 (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ဒုကၡသည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ကေလးမ်ားအား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ကာကြယ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ေပးျခင္း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၊ ႏွ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ိပ္စက္မ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ွဳ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မ်ားမ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ွ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ကာကြယ္ေပးျခင္း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၊ ရာဇ၀တ္မွဳ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ဥပေဒ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မ်ားေအာက္ရွိ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ကေလးမ်ားကို</a:t>
            </a:r>
            <a:r>
              <a:rPr lang="en-US" dirty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ကာကြယ္ေပးျခင္း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၊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လက္နက္ကိုင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စစ္ပြဲမ်ား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အတြင္းမွကေလးမ်ားကိုကာ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ကြယ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ေစာင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ေရွာက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 ျ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ခင္း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၊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ကေလးအလုပ္သမားမ်ား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ေစခိုင္းမ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ွဳ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တားဆီးျခင္း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၊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ကေလး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မ်ားအေပ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ၚ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လိင္ပိုင္းဆိုင္ရား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ေစာ္ကားမ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ွဳ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မ်ားမျဖစ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ေအာင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တားဆီးေစာင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ေရွာက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ခင္း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)</a:t>
            </a:r>
            <a:endParaRPr lang="en-US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39725" indent="-339725">
              <a:buFont typeface="Arial" pitchFamily="34" charset="0"/>
              <a:buChar char="•"/>
            </a:pP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ကာကြယ္မ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ွဳ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ဆိုင္ရာ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အခြင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အေရးမ်ား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/>
            </a:r>
            <a:br>
              <a:rPr lang="en-US" dirty="0" smtClean="0">
                <a:latin typeface="Zawgyi-One" pitchFamily="34" charset="0"/>
                <a:cs typeface="Zawgyi-One" pitchFamily="34" charset="0"/>
              </a:rPr>
            </a:br>
            <a:r>
              <a:rPr lang="en-US" dirty="0" smtClean="0">
                <a:latin typeface="Zawgyi-One" pitchFamily="34" charset="0"/>
                <a:cs typeface="Zawgyi-One" pitchFamily="34" charset="0"/>
              </a:rPr>
              <a:t>(Protection Right)</a:t>
            </a:r>
            <a:endParaRPr lang="en-US" dirty="0">
              <a:latin typeface="Zawgyi-One" pitchFamily="34" charset="0"/>
              <a:cs typeface="Zawgyi-On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6847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indent="-457200" algn="just">
              <a:lnSpc>
                <a:spcPct val="150000"/>
              </a:lnSpc>
              <a:buNone/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- 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ကေလးမ်ား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၏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မိသားစု၊ယဥ္ေက်းမ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ွဳ ႏွင့္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လူမ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ွဳဘ၀မ်ား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ထံတြင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 ပါ၀င္ခြင့္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ရွိျခင္း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၊ ၄င္းတို႕ႏွင့္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ပတ္သက္ေသာ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အေၾကာင္းအရာမ်ားကို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တိုင္ပင္ေဆြးေ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ႏြ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းရာတြင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အသိ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ေပးျခင္း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၊ ၄င္းတို႕၏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ယူဆခ်က္မ်ားကို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ထည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သြင္း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စဥ္းစားျခင္း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(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လြတ္လပ္စြာ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တင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ပေျပာဆိုခြင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့္၊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အဖြဲ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႔ 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အစည္း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မ်ား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ဖြဲ႔စည္းခြင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့္၊ ျငိမ္းခ်မ္းစြာစုေ၀းခြင့္)</a:t>
            </a:r>
            <a:endParaRPr lang="en-US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98463" indent="-398463">
              <a:buFont typeface="Arial" pitchFamily="34" charset="0"/>
              <a:buChar char="•"/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ပါ၀င္ေဆာင္ရြက္မွဳ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ဆိုင္ရာအခြင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အေရးမ်ား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/>
            </a:r>
            <a:br>
              <a:rPr lang="en-US" dirty="0" smtClean="0">
                <a:latin typeface="Zawgyi-One" pitchFamily="34" charset="0"/>
                <a:cs typeface="Zawgyi-One" pitchFamily="34" charset="0"/>
              </a:rPr>
            </a:br>
            <a:r>
              <a:rPr lang="en-US" dirty="0" smtClean="0">
                <a:latin typeface="Zawgyi-One" pitchFamily="34" charset="0"/>
                <a:cs typeface="Zawgyi-One" pitchFamily="34" charset="0"/>
              </a:rPr>
              <a:t>(Participation Right)</a:t>
            </a:r>
            <a:endParaRPr lang="en-US" dirty="0">
              <a:latin typeface="Zawgyi-One" pitchFamily="34" charset="0"/>
              <a:cs typeface="Zawgyi-On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3574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5938" indent="280988">
              <a:lnSpc>
                <a:spcPct val="200000"/>
              </a:lnSpc>
              <a:buFont typeface="Wingdings" pitchFamily="2" charset="2"/>
              <a:buChar char="v"/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ဂရိေ၀ါဟာရ</a:t>
            </a:r>
          </a:p>
          <a:p>
            <a:pPr marL="515938" indent="280988">
              <a:lnSpc>
                <a:spcPct val="200000"/>
              </a:lnSpc>
              <a:buFont typeface="Wingdings" pitchFamily="2" charset="2"/>
              <a:buChar char="v"/>
            </a:pP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ဒီမို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(Demons) -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လူထု</a:t>
            </a:r>
            <a:endParaRPr lang="en-US" dirty="0" smtClean="0">
              <a:latin typeface="Zawgyi-One" pitchFamily="34" charset="0"/>
              <a:cs typeface="Zawgyi-One" pitchFamily="34" charset="0"/>
            </a:endParaRPr>
          </a:p>
          <a:p>
            <a:pPr marL="515938" indent="280988">
              <a:lnSpc>
                <a:spcPct val="200000"/>
              </a:lnSpc>
              <a:buFont typeface="Wingdings" pitchFamily="2" charset="2"/>
              <a:buChar char="v"/>
            </a:pP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ခေရစီ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(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Kratein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) -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အုပ္စိုးမ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ွဳ</a:t>
            </a:r>
          </a:p>
          <a:p>
            <a:pPr marL="515938" indent="280988">
              <a:lnSpc>
                <a:spcPct val="200000"/>
              </a:lnSpc>
              <a:buFont typeface="Wingdings" pitchFamily="2" charset="2"/>
              <a:buChar char="v"/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ျ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ပည္သူက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အုပ္စိုးျခင္း</a:t>
            </a:r>
            <a:endParaRPr lang="en-US" dirty="0" smtClean="0">
              <a:latin typeface="Zawgyi-One" pitchFamily="34" charset="0"/>
              <a:cs typeface="Zawgyi-One" pitchFamily="34" charset="0"/>
            </a:endParaRPr>
          </a:p>
          <a:p>
            <a:pPr marL="515938" indent="280988">
              <a:lnSpc>
                <a:spcPct val="200000"/>
              </a:lnSpc>
              <a:buNone/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(Oxford) -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လူထုက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အုပ္စိုးေသာအစိုးရစနစ္တစ္ရပ</a:t>
            </a:r>
            <a:r>
              <a:rPr lang="en-US" dirty="0">
                <a:latin typeface="Zawgyi-One" pitchFamily="34" charset="0"/>
                <a:cs typeface="Zawgyi-One" pitchFamily="34" charset="0"/>
              </a:rPr>
              <a:t>္</a:t>
            </a:r>
            <a:endParaRPr lang="en-US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200000"/>
              </a:lnSpc>
              <a:buFont typeface="Wingdings" pitchFamily="2" charset="2"/>
              <a:buChar char="v"/>
            </a:pPr>
            <a:endParaRPr lang="en-US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8305800" cy="1189038"/>
          </a:xfrm>
        </p:spPr>
        <p:txBody>
          <a:bodyPr>
            <a:normAutofit fontScale="90000"/>
          </a:bodyPr>
          <a:lstStyle/>
          <a:p>
            <a:pPr marL="236538" indent="-236538">
              <a:buFont typeface="Arial" pitchFamily="34" charset="0"/>
              <a:buChar char="•"/>
            </a:pP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ဒီမိုကေရစီဆိုတာ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ဘာလဲ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?</a:t>
            </a:r>
            <a:br>
              <a:rPr lang="en-US" dirty="0" smtClean="0">
                <a:latin typeface="Zawgyi-One" pitchFamily="34" charset="0"/>
                <a:cs typeface="Zawgyi-One" pitchFamily="34" charset="0"/>
              </a:rPr>
            </a:br>
            <a:endParaRPr lang="en-US" dirty="0">
              <a:latin typeface="Zawgyi-One" pitchFamily="34" charset="0"/>
              <a:cs typeface="Zawgyi-On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0912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3949891"/>
          </a:xfrm>
        </p:spPr>
        <p:txBody>
          <a:bodyPr/>
          <a:lstStyle/>
          <a:p>
            <a:pPr marL="109728" indent="0">
              <a:buNone/>
            </a:pPr>
            <a:r>
              <a:rPr lang="en-US" b="1" dirty="0" smtClean="0">
                <a:latin typeface="Zawgyi-One" pitchFamily="34" charset="0"/>
                <a:cs typeface="Zawgyi-One" pitchFamily="34" charset="0"/>
              </a:rPr>
              <a:t>-  </a:t>
            </a:r>
            <a:r>
              <a:rPr lang="en-US" b="1" dirty="0" err="1" smtClean="0">
                <a:latin typeface="Zawgyi-One" pitchFamily="34" charset="0"/>
                <a:cs typeface="Zawgyi-One" pitchFamily="34" charset="0"/>
              </a:rPr>
              <a:t>အုပ္ခ</a:t>
            </a:r>
            <a:r>
              <a:rPr lang="en-US" b="1" dirty="0" smtClean="0">
                <a:latin typeface="Zawgyi-One" pitchFamily="34" charset="0"/>
                <a:cs typeface="Zawgyi-One" pitchFamily="34" charset="0"/>
              </a:rPr>
              <a:t>်ဳပ္ျ</a:t>
            </a:r>
            <a:r>
              <a:rPr lang="en-US" b="1" dirty="0" err="1" smtClean="0">
                <a:latin typeface="Zawgyi-One" pitchFamily="34" charset="0"/>
                <a:cs typeface="Zawgyi-One" pitchFamily="34" charset="0"/>
              </a:rPr>
              <a:t>ခင္း</a:t>
            </a:r>
            <a:r>
              <a:rPr lang="en-US" b="1" dirty="0" smtClean="0">
                <a:latin typeface="Zawgyi-One" pitchFamily="34" charset="0"/>
                <a:cs typeface="Zawgyi-One" pitchFamily="34" charset="0"/>
              </a:rPr>
              <a:t>(ျ</a:t>
            </a:r>
            <a:r>
              <a:rPr lang="en-US" b="1" dirty="0" err="1" smtClean="0">
                <a:latin typeface="Zawgyi-One" pitchFamily="34" charset="0"/>
                <a:cs typeface="Zawgyi-One" pitchFamily="34" charset="0"/>
              </a:rPr>
              <a:t>ဖစ္စဥ</a:t>
            </a:r>
            <a:r>
              <a:rPr lang="en-US" b="1" dirty="0" smtClean="0">
                <a:latin typeface="Zawgyi-One" pitchFamily="34" charset="0"/>
                <a:cs typeface="Zawgyi-One" pitchFamily="34" charset="0"/>
              </a:rPr>
              <a:t>္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)</a:t>
            </a:r>
          </a:p>
          <a:p>
            <a:pPr marL="457200" indent="-111125">
              <a:buNone/>
            </a:pPr>
            <a:r>
              <a:rPr lang="en-US" dirty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လြတ္လပ္မ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ွ်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တေသာေရႊးေကာက္ပြဲစနစ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 မွ်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တေသာ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 ႏ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ိုင္ငံေရးဆိုင္ရာ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အခြင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့္အ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ေရးမ်ား</a:t>
            </a:r>
            <a:endParaRPr lang="en-US" sz="2000" dirty="0" smtClean="0">
              <a:latin typeface="Zawgyi-One" pitchFamily="34" charset="0"/>
              <a:cs typeface="Zawgyi-One" pitchFamily="34" charset="0"/>
            </a:endParaRPr>
          </a:p>
          <a:p>
            <a:pPr marL="457200" indent="-111125">
              <a:buNone/>
            </a:pPr>
            <a:endParaRPr lang="en-US" sz="2400" dirty="0">
              <a:latin typeface="Zawgyi-One" pitchFamily="34" charset="0"/>
              <a:cs typeface="Zawgyi-One" pitchFamily="34" charset="0"/>
            </a:endParaRPr>
          </a:p>
          <a:p>
            <a:pPr marL="109728" indent="0">
              <a:buNone/>
            </a:pPr>
            <a:r>
              <a:rPr lang="en-US" sz="2400" b="1" dirty="0" smtClean="0">
                <a:latin typeface="Zawgyi-One" pitchFamily="34" charset="0"/>
                <a:cs typeface="Zawgyi-One" pitchFamily="34" charset="0"/>
              </a:rPr>
              <a:t>-  </a:t>
            </a:r>
            <a:r>
              <a:rPr lang="en-US" sz="2400" b="1" dirty="0" err="1" smtClean="0">
                <a:latin typeface="Zawgyi-One" pitchFamily="34" charset="0"/>
                <a:cs typeface="Zawgyi-One" pitchFamily="34" charset="0"/>
              </a:rPr>
              <a:t>လူတစ္ဦးခ်င္းစီ</a:t>
            </a:r>
            <a:r>
              <a:rPr lang="en-US" sz="2400" b="1" dirty="0" smtClean="0">
                <a:latin typeface="Zawgyi-One" pitchFamily="34" charset="0"/>
                <a:cs typeface="Zawgyi-One" pitchFamily="34" charset="0"/>
              </a:rPr>
              <a:t>၏ </a:t>
            </a:r>
            <a:r>
              <a:rPr lang="en-US" sz="2400" b="1" dirty="0" err="1" smtClean="0">
                <a:latin typeface="Zawgyi-One" pitchFamily="34" charset="0"/>
                <a:cs typeface="Zawgyi-One" pitchFamily="34" charset="0"/>
              </a:rPr>
              <a:t>အခြင</a:t>
            </a:r>
            <a:r>
              <a:rPr lang="en-US" sz="2400" b="1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400" b="1" dirty="0" err="1" smtClean="0">
                <a:latin typeface="Zawgyi-One" pitchFamily="34" charset="0"/>
                <a:cs typeface="Zawgyi-One" pitchFamily="34" charset="0"/>
              </a:rPr>
              <a:t>အေရးမ်ားကို</a:t>
            </a:r>
            <a:r>
              <a:rPr lang="en-US" sz="2400" b="1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400" b="1" dirty="0" err="1" smtClean="0">
                <a:latin typeface="Zawgyi-One" pitchFamily="34" charset="0"/>
                <a:cs typeface="Zawgyi-One" pitchFamily="34" charset="0"/>
              </a:rPr>
              <a:t>ကာကြယ</a:t>
            </a:r>
            <a:r>
              <a:rPr lang="en-US" sz="2400" b="1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2400" b="1" dirty="0" err="1" smtClean="0">
                <a:latin typeface="Zawgyi-One" pitchFamily="34" charset="0"/>
                <a:cs typeface="Zawgyi-One" pitchFamily="34" charset="0"/>
              </a:rPr>
              <a:t>ခင္း</a:t>
            </a:r>
            <a:r>
              <a:rPr lang="en-US" sz="2400" b="1" dirty="0" smtClean="0">
                <a:latin typeface="Zawgyi-One" pitchFamily="34" charset="0"/>
                <a:cs typeface="Zawgyi-One" pitchFamily="34" charset="0"/>
              </a:rPr>
              <a:t>(</a:t>
            </a:r>
            <a:r>
              <a:rPr lang="en-US" sz="2400" b="1" dirty="0" err="1" smtClean="0">
                <a:latin typeface="Zawgyi-One" pitchFamily="34" charset="0"/>
                <a:cs typeface="Zawgyi-One" pitchFamily="34" charset="0"/>
              </a:rPr>
              <a:t>ရလာဒ</a:t>
            </a:r>
            <a:r>
              <a:rPr lang="en-US" sz="2400" b="1" dirty="0" smtClean="0">
                <a:latin typeface="Zawgyi-One" pitchFamily="34" charset="0"/>
                <a:cs typeface="Zawgyi-One" pitchFamily="34" charset="0"/>
              </a:rPr>
              <a:t>္)</a:t>
            </a:r>
          </a:p>
          <a:p>
            <a:pPr marL="398463" indent="0">
              <a:buNone/>
            </a:pPr>
            <a:r>
              <a:rPr lang="en-US" sz="2400" b="1" dirty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လြတ္လပ္စြာေျပာဆိုျခင္း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 (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လြတ္လပ္ေသာ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 မီဒီယာအပါအ၀င္)</a:t>
            </a:r>
          </a:p>
          <a:p>
            <a:pPr marL="398463" indent="0">
              <a:buNone/>
            </a:pP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 ႏ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ိုင္ငံသား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လြတ္လပ္ခြင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့္</a:t>
            </a:r>
            <a:endParaRPr lang="en-US" sz="2400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pPr marL="339725" indent="-339725">
              <a:buFont typeface="Arial" pitchFamily="34" charset="0"/>
              <a:buChar char="•"/>
            </a:pP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ဒီမိုကေရစီ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-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အေျခခံအေၾကာင္းအရာမ်ား</a:t>
            </a:r>
            <a:endParaRPr lang="en-US" dirty="0">
              <a:latin typeface="Zawgyi-One" pitchFamily="34" charset="0"/>
              <a:cs typeface="Zawgyi-On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338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74675" indent="-117475" algn="just">
              <a:buNone/>
            </a:pPr>
            <a:r>
              <a:rPr lang="en-US" b="1" dirty="0" smtClean="0">
                <a:latin typeface="Zawgyi-One" pitchFamily="34" charset="0"/>
                <a:cs typeface="Zawgyi-One" pitchFamily="34" charset="0"/>
              </a:rPr>
              <a:t>-  	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ဒီမိုကေရစီစနစ္တြင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 ႏ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ိုင္ငံေတာ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အခ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်ဳ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ပ္အျခာအာဏာ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  </a:t>
            </a:r>
          </a:p>
          <a:p>
            <a:pPr marL="574675" indent="-117475" algn="just">
              <a:buNone/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 	  	(၃)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ရပ္ကို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ျ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ပည္သူလူထုကပိုင္ဆိုင္သည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္။</a:t>
            </a:r>
          </a:p>
          <a:p>
            <a:pPr marL="574675" indent="-117475" algn="just">
              <a:buNone/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- 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အစိုးရသည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 ျ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ပည္သူလူထုက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မိမိတို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႔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ပိုင္ဆိုင္ထားေသာ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 	ႏ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ိုင္ငံေရးအာဏာမ်ားကို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ကန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္႔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သတ္ထားေသာ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 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သက္တမ္း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	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အတြင္း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က်င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့္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သံုးခြင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ေပးျခင္းခံရေသာ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အုပ္ခ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်ဳ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ပ္ေရးအဖြဲ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႔ 	ျ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ဖစ္သည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္။</a:t>
            </a:r>
          </a:p>
          <a:p>
            <a:pPr marL="914400" indent="-457200" algn="just">
              <a:buFontTx/>
              <a:buChar char="-"/>
            </a:pP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ဒီမိုကေရစီစနစ္တြင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အစိုးရသည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 ျ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ပည္သူလူထု၏အေပ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ၚ တြြင္မရွိ။၀န္ေဆာင္မႈေပးရမည့္ျပည္သူ၀န္ထမ္းမ်ားသာျဖစ္သည္။ </a:t>
            </a:r>
          </a:p>
          <a:p>
            <a:pPr marL="914400" indent="-457200" algn="just">
              <a:buFontTx/>
              <a:buChar char="-"/>
            </a:pP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ဒီမိုကေရစီစနစ္တြင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အစိုးရသည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 ႏ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ိုင္ငံေတာ္အခ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်ဳ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ပ္အခ်ာ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အာဏာ၃ရပ္မွအုပ္ခ်ဳပ္ေရးအာဏာကိုတာ၀န္ေပးအပ္ျ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ခင္းခံရေသာ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ႏ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ိုင္ငံေတာ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dirty="0">
                <a:latin typeface="Zawgyi-One" pitchFamily="34" charset="0"/>
                <a:cs typeface="Zawgyi-One" pitchFamily="34" charset="0"/>
              </a:rPr>
              <a:t>ယႏၱ</a:t>
            </a:r>
            <a:r>
              <a:rPr lang="en-US" dirty="0" err="1">
                <a:latin typeface="Zawgyi-One" pitchFamily="34" charset="0"/>
                <a:cs typeface="Zawgyi-One" pitchFamily="34" charset="0"/>
              </a:rPr>
              <a:t>ရား</a:t>
            </a:r>
            <a:r>
              <a:rPr lang="en-US" dirty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>
                <a:latin typeface="Zawgyi-One" pitchFamily="34" charset="0"/>
                <a:cs typeface="Zawgyi-One" pitchFamily="34" charset="0"/>
              </a:rPr>
              <a:t>တစ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္ခုသာ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ျ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ဖစ္သည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္။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3600" dirty="0" err="1" smtClean="0">
                <a:latin typeface="Zawgyi-One" pitchFamily="34" charset="0"/>
                <a:cs typeface="Zawgyi-One" pitchFamily="34" charset="0"/>
              </a:rPr>
              <a:t>ဒီမိုကေရစီ</a:t>
            </a:r>
            <a:r>
              <a:rPr lang="en-US" sz="3600" dirty="0" smtClean="0">
                <a:latin typeface="Zawgyi-One" pitchFamily="34" charset="0"/>
                <a:cs typeface="Zawgyi-One" pitchFamily="34" charset="0"/>
              </a:rPr>
              <a:t>၏ </a:t>
            </a:r>
            <a:r>
              <a:rPr lang="en-US" sz="3600" dirty="0" err="1" smtClean="0">
                <a:latin typeface="Zawgyi-One" pitchFamily="34" charset="0"/>
                <a:cs typeface="Zawgyi-One" pitchFamily="34" charset="0"/>
              </a:rPr>
              <a:t>အေရးႀကီးေသာ</a:t>
            </a:r>
            <a:r>
              <a:rPr lang="en-US" sz="36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3600" dirty="0" err="1" smtClean="0">
                <a:latin typeface="Zawgyi-One" pitchFamily="34" charset="0"/>
                <a:cs typeface="Zawgyi-One" pitchFamily="34" charset="0"/>
              </a:rPr>
              <a:t>အဂ</a:t>
            </a:r>
            <a:r>
              <a:rPr lang="en-US" sz="3600" dirty="0" smtClean="0">
                <a:latin typeface="Zawgyi-One" pitchFamily="34" charset="0"/>
                <a:cs typeface="Zawgyi-One" pitchFamily="34" charset="0"/>
              </a:rPr>
              <a:t>ါၤ</a:t>
            </a:r>
            <a:r>
              <a:rPr lang="en-US" sz="3600" dirty="0" err="1" smtClean="0">
                <a:latin typeface="Zawgyi-One" pitchFamily="34" charset="0"/>
                <a:cs typeface="Zawgyi-One" pitchFamily="34" charset="0"/>
              </a:rPr>
              <a:t>ရပ္မ်ား</a:t>
            </a:r>
            <a:endParaRPr lang="en-US" sz="3600" dirty="0">
              <a:latin typeface="Zawgyi-One" pitchFamily="34" charset="0"/>
              <a:cs typeface="Zawgyi-On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7848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538" indent="230188">
              <a:buNone/>
              <a:tabLst>
                <a:tab pos="796925" algn="l"/>
              </a:tabLst>
            </a:pPr>
            <a:endParaRPr lang="en-US" b="1" dirty="0" smtClean="0">
              <a:latin typeface="Zawgyi-One" pitchFamily="34" charset="0"/>
              <a:cs typeface="Zawgyi-One" pitchFamily="34" charset="0"/>
            </a:endParaRPr>
          </a:p>
          <a:p>
            <a:pPr marL="109538" indent="230188">
              <a:buNone/>
              <a:tabLst>
                <a:tab pos="796925" algn="l"/>
              </a:tabLst>
            </a:pPr>
            <a:r>
              <a:rPr lang="en-US" b="1" dirty="0" smtClean="0">
                <a:latin typeface="Zawgyi-One" pitchFamily="34" charset="0"/>
                <a:cs typeface="Zawgyi-One" pitchFamily="34" charset="0"/>
              </a:rPr>
              <a:t>- 	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အရြက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္၊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အသီး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၊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အပြင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 </a:t>
            </a:r>
          </a:p>
          <a:p>
            <a:pPr marL="109538" indent="230188">
              <a:buNone/>
              <a:tabLst>
                <a:tab pos="796925" algn="l"/>
              </a:tabLst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-	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အကိုင္းအခက္မ်ား</a:t>
            </a:r>
            <a:endParaRPr lang="en-US" dirty="0" smtClean="0">
              <a:latin typeface="Zawgyi-One" pitchFamily="34" charset="0"/>
              <a:cs typeface="Zawgyi-One" pitchFamily="34" charset="0"/>
            </a:endParaRPr>
          </a:p>
          <a:p>
            <a:pPr marL="109538" indent="230188">
              <a:buNone/>
              <a:tabLst>
                <a:tab pos="796925" algn="l"/>
              </a:tabLst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-	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ပင္စည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</a:t>
            </a:r>
          </a:p>
          <a:p>
            <a:pPr marL="109538" indent="230188">
              <a:buNone/>
              <a:tabLst>
                <a:tab pos="796925" algn="l"/>
              </a:tabLst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-	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ေရေသာက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မစ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  </a:t>
            </a:r>
          </a:p>
          <a:p>
            <a:pPr marL="109538" indent="230188">
              <a:buNone/>
              <a:tabLst>
                <a:tab pos="796925" algn="l"/>
              </a:tabLst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-	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ေျမဆီ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ၾ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သဇာ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 </a:t>
            </a:r>
          </a:p>
          <a:p>
            <a:pPr marL="109538" indent="230188">
              <a:buNone/>
              <a:tabLst>
                <a:tab pos="796925" algn="l"/>
              </a:tabLst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-	ပတ္၀န္းက်င္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ရာသီဥတု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98463" indent="-398463">
              <a:buFont typeface="Arial" pitchFamily="34" charset="0"/>
              <a:buChar char="•"/>
            </a:pPr>
            <a:r>
              <a:rPr lang="en-US" sz="3600" dirty="0" err="1" smtClean="0">
                <a:latin typeface="Zawgyi-One" pitchFamily="34" charset="0"/>
                <a:cs typeface="Zawgyi-One" pitchFamily="34" charset="0"/>
              </a:rPr>
              <a:t>ဒီမိုကေရစီ</a:t>
            </a:r>
            <a:r>
              <a:rPr lang="en-US" sz="36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3600" dirty="0" err="1" smtClean="0">
                <a:latin typeface="Zawgyi-One" pitchFamily="34" charset="0"/>
                <a:cs typeface="Zawgyi-One" pitchFamily="34" charset="0"/>
              </a:rPr>
              <a:t>သေဘာတရားမ်ား</a:t>
            </a:r>
            <a:r>
              <a:rPr lang="en-US" sz="3600" dirty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3600" dirty="0" smtClean="0">
                <a:latin typeface="Zawgyi-One" pitchFamily="34" charset="0"/>
                <a:cs typeface="Zawgyi-One" pitchFamily="34" charset="0"/>
              </a:rPr>
              <a:t>(</a:t>
            </a:r>
            <a:r>
              <a:rPr lang="en-US" sz="3600" dirty="0" err="1" smtClean="0">
                <a:latin typeface="Zawgyi-One" pitchFamily="34" charset="0"/>
                <a:cs typeface="Zawgyi-One" pitchFamily="34" charset="0"/>
              </a:rPr>
              <a:t>သစ္ပင္တစ္ပင</a:t>
            </a:r>
            <a:r>
              <a:rPr lang="en-US" sz="3600" dirty="0" smtClean="0">
                <a:latin typeface="Zawgyi-One" pitchFamily="34" charset="0"/>
                <a:cs typeface="Zawgyi-One" pitchFamily="34" charset="0"/>
              </a:rPr>
              <a:t>္ ႏွင့္  </a:t>
            </a:r>
            <a:r>
              <a:rPr lang="en-US" sz="3600" dirty="0" err="1" smtClean="0">
                <a:latin typeface="Zawgyi-One" pitchFamily="34" charset="0"/>
                <a:cs typeface="Zawgyi-One" pitchFamily="34" charset="0"/>
              </a:rPr>
              <a:t>ဥပမာျပ</a:t>
            </a:r>
            <a:r>
              <a:rPr lang="en-US" sz="3600" dirty="0" err="1" smtClean="0">
                <a:solidFill>
                  <a:schemeClr val="tx1"/>
                </a:solidFill>
                <a:latin typeface="Zawgyi-One" pitchFamily="34" charset="0"/>
                <a:cs typeface="Zawgyi-One" pitchFamily="34" charset="0"/>
              </a:rPr>
              <a:t>ဳခ်င</a:t>
            </a:r>
            <a:r>
              <a:rPr lang="en-US" sz="3600" dirty="0" smtClean="0">
                <a:solidFill>
                  <a:schemeClr val="tx1"/>
                </a:solidFill>
                <a:latin typeface="Zawgyi-One" pitchFamily="34" charset="0"/>
                <a:cs typeface="Zawgyi-One" pitchFamily="34" charset="0"/>
              </a:rPr>
              <a:t>္)</a:t>
            </a:r>
            <a:endParaRPr lang="en-US" sz="3600" dirty="0">
              <a:solidFill>
                <a:schemeClr val="tx1"/>
              </a:solidFill>
              <a:latin typeface="Zawgyi-One" pitchFamily="34" charset="0"/>
              <a:cs typeface="Zawgyi-On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237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538" indent="230188">
              <a:buNone/>
              <a:tabLst>
                <a:tab pos="796925" algn="l"/>
              </a:tabLst>
            </a:pPr>
            <a:r>
              <a:rPr lang="en-US" b="1" dirty="0" smtClean="0">
                <a:latin typeface="Zawgyi-One" pitchFamily="34" charset="0"/>
                <a:cs typeface="Zawgyi-One" pitchFamily="34" charset="0"/>
              </a:rPr>
              <a:t>-	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ၿ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ငိမ္းခ်မ္းေရး</a:t>
            </a:r>
            <a:endParaRPr lang="en-US" dirty="0" smtClean="0">
              <a:latin typeface="Zawgyi-One" pitchFamily="34" charset="0"/>
              <a:cs typeface="Zawgyi-One" pitchFamily="34" charset="0"/>
            </a:endParaRPr>
          </a:p>
          <a:p>
            <a:pPr marL="109538" indent="230188">
              <a:buNone/>
              <a:tabLst>
                <a:tab pos="796925" algn="l"/>
              </a:tabLst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-	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ေရရွည္တည္တံ့မ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ႈ</a:t>
            </a:r>
          </a:p>
          <a:p>
            <a:pPr marL="109538" indent="230188">
              <a:buNone/>
              <a:tabLst>
                <a:tab pos="796925" algn="l"/>
              </a:tabLst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-	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သာယာေျပာမ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ႈ</a:t>
            </a:r>
          </a:p>
          <a:p>
            <a:pPr marL="109538" indent="230188">
              <a:buNone/>
              <a:tabLst>
                <a:tab pos="796925" algn="l"/>
              </a:tabLst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-	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ဆင္းရဲမြဲေတမ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ႈ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ေလ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ွ်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ာ့ခ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်ျ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ခင္း</a:t>
            </a:r>
            <a:endParaRPr lang="en-US" dirty="0" smtClean="0">
              <a:latin typeface="Zawgyi-One" pitchFamily="34" charset="0"/>
              <a:cs typeface="Zawgyi-One" pitchFamily="34" charset="0"/>
            </a:endParaRPr>
          </a:p>
          <a:p>
            <a:pPr marL="109538" indent="230188">
              <a:buNone/>
              <a:tabLst>
                <a:tab pos="796925" algn="l"/>
              </a:tabLst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- 	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အၾကမ္းဖက္မႈမ်ားကို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ေလ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ွ်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ာ့ခ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်ႏ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ိုင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ခင္း</a:t>
            </a:r>
            <a:endParaRPr lang="en-US" dirty="0" smtClean="0">
              <a:latin typeface="Zawgyi-One" pitchFamily="34" charset="0"/>
              <a:cs typeface="Zawgyi-One" pitchFamily="34" charset="0"/>
            </a:endParaRPr>
          </a:p>
          <a:p>
            <a:pPr marL="109538" indent="230188">
              <a:buNone/>
              <a:tabLst>
                <a:tab pos="796925" algn="l"/>
              </a:tabLst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-	သက္၀င္လွဳ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ပ္ရွားေသာ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အဖြဲ႔အစည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</a:t>
            </a:r>
          </a:p>
          <a:p>
            <a:pPr marL="109538" indent="230188">
              <a:buNone/>
              <a:tabLst>
                <a:tab pos="796925" algn="l"/>
              </a:tabLst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-	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လူသားဂုဏ္သိကၡာ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လူ႔အခြင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အေရးကို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အာမခံျခင္း</a:t>
            </a:r>
            <a:endParaRPr lang="en-US" dirty="0" smtClean="0">
              <a:latin typeface="Zawgyi-One" pitchFamily="34" charset="0"/>
              <a:cs typeface="Zawgyi-One" pitchFamily="34" charset="0"/>
            </a:endParaRPr>
          </a:p>
          <a:p>
            <a:pPr marL="109538" indent="230188">
              <a:buNone/>
              <a:tabLst>
                <a:tab pos="796925" algn="l"/>
              </a:tabLst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-	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လြတ္လပ္မ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ႈ</a:t>
            </a:r>
          </a:p>
          <a:p>
            <a:pPr marL="109538" indent="230188">
              <a:buNone/>
              <a:tabLst>
                <a:tab pos="796925" algn="l"/>
              </a:tabLst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-	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လူေနမ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ႈ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အဆင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အတန္းျမင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မားျခင္း</a:t>
            </a:r>
            <a:endParaRPr lang="en-US" dirty="0" smtClean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98463" indent="-398463">
              <a:buFont typeface="Arial" pitchFamily="34" charset="0"/>
              <a:buChar char="•"/>
            </a:pPr>
            <a:r>
              <a:rPr lang="en-US" sz="3600" dirty="0" err="1" smtClean="0">
                <a:latin typeface="Zawgyi-One" pitchFamily="34" charset="0"/>
                <a:cs typeface="Zawgyi-One" pitchFamily="34" charset="0"/>
              </a:rPr>
              <a:t>အက်ိဳးရလဒ္မ်ား</a:t>
            </a:r>
            <a:r>
              <a:rPr lang="en-US" sz="3600" dirty="0" smtClean="0">
                <a:latin typeface="Zawgyi-One" pitchFamily="34" charset="0"/>
                <a:cs typeface="Zawgyi-One" pitchFamily="34" charset="0"/>
              </a:rPr>
              <a:t> (</a:t>
            </a:r>
            <a:r>
              <a:rPr lang="en-US" sz="3600" dirty="0" err="1" smtClean="0">
                <a:latin typeface="Zawgyi-One" pitchFamily="34" charset="0"/>
                <a:cs typeface="Zawgyi-One" pitchFamily="34" charset="0"/>
              </a:rPr>
              <a:t>အရြက</a:t>
            </a:r>
            <a:r>
              <a:rPr lang="en-US" sz="3600" dirty="0" smtClean="0">
                <a:latin typeface="Zawgyi-One" pitchFamily="34" charset="0"/>
                <a:cs typeface="Zawgyi-One" pitchFamily="34" charset="0"/>
              </a:rPr>
              <a:t>္၊ </a:t>
            </a:r>
            <a:r>
              <a:rPr lang="en-US" sz="3600" dirty="0" err="1" smtClean="0">
                <a:latin typeface="Zawgyi-One" pitchFamily="34" charset="0"/>
                <a:cs typeface="Zawgyi-One" pitchFamily="34" charset="0"/>
              </a:rPr>
              <a:t>အသီး</a:t>
            </a:r>
            <a:r>
              <a:rPr lang="en-US" sz="3600" dirty="0" smtClean="0">
                <a:latin typeface="Zawgyi-One" pitchFamily="34" charset="0"/>
                <a:cs typeface="Zawgyi-One" pitchFamily="34" charset="0"/>
              </a:rPr>
              <a:t>၊ </a:t>
            </a:r>
            <a:r>
              <a:rPr lang="en-US" sz="3600" dirty="0" err="1" smtClean="0">
                <a:latin typeface="Zawgyi-One" pitchFamily="34" charset="0"/>
                <a:cs typeface="Zawgyi-One" pitchFamily="34" charset="0"/>
              </a:rPr>
              <a:t>အပြင</a:t>
            </a:r>
            <a:r>
              <a:rPr lang="en-US" sz="3600" dirty="0" smtClean="0">
                <a:latin typeface="Zawgyi-One" pitchFamily="34" charset="0"/>
                <a:cs typeface="Zawgyi-One" pitchFamily="34" charset="0"/>
              </a:rPr>
              <a:t>့္)</a:t>
            </a:r>
            <a:endParaRPr lang="en-US" sz="3600" dirty="0">
              <a:latin typeface="Zawgyi-One" pitchFamily="34" charset="0"/>
              <a:cs typeface="Zawgyi-On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870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64291"/>
          </a:xfrm>
        </p:spPr>
        <p:txBody>
          <a:bodyPr>
            <a:normAutofit fontScale="92500" lnSpcReduction="20000"/>
          </a:bodyPr>
          <a:lstStyle/>
          <a:p>
            <a:pPr marL="109538" indent="288925">
              <a:lnSpc>
                <a:spcPct val="150000"/>
              </a:lnSpc>
              <a:buNone/>
              <a:tabLst>
                <a:tab pos="796925" algn="l"/>
              </a:tabLst>
            </a:pPr>
            <a:r>
              <a:rPr lang="en-US" b="1" dirty="0" smtClean="0">
                <a:latin typeface="Zawgyi-One" pitchFamily="34" charset="0"/>
                <a:cs typeface="Zawgyi-One" pitchFamily="34" charset="0"/>
              </a:rPr>
              <a:t>-	</a:t>
            </a:r>
            <a:r>
              <a:rPr lang="en-US" sz="2900" dirty="0" smtClean="0">
                <a:latin typeface="Zawgyi-One" pitchFamily="34" charset="0"/>
                <a:cs typeface="Zawgyi-One" pitchFamily="34" charset="0"/>
              </a:rPr>
              <a:t>ျ</a:t>
            </a:r>
            <a:r>
              <a:rPr lang="en-US" sz="2900" dirty="0" err="1" smtClean="0">
                <a:latin typeface="Zawgyi-One" pitchFamily="34" charset="0"/>
                <a:cs typeface="Zawgyi-One" pitchFamily="34" charset="0"/>
              </a:rPr>
              <a:t>ပည္သူလူထုကို</a:t>
            </a:r>
            <a:r>
              <a:rPr lang="en-US" sz="2900" dirty="0" smtClean="0">
                <a:latin typeface="Zawgyi-One" pitchFamily="34" charset="0"/>
                <a:cs typeface="Zawgyi-One" pitchFamily="34" charset="0"/>
              </a:rPr>
              <a:t> ၀န္ေဆာင္မႈေပးျခင္း</a:t>
            </a:r>
          </a:p>
          <a:p>
            <a:pPr marL="109538" indent="288925">
              <a:lnSpc>
                <a:spcPct val="150000"/>
              </a:lnSpc>
              <a:buNone/>
              <a:tabLst>
                <a:tab pos="796925" algn="l"/>
              </a:tabLst>
            </a:pPr>
            <a:r>
              <a:rPr lang="en-US" sz="2900" dirty="0" smtClean="0">
                <a:latin typeface="Zawgyi-One" pitchFamily="34" charset="0"/>
                <a:cs typeface="Zawgyi-One" pitchFamily="34" charset="0"/>
              </a:rPr>
              <a:t>-	</a:t>
            </a:r>
            <a:r>
              <a:rPr lang="en-US" sz="2900" dirty="0" err="1" smtClean="0">
                <a:latin typeface="Zawgyi-One" pitchFamily="34" charset="0"/>
                <a:cs typeface="Zawgyi-One" pitchFamily="34" charset="0"/>
              </a:rPr>
              <a:t>တရားဥပေဒစိုးမိုးမႈကို</a:t>
            </a:r>
            <a:r>
              <a:rPr lang="en-US" sz="2900" dirty="0" smtClean="0">
                <a:latin typeface="Zawgyi-One" pitchFamily="34" charset="0"/>
                <a:cs typeface="Zawgyi-One" pitchFamily="34" charset="0"/>
              </a:rPr>
              <a:t> အသက္၀င္ေစျခင္း</a:t>
            </a:r>
          </a:p>
          <a:p>
            <a:pPr marL="109538" indent="288925">
              <a:lnSpc>
                <a:spcPct val="150000"/>
              </a:lnSpc>
              <a:buNone/>
              <a:tabLst>
                <a:tab pos="796925" algn="l"/>
              </a:tabLst>
            </a:pPr>
            <a:r>
              <a:rPr lang="en-US" sz="2900" dirty="0" smtClean="0">
                <a:latin typeface="Zawgyi-One" pitchFamily="34" charset="0"/>
                <a:cs typeface="Zawgyi-One" pitchFamily="34" charset="0"/>
              </a:rPr>
              <a:t>-	</a:t>
            </a:r>
            <a:r>
              <a:rPr lang="en-US" sz="2900" dirty="0" err="1" smtClean="0">
                <a:latin typeface="Zawgyi-One" pitchFamily="34" charset="0"/>
                <a:cs typeface="Zawgyi-One" pitchFamily="34" charset="0"/>
              </a:rPr>
              <a:t>အက်င</a:t>
            </a:r>
            <a:r>
              <a:rPr lang="en-US" sz="29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900" dirty="0" err="1" smtClean="0">
                <a:latin typeface="Zawgyi-One" pitchFamily="34" charset="0"/>
                <a:cs typeface="Zawgyi-One" pitchFamily="34" charset="0"/>
              </a:rPr>
              <a:t>ပ်က</a:t>
            </a:r>
            <a:r>
              <a:rPr lang="en-US" sz="2900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900" dirty="0" err="1" smtClean="0">
                <a:latin typeface="Zawgyi-One" pitchFamily="34" charset="0"/>
                <a:cs typeface="Zawgyi-One" pitchFamily="34" charset="0"/>
              </a:rPr>
              <a:t>ခ်စားမႈကို</a:t>
            </a:r>
            <a:r>
              <a:rPr lang="en-US" sz="29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900" dirty="0" err="1" smtClean="0">
                <a:latin typeface="Zawgyi-One" pitchFamily="34" charset="0"/>
                <a:cs typeface="Zawgyi-One" pitchFamily="34" charset="0"/>
              </a:rPr>
              <a:t>တိုက္ဖ်က</a:t>
            </a:r>
            <a:r>
              <a:rPr lang="en-US" sz="2900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2900" dirty="0" err="1" smtClean="0">
                <a:latin typeface="Zawgyi-One" pitchFamily="34" charset="0"/>
                <a:cs typeface="Zawgyi-One" pitchFamily="34" charset="0"/>
              </a:rPr>
              <a:t>ခင္း</a:t>
            </a:r>
            <a:endParaRPr lang="en-US" sz="2900" dirty="0" smtClean="0"/>
          </a:p>
          <a:p>
            <a:pPr marL="109538" indent="7938">
              <a:lnSpc>
                <a:spcPct val="150000"/>
              </a:lnSpc>
              <a:buNone/>
              <a:tabLst>
                <a:tab pos="796925" algn="l"/>
              </a:tabLst>
            </a:pPr>
            <a:r>
              <a:rPr lang="en-US" sz="2900" dirty="0" smtClean="0">
                <a:latin typeface="Zawgyi-One" pitchFamily="34" charset="0"/>
                <a:cs typeface="Zawgyi-One" pitchFamily="34" charset="0"/>
              </a:rPr>
              <a:t>၄င္းတို႕တြင္</a:t>
            </a:r>
          </a:p>
          <a:p>
            <a:pPr marL="109538" indent="288925">
              <a:lnSpc>
                <a:spcPct val="150000"/>
              </a:lnSpc>
              <a:buNone/>
              <a:tabLst>
                <a:tab pos="796925" algn="l"/>
              </a:tabLst>
            </a:pPr>
            <a:r>
              <a:rPr lang="en-US" sz="2900" dirty="0" smtClean="0">
                <a:latin typeface="Zawgyi-One" pitchFamily="34" charset="0"/>
                <a:cs typeface="Zawgyi-One" pitchFamily="34" charset="0"/>
              </a:rPr>
              <a:t>-	</a:t>
            </a:r>
            <a:r>
              <a:rPr lang="en-US" sz="2900" dirty="0" err="1" smtClean="0">
                <a:latin typeface="Zawgyi-One" pitchFamily="34" charset="0"/>
                <a:cs typeface="Zawgyi-One" pitchFamily="34" charset="0"/>
              </a:rPr>
              <a:t>ခိုင္မာေသာ</a:t>
            </a:r>
            <a:r>
              <a:rPr lang="en-US" sz="29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900" dirty="0" err="1" smtClean="0">
                <a:latin typeface="Zawgyi-One" pitchFamily="34" charset="0"/>
                <a:cs typeface="Zawgyi-One" pitchFamily="34" charset="0"/>
              </a:rPr>
              <a:t>ဥပေဒ</a:t>
            </a:r>
            <a:r>
              <a:rPr lang="en-US" sz="29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900" dirty="0" err="1" smtClean="0">
                <a:latin typeface="Zawgyi-One" pitchFamily="34" charset="0"/>
                <a:cs typeface="Zawgyi-One" pitchFamily="34" charset="0"/>
              </a:rPr>
              <a:t>မူေဘာင္မ်ားရွိျခင္း</a:t>
            </a:r>
            <a:endParaRPr lang="en-US" sz="2900" dirty="0" smtClean="0">
              <a:latin typeface="Zawgyi-One" pitchFamily="34" charset="0"/>
              <a:cs typeface="Zawgyi-One" pitchFamily="34" charset="0"/>
            </a:endParaRPr>
          </a:p>
          <a:p>
            <a:pPr marL="109538" indent="288925">
              <a:lnSpc>
                <a:spcPct val="150000"/>
              </a:lnSpc>
              <a:buNone/>
              <a:tabLst>
                <a:tab pos="796925" algn="l"/>
              </a:tabLst>
            </a:pPr>
            <a:r>
              <a:rPr lang="en-US" sz="2900" dirty="0" smtClean="0">
                <a:latin typeface="Zawgyi-One" pitchFamily="34" charset="0"/>
                <a:cs typeface="Zawgyi-One" pitchFamily="34" charset="0"/>
              </a:rPr>
              <a:t>-	</a:t>
            </a:r>
            <a:r>
              <a:rPr lang="en-US" sz="2900" dirty="0" err="1" smtClean="0">
                <a:latin typeface="Zawgyi-One" pitchFamily="34" charset="0"/>
                <a:cs typeface="Zawgyi-One" pitchFamily="34" charset="0"/>
              </a:rPr>
              <a:t>တက</a:t>
            </a:r>
            <a:r>
              <a:rPr lang="en-US" sz="2900" dirty="0" smtClean="0">
                <a:latin typeface="Zawgyi-One" pitchFamily="34" charset="0"/>
                <a:cs typeface="Zawgyi-One" pitchFamily="34" charset="0"/>
              </a:rPr>
              <a:t>္ၾ</a:t>
            </a:r>
            <a:r>
              <a:rPr lang="en-US" sz="2900" dirty="0" err="1" smtClean="0">
                <a:latin typeface="Zawgyi-One" pitchFamily="34" charset="0"/>
                <a:cs typeface="Zawgyi-One" pitchFamily="34" charset="0"/>
              </a:rPr>
              <a:t>ကြေသာ</a:t>
            </a:r>
            <a:r>
              <a:rPr lang="en-US" sz="2900" dirty="0" smtClean="0">
                <a:latin typeface="Zawgyi-One" pitchFamily="34" charset="0"/>
                <a:cs typeface="Zawgyi-One" pitchFamily="34" charset="0"/>
              </a:rPr>
              <a:t> လွဳ</a:t>
            </a:r>
            <a:r>
              <a:rPr lang="en-US" sz="2900" dirty="0" err="1" smtClean="0">
                <a:latin typeface="Zawgyi-One" pitchFamily="34" charset="0"/>
                <a:cs typeface="Zawgyi-One" pitchFamily="34" charset="0"/>
              </a:rPr>
              <a:t>ပ္ရွားမ</a:t>
            </a:r>
            <a:r>
              <a:rPr lang="en-US" sz="2900" dirty="0" smtClean="0">
                <a:latin typeface="Zawgyi-One" pitchFamily="34" charset="0"/>
                <a:cs typeface="Zawgyi-One" pitchFamily="34" charset="0"/>
              </a:rPr>
              <a:t>ႈ </a:t>
            </a:r>
            <a:r>
              <a:rPr lang="en-US" sz="2900" dirty="0" err="1" smtClean="0">
                <a:latin typeface="Zawgyi-One" pitchFamily="34" charset="0"/>
                <a:cs typeface="Zawgyi-One" pitchFamily="34" charset="0"/>
              </a:rPr>
              <a:t>အဖြဲ႔အစည္းမ်ားရွိျခင္း</a:t>
            </a:r>
            <a:endParaRPr lang="en-US" sz="2900" dirty="0" smtClean="0">
              <a:latin typeface="Zawgyi-One" pitchFamily="34" charset="0"/>
              <a:cs typeface="Zawgyi-One" pitchFamily="34" charset="0"/>
            </a:endParaRPr>
          </a:p>
          <a:p>
            <a:pPr marL="109538" indent="288925">
              <a:lnSpc>
                <a:spcPct val="150000"/>
              </a:lnSpc>
              <a:buNone/>
              <a:tabLst>
                <a:tab pos="796925" algn="l"/>
              </a:tabLst>
            </a:pPr>
            <a:r>
              <a:rPr lang="en-US" sz="2900" dirty="0" smtClean="0">
                <a:latin typeface="Zawgyi-One" pitchFamily="34" charset="0"/>
                <a:cs typeface="Zawgyi-One" pitchFamily="34" charset="0"/>
              </a:rPr>
              <a:t>-	</a:t>
            </a:r>
            <a:r>
              <a:rPr lang="en-US" sz="2900" dirty="0" err="1" smtClean="0">
                <a:latin typeface="Zawgyi-One" pitchFamily="34" charset="0"/>
                <a:cs typeface="Zawgyi-One" pitchFamily="34" charset="0"/>
              </a:rPr>
              <a:t>ခိုင္မာအားေကာင္းေသာ</a:t>
            </a:r>
            <a:r>
              <a:rPr lang="en-US" sz="29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900" dirty="0" err="1" smtClean="0">
                <a:latin typeface="Zawgyi-One" pitchFamily="34" charset="0"/>
                <a:cs typeface="Zawgyi-One" pitchFamily="34" charset="0"/>
              </a:rPr>
              <a:t>အမ်ိဳးသမီးအဖြဲ႔အစည္းမ်ား</a:t>
            </a:r>
            <a:r>
              <a:rPr lang="en-US" sz="2900" dirty="0" smtClean="0">
                <a:latin typeface="Zawgyi-One" pitchFamily="34" charset="0"/>
                <a:cs typeface="Zawgyi-One" pitchFamily="34" charset="0"/>
              </a:rPr>
              <a:t> 	</a:t>
            </a:r>
            <a:r>
              <a:rPr lang="en-US" sz="2900" dirty="0" err="1" smtClean="0">
                <a:latin typeface="Zawgyi-One" pitchFamily="34" charset="0"/>
                <a:cs typeface="Zawgyi-One" pitchFamily="34" charset="0"/>
              </a:rPr>
              <a:t>ရွိျခင္း</a:t>
            </a:r>
            <a:endParaRPr lang="en-US" sz="2900" dirty="0" smtClean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pPr marL="339725" indent="-339725">
              <a:buFont typeface="Arial" pitchFamily="34" charset="0"/>
              <a:buChar char="•"/>
            </a:pP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နည္းလမ္းမ်ား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(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အကိုင္းအခက္မ်ား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)</a:t>
            </a:r>
            <a:endParaRPr lang="en-US" dirty="0">
              <a:latin typeface="Zawgyi-One" pitchFamily="34" charset="0"/>
              <a:cs typeface="Zawgyi-On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5547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908</TotalTime>
  <Words>2811</Words>
  <Application>Microsoft Office PowerPoint</Application>
  <PresentationFormat>On-screen Show (4:3)</PresentationFormat>
  <Paragraphs>189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40" baseType="lpstr">
      <vt:lpstr>Arial</vt:lpstr>
      <vt:lpstr>Calibri</vt:lpstr>
      <vt:lpstr>Lucida Sans Unicode</vt:lpstr>
      <vt:lpstr>Verdana</vt:lpstr>
      <vt:lpstr>Wingdings</vt:lpstr>
      <vt:lpstr>Wingdings 2</vt:lpstr>
      <vt:lpstr>Wingdings 3</vt:lpstr>
      <vt:lpstr>Zawgyi-One</vt:lpstr>
      <vt:lpstr>Concourse</vt:lpstr>
      <vt:lpstr>        ဒီမိုကေရစီ ႏွင့္ လူ႔အခြင့္အေရး   Democracy &amp; Human Rights   </vt:lpstr>
      <vt:lpstr> ဒီမိုကေရစီ ႏွင့္ လူမွဳ၀န္းက်င္</vt:lpstr>
      <vt:lpstr>ေဆြးေႏြးခ်က္မ်ား</vt:lpstr>
      <vt:lpstr>ဒီမိုကေရစီဆိုတာ ဘာလဲ? </vt:lpstr>
      <vt:lpstr>ဒီမိုကေရစီ - အေျခခံအေၾကာင္းအရာမ်ား</vt:lpstr>
      <vt:lpstr>ဒီမိုကေရစီ၏ အေရးႀကီးေသာ အဂါၤရပ္မ်ား</vt:lpstr>
      <vt:lpstr>ဒီမိုကေရစီ သေဘာတရားမ်ား (သစ္ပင္တစ္ပင္ ႏွင့္  ဥပမာျပဳခ်င္)</vt:lpstr>
      <vt:lpstr>အက်ိဳးရလဒ္မ်ား (အရြက္၊ အသီး၊ အပြင့္)</vt:lpstr>
      <vt:lpstr>နည္းလမ္းမ်ား (အကိုင္းအခက္မ်ား)</vt:lpstr>
      <vt:lpstr>အဖြဲ႕အစည္းမ်ား ခိုင္မာအားေကာင္း</vt:lpstr>
      <vt:lpstr>အေျခခံမူမ်ား (ေရေသာက္ျမစ္)</vt:lpstr>
      <vt:lpstr>တန္ဖိုးစံႏွဳန္းမ်ား (ေျမဆီၾသဇာ)</vt:lpstr>
      <vt:lpstr>ျပင္ကသက္ေရာက္မႈမ်ား (ပတ္၀န္းက်င္ရာ သီဥ တု)</vt:lpstr>
      <vt:lpstr>ကမၻာ့ႏိုင္ငံမ်ားႏွင့္ ဒီမိုကေရစီ</vt:lpstr>
      <vt:lpstr>ကမၻာ့ႏိုင္ငံမ်ားႏွင့္ ဒီမိုကေရစီ</vt:lpstr>
      <vt:lpstr>အာရွ ပစိဖိတ္ႏိုင္ငံမ်ားႏွင့္ ဒီမိုကေရစီ</vt:lpstr>
      <vt:lpstr>   လူ႔အခြင့္အေရးႏွင့္ လူမွဳ၀န္းက်င္</vt:lpstr>
      <vt:lpstr>ရည္ရြယ္ခ်က္</vt:lpstr>
      <vt:lpstr>ေဆြးေႏြးခ်က္မ်ား</vt:lpstr>
      <vt:lpstr>လူ႔အခြင့္အေရး၏ အဓိပၸါယ္</vt:lpstr>
      <vt:lpstr>လူ႕အခြင့္အေရး၏ အေျခခံအခ်က္မ်ား</vt:lpstr>
      <vt:lpstr>လူ႕အခြင့္အေရး၏အေျခခံအေတြးအေခၚမ်ား</vt:lpstr>
      <vt:lpstr>PowerPoint Presentation</vt:lpstr>
      <vt:lpstr>လူ႕အခြင့္အေရးမ်ားႏွင့္ အစိုးရ၏ တာ၀န္</vt:lpstr>
      <vt:lpstr>အျခားလူ႔အခြင့္အေရးေဆာင္ရြက္မ်ား</vt:lpstr>
      <vt:lpstr>ကေလးသူငယ္မ်ားအခြင့္အေရး</vt:lpstr>
      <vt:lpstr>ကေလးသူငယ္မ်ား အခြင့္အေရးဆိုင္ရာ သေဘာတူ စာခ်ဳပ္(CRC)</vt:lpstr>
      <vt:lpstr>အသက္ရွင္ ရပ္တည္မွဳဆိုင္ရာ အခြင့္ အေရးမ်ား (Survival Right)</vt:lpstr>
      <vt:lpstr>ဖြ႔ံျဖိဳးတိုးတက္မွဳ ဆိုင္ရာအခြင့္အေရးမ်ား (Development Right)</vt:lpstr>
      <vt:lpstr>ကာကြယ္မွဳဆိုင္ရာ အခြင့္အေရးမ်ား (Protection Right)</vt:lpstr>
      <vt:lpstr>ပါ၀င္ေဆာင္ရြက္မွဳဆိုင္ရာအခြင့္အေရးမ်ား (Participation Right)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ဒီမိုကေရစီ ႏွင့္ လူမွဳ၀န္းက်င္   Democracy &amp; Human Rights  </dc:title>
  <dc:creator>HP1000</dc:creator>
  <cp:lastModifiedBy>Acer</cp:lastModifiedBy>
  <cp:revision>112</cp:revision>
  <cp:lastPrinted>2017-08-16T12:09:55Z</cp:lastPrinted>
  <dcterms:created xsi:type="dcterms:W3CDTF">2006-08-16T00:00:00Z</dcterms:created>
  <dcterms:modified xsi:type="dcterms:W3CDTF">2017-08-18T16:22:19Z</dcterms:modified>
</cp:coreProperties>
</file>