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59"/>
  </p:notesMasterIdLst>
  <p:handoutMasterIdLst>
    <p:handoutMasterId r:id="rId60"/>
  </p:handoutMasterIdLst>
  <p:sldIdLst>
    <p:sldId id="256" r:id="rId2"/>
    <p:sldId id="386" r:id="rId3"/>
    <p:sldId id="265" r:id="rId4"/>
    <p:sldId id="305" r:id="rId5"/>
    <p:sldId id="302" r:id="rId6"/>
    <p:sldId id="300" r:id="rId7"/>
    <p:sldId id="303" r:id="rId8"/>
    <p:sldId id="306" r:id="rId9"/>
    <p:sldId id="340" r:id="rId10"/>
    <p:sldId id="307" r:id="rId11"/>
    <p:sldId id="343" r:id="rId12"/>
    <p:sldId id="334" r:id="rId13"/>
    <p:sldId id="387" r:id="rId14"/>
    <p:sldId id="319" r:id="rId15"/>
    <p:sldId id="342" r:id="rId16"/>
    <p:sldId id="316" r:id="rId17"/>
    <p:sldId id="350" r:id="rId18"/>
    <p:sldId id="378" r:id="rId19"/>
    <p:sldId id="381" r:id="rId20"/>
    <p:sldId id="321" r:id="rId21"/>
    <p:sldId id="352" r:id="rId22"/>
    <p:sldId id="354" r:id="rId23"/>
    <p:sldId id="355" r:id="rId24"/>
    <p:sldId id="358" r:id="rId25"/>
    <p:sldId id="328" r:id="rId26"/>
    <p:sldId id="380" r:id="rId27"/>
    <p:sldId id="361" r:id="rId28"/>
    <p:sldId id="362" r:id="rId29"/>
    <p:sldId id="365" r:id="rId30"/>
    <p:sldId id="363" r:id="rId31"/>
    <p:sldId id="345" r:id="rId32"/>
    <p:sldId id="341" r:id="rId33"/>
    <p:sldId id="382" r:id="rId34"/>
    <p:sldId id="309" r:id="rId35"/>
    <p:sldId id="313" r:id="rId36"/>
    <p:sldId id="368" r:id="rId37"/>
    <p:sldId id="370" r:id="rId38"/>
    <p:sldId id="372" r:id="rId39"/>
    <p:sldId id="373" r:id="rId40"/>
    <p:sldId id="264" r:id="rId41"/>
    <p:sldId id="287" r:id="rId42"/>
    <p:sldId id="280" r:id="rId43"/>
    <p:sldId id="388" r:id="rId44"/>
    <p:sldId id="374" r:id="rId45"/>
    <p:sldId id="375" r:id="rId46"/>
    <p:sldId id="294" r:id="rId47"/>
    <p:sldId id="296" r:id="rId48"/>
    <p:sldId id="297" r:id="rId49"/>
    <p:sldId id="376" r:id="rId50"/>
    <p:sldId id="377" r:id="rId51"/>
    <p:sldId id="277" r:id="rId52"/>
    <p:sldId id="278" r:id="rId53"/>
    <p:sldId id="304" r:id="rId54"/>
    <p:sldId id="271" r:id="rId55"/>
    <p:sldId id="273" r:id="rId56"/>
    <p:sldId id="274" r:id="rId57"/>
    <p:sldId id="384" r:id="rId58"/>
  </p:sldIdLst>
  <p:sldSz cx="12192000" cy="6858000"/>
  <p:notesSz cx="6735763" cy="98694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83FF"/>
    <a:srgbClr val="FF9300"/>
    <a:srgbClr val="000000"/>
    <a:srgbClr val="8EFA00"/>
    <a:srgbClr val="FF7E79"/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87"/>
    <p:restoredTop sz="84561"/>
  </p:normalViewPr>
  <p:slideViewPr>
    <p:cSldViewPr snapToGrid="0" snapToObjects="1">
      <p:cViewPr>
        <p:scale>
          <a:sx n="65" d="100"/>
          <a:sy n="65" d="100"/>
        </p:scale>
        <p:origin x="-86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69358-EF76-434A-8E92-77C0BD560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2395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9691"/>
            <a:ext cx="5388610" cy="3886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D1167-5E02-FB47-9F2D-FE2CE4F29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0474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EB2DD-3A80-4FDD-A856-1D59074D6959}" type="slidenum">
              <a:rPr lang="en-US" smtClean="0"/>
              <a:t>12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3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EB2DD-3A80-4FDD-A856-1D59074D6959}" type="slidenum">
              <a:rPr lang="en-US" smtClean="0"/>
              <a:t>30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37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2D1167-5E02-FB47-9F2D-FE2CE4F296E7}" type="slidenum">
              <a:rPr lang="en-US" smtClean="0"/>
              <a:t>36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8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en-US" sz="1200" dirty="0" smtClean="0">
                <a:latin typeface="Zawgyi-One" charset="0"/>
                <a:ea typeface="Zawgyi-One" charset="0"/>
                <a:cs typeface="Zawgyi-One" charset="0"/>
              </a:rPr>
              <a:t>the key component of the written business plan </a:t>
            </a:r>
          </a:p>
          <a:p>
            <a:pPr marL="171450" indent="-171450">
              <a:buFontTx/>
              <a:buChar char="-"/>
            </a:pPr>
            <a:r>
              <a:rPr lang="en-US" altLang="en-US" sz="1200" dirty="0" smtClean="0">
                <a:latin typeface="Zawgyi-One" charset="0"/>
                <a:ea typeface="Zawgyi-One" charset="0"/>
                <a:cs typeface="Zawgyi-One" charset="0"/>
              </a:rPr>
              <a:t>everyone will read first when they receive a plan</a:t>
            </a:r>
          </a:p>
          <a:p>
            <a:pPr marL="171450" indent="-171450">
              <a:buFontTx/>
              <a:buChar char="-"/>
            </a:pPr>
            <a:r>
              <a:rPr lang="en-US" altLang="en-US" sz="1200" dirty="0" smtClean="0">
                <a:latin typeface="Zawgyi-One" charset="0"/>
                <a:ea typeface="Zawgyi-One" charset="0"/>
                <a:cs typeface="Zawgyi-One" charset="0"/>
              </a:rPr>
              <a:t>much</a:t>
            </a:r>
            <a:r>
              <a:rPr lang="en-US" altLang="en-US" sz="1200" baseline="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1200" dirty="0" smtClean="0">
                <a:latin typeface="Zawgyi-One" charset="0"/>
                <a:ea typeface="Zawgyi-One" charset="0"/>
                <a:cs typeface="Zawgyi-One" charset="0"/>
              </a:rPr>
              <a:t>more detail  about the business than the vision or mission statement or elevator pitch.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2D1167-5E02-FB47-9F2D-FE2CE4F296E7}" type="slidenum">
              <a:rPr lang="en-US" smtClean="0"/>
              <a:t>37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94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40000"/>
              </a:spcBef>
            </a:pPr>
            <a:r>
              <a:rPr lang="en-US" altLang="en-US" dirty="0" smtClean="0"/>
              <a:t>Steps In the Marketing Research Process</a:t>
            </a:r>
          </a:p>
          <a:p>
            <a:pPr marL="744538" lvl="1" indent="-407988">
              <a:spcBef>
                <a:spcPct val="40000"/>
              </a:spcBef>
              <a:buFontTx/>
              <a:buAutoNum type="arabicPeriod"/>
            </a:pPr>
            <a:r>
              <a:rPr lang="en-US" altLang="en-US" dirty="0" smtClean="0"/>
              <a:t>Identifying the informational need</a:t>
            </a:r>
            <a:r>
              <a:rPr lang="en-US" altLang="en-US" baseline="0" dirty="0" smtClean="0"/>
              <a:t> </a:t>
            </a:r>
            <a:r>
              <a:rPr lang="en-US" altLang="en-US" baseline="0" dirty="0" smtClean="0">
                <a:sym typeface="Wingdings"/>
              </a:rPr>
              <a:t> </a:t>
            </a:r>
            <a:r>
              <a:rPr lang="en-US" altLang="en-US" dirty="0" smtClean="0"/>
              <a:t>Why do we need to know this?</a:t>
            </a:r>
          </a:p>
          <a:p>
            <a:pPr marL="744538" lvl="1" indent="-407988">
              <a:spcBef>
                <a:spcPct val="40000"/>
              </a:spcBef>
              <a:buFontTx/>
              <a:buAutoNum type="arabicPeriod"/>
            </a:pPr>
            <a:r>
              <a:rPr lang="en-US" altLang="en-US" dirty="0" smtClean="0"/>
              <a:t>Searching for secondary data</a:t>
            </a:r>
            <a:r>
              <a:rPr lang="en-US" altLang="en-US" baseline="0" dirty="0" smtClean="0"/>
              <a:t> </a:t>
            </a:r>
            <a:r>
              <a:rPr lang="en-US" altLang="en-US" baseline="0" dirty="0" smtClean="0">
                <a:sym typeface="Wingdings"/>
              </a:rPr>
              <a:t> </a:t>
            </a:r>
            <a:r>
              <a:rPr lang="en-US" altLang="en-US" dirty="0" smtClean="0"/>
              <a:t>Who has researched this topic already?</a:t>
            </a:r>
          </a:p>
          <a:p>
            <a:pPr marL="744538" lvl="1" indent="-407988">
              <a:spcBef>
                <a:spcPct val="40000"/>
              </a:spcBef>
              <a:buFontTx/>
              <a:buAutoNum type="arabicPeriod"/>
            </a:pPr>
            <a:r>
              <a:rPr lang="en-US" altLang="en-US" dirty="0" smtClean="0"/>
              <a:t>Collecting primary data</a:t>
            </a:r>
            <a:r>
              <a:rPr lang="en-US" altLang="en-US" baseline="0" dirty="0" smtClean="0"/>
              <a:t> </a:t>
            </a:r>
            <a:r>
              <a:rPr lang="en-US" altLang="en-US" baseline="0" dirty="0" smtClean="0">
                <a:sym typeface="Wingdings"/>
              </a:rPr>
              <a:t> </a:t>
            </a:r>
            <a:r>
              <a:rPr lang="en-US" altLang="en-US" dirty="0" smtClean="0"/>
              <a:t>Who do we ask and what do we ask them?</a:t>
            </a:r>
          </a:p>
          <a:p>
            <a:pPr marL="744538" lvl="1" indent="-407988">
              <a:spcBef>
                <a:spcPct val="40000"/>
              </a:spcBef>
              <a:buFontTx/>
              <a:buAutoNum type="arabicPeriod"/>
            </a:pPr>
            <a:r>
              <a:rPr lang="en-US" altLang="en-US" dirty="0" smtClean="0"/>
              <a:t>Interpreting the data</a:t>
            </a:r>
            <a:r>
              <a:rPr lang="en-US" altLang="en-US" baseline="0" dirty="0" smtClean="0"/>
              <a:t> </a:t>
            </a:r>
            <a:r>
              <a:rPr lang="en-US" altLang="en-US" baseline="0" dirty="0" smtClean="0">
                <a:sym typeface="Wingdings"/>
              </a:rPr>
              <a:t> </a:t>
            </a:r>
            <a:r>
              <a:rPr lang="en-US" altLang="en-US" dirty="0" smtClean="0"/>
              <a:t>Got the information, now what does it mean?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2D1167-5E02-FB47-9F2D-FE2CE4F296E7}" type="slidenum">
              <a:rPr lang="en-US" smtClean="0"/>
              <a:t>41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78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51E9C4-C9EF-48C7-AFC3-9661D7E53FF6}" type="slidenum">
              <a:rPr lang="en-US" altLang="en-US"/>
              <a:pPr/>
              <a:t>47</a:t>
            </a:fld>
            <a:endParaRPr lang="en-US" alt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8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6656E3-3021-4F29-A18E-C03C38EB8F87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7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Who is your most important customer segment?</a:t>
            </a:r>
          </a:p>
          <a:p>
            <a:r>
              <a:rPr lang="en-US" dirty="0" smtClean="0"/>
              <a:t>Total</a:t>
            </a:r>
            <a:r>
              <a:rPr lang="en-US" baseline="0" dirty="0" smtClean="0"/>
              <a:t> Addressable Market:</a:t>
            </a:r>
          </a:p>
          <a:p>
            <a:r>
              <a:rPr lang="en-US" baseline="0" dirty="0" smtClean="0"/>
              <a:t>	Size of total Market for your project and give numbers</a:t>
            </a:r>
          </a:p>
          <a:p>
            <a:r>
              <a:rPr lang="en-US" baseline="0" dirty="0" smtClean="0"/>
              <a:t>	</a:t>
            </a:r>
            <a:r>
              <a:rPr lang="en-US" baseline="0" dirty="0" err="1" smtClean="0"/>
              <a:t>Iphones</a:t>
            </a:r>
            <a:r>
              <a:rPr lang="en-US" baseline="0" dirty="0" smtClean="0"/>
              <a:t>…….developing app for smart phone…..(the 1.75 Billion total smartphone owners worldwide)</a:t>
            </a:r>
          </a:p>
          <a:p>
            <a:r>
              <a:rPr lang="en-US" baseline="0" dirty="0" smtClean="0"/>
              <a:t>Served Available Market:</a:t>
            </a:r>
          </a:p>
          <a:p>
            <a:r>
              <a:rPr lang="en-US" baseline="0" dirty="0" smtClean="0"/>
              <a:t>	How many can I reach through my sales channel? And give numbers</a:t>
            </a:r>
          </a:p>
          <a:p>
            <a:r>
              <a:rPr lang="en-US" baseline="0" dirty="0" smtClean="0"/>
              <a:t>	</a:t>
            </a:r>
            <a:r>
              <a:rPr lang="en-US" baseline="0" dirty="0" err="1" smtClean="0"/>
              <a:t>Iphone</a:t>
            </a:r>
            <a:r>
              <a:rPr lang="en-US" baseline="0" dirty="0" smtClean="0"/>
              <a:t> only  (makes SAM number smaller)</a:t>
            </a:r>
          </a:p>
          <a:p>
            <a:r>
              <a:rPr lang="en-US" baseline="0" dirty="0" smtClean="0"/>
              <a:t>Target Market:</a:t>
            </a:r>
          </a:p>
          <a:p>
            <a:r>
              <a:rPr lang="en-US" baseline="0" dirty="0" smtClean="0"/>
              <a:t>	Who will be the most likely buyer? And give numbers</a:t>
            </a:r>
          </a:p>
          <a:p>
            <a:r>
              <a:rPr lang="en-US" baseline="0" dirty="0" smtClean="0"/>
              <a:t>	For the </a:t>
            </a:r>
            <a:r>
              <a:rPr lang="en-US" baseline="0" dirty="0" err="1" smtClean="0"/>
              <a:t>Iphone</a:t>
            </a:r>
            <a:r>
              <a:rPr lang="en-US" baseline="0" dirty="0" smtClean="0"/>
              <a:t> market, you use the Apple App Store</a:t>
            </a:r>
          </a:p>
          <a:p>
            <a:r>
              <a:rPr lang="en-US" baseline="0" dirty="0" smtClean="0"/>
              <a:t>	Choose a percentage for this assignment</a:t>
            </a:r>
          </a:p>
          <a:p>
            <a:r>
              <a:rPr lang="en-US" baseline="0" dirty="0" smtClean="0"/>
              <a:t>	When you make your customer contacts, ask them if they would be likely to attend your race</a:t>
            </a:r>
          </a:p>
          <a:p>
            <a:r>
              <a:rPr lang="en-US" baseline="0" dirty="0" smtClean="0"/>
              <a:t>	Then assume that one-half of these folks will attend</a:t>
            </a:r>
          </a:p>
          <a:p>
            <a:r>
              <a:rPr lang="en-US" baseline="0" dirty="0" smtClean="0"/>
              <a:t>	NOW you have a rational basis for your target market estimate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EB2DD-3A80-4FDD-A856-1D59074D6959}" type="slidenum">
              <a:rPr lang="en-US" smtClean="0"/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19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2D1167-5E02-FB47-9F2D-FE2CE4F296E7}" type="slidenum">
              <a:rPr lang="en-US" smtClean="0"/>
              <a:t>15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47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EB2DD-3A80-4FDD-A856-1D59074D6959}" type="slidenum">
              <a:rPr lang="en-US" smtClean="0"/>
              <a:t>16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25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EB2DD-3A80-4FDD-A856-1D59074D6959}" type="slidenum">
              <a:rPr lang="en-US" smtClean="0"/>
              <a:t>19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83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EB2DD-3A80-4FDD-A856-1D59074D6959}" type="slidenum">
              <a:rPr lang="en-US" smtClean="0"/>
              <a:t>20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18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EB2DD-3A80-4FDD-A856-1D59074D6959}" type="slidenum">
              <a:rPr lang="en-US" smtClean="0"/>
              <a:t>25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63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EB2DD-3A80-4FDD-A856-1D59074D6959}" type="slidenum">
              <a:rPr lang="en-US" smtClean="0"/>
              <a:t>27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33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EB2DD-3A80-4FDD-A856-1D59074D6959}" type="slidenum">
              <a:rPr lang="en-US" smtClean="0"/>
              <a:t>28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24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C1D1888-0DA6-7F4E-A075-67878DEC96CC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E7C1EB3-B2F6-1342-9CA1-611CB8113C5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D1888-0DA6-7F4E-A075-67878DEC96CC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C1EB3-B2F6-1342-9CA1-611CB8113C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D1888-0DA6-7F4E-A075-67878DEC96CC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C1EB3-B2F6-1342-9CA1-611CB8113C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32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45EFF70B-90C3-4FF8-BDDB-A27D0144091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57133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D1888-0DA6-7F4E-A075-67878DEC96CC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C1EB3-B2F6-1342-9CA1-611CB8113C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C1D1888-0DA6-7F4E-A075-67878DEC96CC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E7C1EB3-B2F6-1342-9CA1-611CB8113C5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D1888-0DA6-7F4E-A075-67878DEC96CC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C1EB3-B2F6-1342-9CA1-611CB8113C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D1888-0DA6-7F4E-A075-67878DEC96CC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C1EB3-B2F6-1342-9CA1-611CB8113C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D1888-0DA6-7F4E-A075-67878DEC96CC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C1EB3-B2F6-1342-9CA1-611CB8113C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D1888-0DA6-7F4E-A075-67878DEC96CC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C1EB3-B2F6-1342-9CA1-611CB8113C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EC1D1888-0DA6-7F4E-A075-67878DEC96CC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0E7C1EB3-B2F6-1342-9CA1-611CB8113C5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EC1D1888-0DA6-7F4E-A075-67878DEC96CC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0E7C1EB3-B2F6-1342-9CA1-611CB8113C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C1D1888-0DA6-7F4E-A075-67878DEC96CC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E7C1EB3-B2F6-1342-9CA1-611CB8113C5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3673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khinmoe.samm@gmail.com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9.jp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16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khinmoe.samm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 smtClean="0"/>
              <a:t>Business plan writing</a:t>
            </a:r>
            <a:endParaRPr lang="en-US" sz="8800" dirty="0"/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Myanmar business executives</a:t>
            </a:r>
          </a:p>
          <a:p>
            <a:r>
              <a:rPr lang="en-US" dirty="0" smtClean="0"/>
              <a:t>association</a:t>
            </a:r>
          </a:p>
          <a:p>
            <a:endParaRPr lang="en-US" dirty="0"/>
          </a:p>
        </p:txBody>
      </p:sp>
      <p:pic>
        <p:nvPicPr>
          <p:cNvPr id="4" name="Picture 6" descr="http://mm.gew.co/sites/mm.gew.co/files/styles/profile_picture/public/user-images/mbe_logo_jpeg.jpg?itok=GNEBlC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42" y="1193026"/>
            <a:ext cx="1031923" cy="136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11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14642" y="1211204"/>
            <a:ext cx="11159198" cy="2735956"/>
          </a:xfrm>
        </p:spPr>
        <p:txBody>
          <a:bodyPr/>
          <a:lstStyle/>
          <a:p>
            <a:r>
              <a:rPr lang="en-US" sz="8000" smtClean="0"/>
              <a:t>Business model canvas</a:t>
            </a:r>
            <a:endParaRPr lang="en-US" sz="8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5779">
            <a:off x="701040" y="3901885"/>
            <a:ext cx="3069532" cy="22703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6479">
            <a:off x="8462299" y="4027168"/>
            <a:ext cx="3211541" cy="214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1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model canvas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Create 9 building blocks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44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Model Canvas: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9 building blocks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343" y="2286000"/>
            <a:ext cx="7708263" cy="3594100"/>
          </a:xfrm>
        </p:spPr>
      </p:pic>
    </p:spTree>
    <p:extLst>
      <p:ext uri="{BB962C8B-B14F-4D97-AF65-F5344CB8AC3E}">
        <p14:creationId xmlns:p14="http://schemas.microsoft.com/office/powerpoint/2010/main" val="38575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1189" y="59941"/>
            <a:ext cx="10178322" cy="7563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Business model canvas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676401" y="5029201"/>
            <a:ext cx="4398041" cy="175259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r>
              <a:rPr lang="en-US" sz="2400" b="1" dirty="0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        		</a:t>
            </a:r>
          </a:p>
          <a:p>
            <a:r>
              <a:rPr lang="en-US" sz="2400" b="1" dirty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	</a:t>
            </a:r>
            <a:r>
              <a:rPr lang="en-US" sz="2400" b="1" dirty="0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	Cost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74442" y="5029201"/>
            <a:ext cx="4398041" cy="175259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 b="1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endParaRPr lang="en-US" sz="2400" b="1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r>
              <a:rPr 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Zawgyi-One" charset="0"/>
                <a:ea typeface="Zawgyi-One" charset="0"/>
                <a:cs typeface="Zawgyi-One" charset="0"/>
              </a:rPr>
              <a:t>     Revenue</a:t>
            </a:r>
            <a:endParaRPr 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76400" y="914400"/>
            <a:ext cx="1764792" cy="41148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400" b="1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400" b="1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400" b="1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400" b="1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400" b="1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Key Partners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41192" y="914400"/>
            <a:ext cx="1764792" cy="20574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Key Activities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441192" y="2971800"/>
            <a:ext cx="1764792" cy="20574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Key Resources</a:t>
            </a:r>
            <a:endParaRPr lang="en-US" sz="2400" b="1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178106" y="914400"/>
            <a:ext cx="1764792" cy="41148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400" b="1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Value Provided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942898" y="914400"/>
            <a:ext cx="1764792" cy="20574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 smtClean="0">
              <a:solidFill>
                <a:sysClr val="windowText" lastClr="0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r>
              <a:rPr 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Zawgyi-One" charset="0"/>
                <a:ea typeface="Zawgyi-One" charset="0"/>
                <a:cs typeface="Zawgyi-One" charset="0"/>
              </a:rPr>
              <a:t>Customer Relation-ship</a:t>
            </a:r>
            <a:endParaRPr 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942898" y="2971800"/>
            <a:ext cx="1764792" cy="20574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Channels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707690" y="914400"/>
            <a:ext cx="1764792" cy="41148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 smtClean="0">
              <a:solidFill>
                <a:sysClr val="windowText" lastClr="0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400" b="1" dirty="0">
              <a:solidFill>
                <a:sysClr val="windowText" lastClr="0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400" b="1" dirty="0" smtClean="0">
              <a:solidFill>
                <a:sysClr val="windowText" lastClr="0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400" b="1" dirty="0">
              <a:solidFill>
                <a:sysClr val="windowText" lastClr="0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400" b="1" dirty="0" smtClean="0">
              <a:solidFill>
                <a:sysClr val="windowText" lastClr="0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r>
              <a:rPr lang="en-US" sz="2400" b="1" dirty="0" smtClean="0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Customers</a:t>
            </a:r>
            <a:endParaRPr 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676400" y="914400"/>
            <a:ext cx="8796082" cy="5867400"/>
          </a:xfrm>
          <a:prstGeom prst="roundRect">
            <a:avLst>
              <a:gd name="adj" fmla="val 0"/>
            </a:avLst>
          </a:prstGeom>
          <a:noFill/>
          <a:ln w="3810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112713">
              <a:buFont typeface="Arial" pitchFamily="34" charset="0"/>
              <a:buChar char="•"/>
            </a:pPr>
            <a:endParaRPr lang="en-US" sz="2400" b="1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8739470" y="980408"/>
            <a:ext cx="1677683" cy="4048792"/>
          </a:xfrm>
          <a:prstGeom prst="roundRect">
            <a:avLst>
              <a:gd name="adj" fmla="val 0"/>
            </a:avLst>
          </a:prstGeom>
          <a:solidFill>
            <a:srgbClr val="FF8AD8"/>
          </a:solidFill>
          <a:ln w="19050"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dirty="0">
              <a:solidFill>
                <a:sysClr val="windowText" lastClr="0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000" dirty="0" smtClean="0">
              <a:solidFill>
                <a:sysClr val="windowText" lastClr="0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000" dirty="0">
              <a:solidFill>
                <a:sysClr val="windowText" lastClr="0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000" dirty="0" smtClean="0">
              <a:solidFill>
                <a:sysClr val="windowText" lastClr="0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000" dirty="0" smtClean="0">
              <a:solidFill>
                <a:sysClr val="windowText" lastClr="0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000" dirty="0">
              <a:solidFill>
                <a:sysClr val="windowText" lastClr="0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r>
              <a:rPr lang="en-US" sz="2000" dirty="0" err="1" smtClean="0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ဦးတည</a:t>
            </a:r>
            <a:r>
              <a:rPr lang="en-US" sz="2000" dirty="0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စားသုံးသူ</a:t>
            </a:r>
            <a:r>
              <a:rPr lang="en-US" sz="2000" dirty="0" smtClean="0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အုပ္စု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208585" y="972912"/>
            <a:ext cx="1733013" cy="4056287"/>
          </a:xfrm>
          <a:prstGeom prst="roundRect">
            <a:avLst>
              <a:gd name="adj" fmla="val 0"/>
            </a:avLst>
          </a:prstGeom>
          <a:solidFill>
            <a:srgbClr val="FF9300"/>
          </a:solidFill>
          <a:ln w="19050"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 err="1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စားသုံးသူကုိ</a:t>
            </a:r>
            <a:r>
              <a:rPr lang="en-US" sz="2000" b="1" dirty="0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ေပး</a:t>
            </a:r>
            <a:r>
              <a:rPr lang="en-US" sz="2000" b="1" dirty="0" err="1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ႏုိင္မည</a:t>
            </a:r>
            <a:r>
              <a:rPr lang="en-US" sz="2000" b="1" dirty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sz="2000" b="1" dirty="0" err="1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ဆုလာဘ</a:t>
            </a:r>
            <a:r>
              <a:rPr lang="en-US" sz="2000" b="1" dirty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္/ </a:t>
            </a:r>
            <a:r>
              <a:rPr lang="en-US" sz="2000" b="1" dirty="0" err="1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ထူးျခားေသာ</a:t>
            </a:r>
            <a:r>
              <a:rPr lang="en-US" sz="2000" b="1" dirty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တန္ဖုိး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86017" y="2971799"/>
            <a:ext cx="1721674" cy="2057399"/>
          </a:xfrm>
          <a:prstGeom prst="roundRect">
            <a:avLst>
              <a:gd name="adj" fmla="val 0"/>
            </a:avLst>
          </a:prstGeom>
          <a:solidFill>
            <a:srgbClr val="FFFF00"/>
          </a:solidFill>
          <a:ln w="19050"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ျ</a:t>
            </a:r>
            <a:r>
              <a:rPr lang="en-US" sz="2000" dirty="0" err="1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ဖန</a:t>
            </a:r>
            <a:r>
              <a:rPr lang="en-US" sz="2000" dirty="0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္႕</a:t>
            </a:r>
            <a:r>
              <a:rPr lang="en-US" sz="2000" dirty="0" err="1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ခ်ီေရး</a:t>
            </a:r>
            <a:r>
              <a:rPr lang="en-US" sz="2000" dirty="0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နည္းလမ္းမ်ား</a:t>
            </a:r>
            <a:endParaRPr lang="en-US" sz="2000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endParaRPr lang="en-US" sz="105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958138" y="972912"/>
            <a:ext cx="1748252" cy="2014128"/>
          </a:xfrm>
          <a:prstGeom prst="roundRect">
            <a:avLst>
              <a:gd name="adj" fmla="val 0"/>
            </a:avLst>
          </a:prstGeom>
          <a:solidFill>
            <a:schemeClr val="tx2">
              <a:lumMod val="40000"/>
              <a:lumOff val="60000"/>
            </a:schemeClr>
          </a:solidFill>
          <a:ln w="19050"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dirty="0" smtClean="0">
              <a:solidFill>
                <a:sysClr val="windowText" lastClr="0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r>
              <a:rPr lang="en-US" sz="2000" dirty="0" err="1" smtClean="0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စားသုံးသူ</a:t>
            </a:r>
            <a:r>
              <a:rPr lang="en-US" sz="2000" dirty="0" smtClean="0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ႏွ</a:t>
            </a:r>
            <a:r>
              <a:rPr lang="en-US" sz="2000" dirty="0" err="1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င</a:t>
            </a:r>
            <a:r>
              <a:rPr lang="en-US" sz="2000" dirty="0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sz="2000" dirty="0" err="1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ဆက္ဆံေရး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104921" y="5059682"/>
            <a:ext cx="4312231" cy="1674690"/>
          </a:xfrm>
          <a:prstGeom prst="roundRect">
            <a:avLst>
              <a:gd name="adj" fmla="val 0"/>
            </a:avLst>
          </a:prstGeom>
          <a:solidFill>
            <a:srgbClr val="8EFA00"/>
          </a:solidFill>
          <a:ln w="19050"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2000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endParaRPr lang="en-US" sz="2000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	</a:t>
            </a:r>
            <a:r>
              <a:rPr lang="en-US" sz="2000" dirty="0" err="1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ဝင္ေငြမ်ား</a:t>
            </a:r>
            <a:endParaRPr lang="en-US" sz="2000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endParaRPr lang="en-US" sz="105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6880" y="969629"/>
            <a:ext cx="1734312" cy="4070349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  <a:ln w="19050"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000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000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000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000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000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r>
              <a:rPr lang="en-US" sz="2000" dirty="0" err="1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အဓိက</a:t>
            </a:r>
            <a:r>
              <a:rPr lang="en-US" sz="2000" dirty="0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endParaRPr lang="en-US" sz="2000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r>
              <a:rPr lang="en-US" sz="2000" dirty="0" err="1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မိတ</a:t>
            </a:r>
            <a:r>
              <a:rPr lang="en-US" sz="2000" dirty="0" err="1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္ဖက္မ်ား</a:t>
            </a:r>
            <a:endParaRPr lang="en-US" sz="2000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471672" y="2971797"/>
            <a:ext cx="1703832" cy="2052941"/>
          </a:xfrm>
          <a:prstGeom prst="roundRect">
            <a:avLst>
              <a:gd name="adj" fmla="val 0"/>
            </a:avLst>
          </a:prstGeom>
          <a:solidFill>
            <a:srgbClr val="D883FF"/>
          </a:solidFill>
          <a:ln w="19050"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r>
              <a:rPr lang="en-US" sz="2000" dirty="0" err="1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အရင</a:t>
            </a:r>
            <a:r>
              <a:rPr lang="en-US" sz="2000" dirty="0" err="1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္းအျမစ</a:t>
            </a:r>
            <a:r>
              <a:rPr lang="en-US" sz="2000" dirty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sz="2000" dirty="0" err="1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မ်ား</a:t>
            </a:r>
            <a:endParaRPr lang="en-US" sz="2000" b="1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456432" y="972912"/>
            <a:ext cx="1721674" cy="1988108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 w="19050"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smtClean="0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လုပ</a:t>
            </a:r>
            <a:r>
              <a:rPr lang="en-US" sz="2000" dirty="0" err="1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္ငန္း</a:t>
            </a:r>
            <a:r>
              <a:rPr lang="en-US" sz="2000" dirty="0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ေဆာင္ရြက</a:t>
            </a:r>
            <a:r>
              <a:rPr lang="en-US" sz="2000" dirty="0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sz="2000" dirty="0" err="1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ခ်က္မ်ား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676399" y="5039979"/>
            <a:ext cx="4398041" cy="169776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19050"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2000" b="1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000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r>
              <a:rPr lang="en-US" sz="2000" dirty="0" err="1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စရိတ္မ်ား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696" y="3478138"/>
            <a:ext cx="1093488" cy="10566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381" y="4253620"/>
            <a:ext cx="670560" cy="6705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015" y="1209894"/>
            <a:ext cx="1466411" cy="146641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738" y="1135634"/>
            <a:ext cx="1562695" cy="12241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503" y="5193360"/>
            <a:ext cx="1723978" cy="129481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121" y="5193360"/>
            <a:ext cx="1346200" cy="142428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51" y="2073763"/>
            <a:ext cx="1064709" cy="8872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946" y="2359745"/>
            <a:ext cx="674861" cy="5629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9961" y="4267356"/>
            <a:ext cx="1066015" cy="71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7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1. Customer : Segments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51678" y="2286001"/>
            <a:ext cx="6307362" cy="3593591"/>
          </a:xfrm>
        </p:spPr>
        <p:txBody>
          <a:bodyPr/>
          <a:lstStyle/>
          <a:p>
            <a:r>
              <a:rPr lang="en-US" sz="2300" dirty="0" err="1" smtClean="0">
                <a:latin typeface="Zawgyi-One" charset="0"/>
                <a:ea typeface="Zawgyi-One" charset="0"/>
                <a:cs typeface="Zawgyi-One" charset="0"/>
              </a:rPr>
              <a:t>သင</a:t>
            </a:r>
            <a:r>
              <a:rPr lang="en-US" sz="2300" dirty="0" smtClean="0">
                <a:latin typeface="Zawgyi-One" charset="0"/>
                <a:ea typeface="Zawgyi-One" charset="0"/>
                <a:cs typeface="Zawgyi-One" charset="0"/>
              </a:rPr>
              <a:t>့္</a:t>
            </a:r>
            <a:r>
              <a:rPr lang="en-US" sz="2300" dirty="0" err="1" smtClean="0">
                <a:latin typeface="Zawgyi-One" charset="0"/>
                <a:ea typeface="Zawgyi-One" charset="0"/>
                <a:cs typeface="Zawgyi-One" charset="0"/>
              </a:rPr>
              <a:t>ဝယ္သူမ်ားက</a:t>
            </a:r>
            <a:r>
              <a:rPr lang="en-US" sz="23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300" dirty="0" err="1" smtClean="0">
                <a:latin typeface="Zawgyi-One" charset="0"/>
                <a:ea typeface="Zawgyi-One" charset="0"/>
                <a:cs typeface="Zawgyi-One" charset="0"/>
              </a:rPr>
              <a:t>ဘယ္သူေတြလဲ</a:t>
            </a:r>
            <a:r>
              <a:rPr lang="en-US" sz="2300" dirty="0" smtClean="0">
                <a:latin typeface="Zawgyi-One" charset="0"/>
                <a:ea typeface="Zawgyi-One" charset="0"/>
                <a:cs typeface="Zawgyi-One" charset="0"/>
              </a:rPr>
              <a:t>..? </a:t>
            </a:r>
          </a:p>
          <a:p>
            <a:endParaRPr lang="en-US" sz="2300" dirty="0" smtClean="0">
              <a:latin typeface="Zawgyi-One" charset="0"/>
              <a:ea typeface="Zawgyi-One" charset="0"/>
              <a:cs typeface="Zawgyi-One" charset="0"/>
            </a:endParaRPr>
          </a:p>
          <a:p>
            <a:r>
              <a:rPr lang="en-US" sz="2300" dirty="0" err="1" smtClean="0">
                <a:latin typeface="Zawgyi-One" charset="0"/>
                <a:ea typeface="Zawgyi-One" charset="0"/>
                <a:cs typeface="Zawgyi-One" charset="0"/>
              </a:rPr>
              <a:t>အေရအတြက္အားျဖင</a:t>
            </a:r>
            <a:r>
              <a:rPr lang="en-US" sz="2300" dirty="0" smtClean="0"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sz="2300" dirty="0" err="1" smtClean="0">
                <a:latin typeface="Zawgyi-One" charset="0"/>
                <a:ea typeface="Zawgyi-One" charset="0"/>
                <a:cs typeface="Zawgyi-One" charset="0"/>
              </a:rPr>
              <a:t>ဘယ္ေလာက္မ်ားလဲ</a:t>
            </a:r>
            <a:r>
              <a:rPr lang="en-US" sz="2300" dirty="0" smtClean="0">
                <a:latin typeface="Zawgyi-One" charset="0"/>
                <a:ea typeface="Zawgyi-One" charset="0"/>
                <a:cs typeface="Zawgyi-One" charset="0"/>
              </a:rPr>
              <a:t>..?</a:t>
            </a:r>
          </a:p>
          <a:p>
            <a:endParaRPr lang="en-US" sz="2300" dirty="0" smtClean="0">
              <a:latin typeface="Zawgyi-One" charset="0"/>
              <a:ea typeface="Zawgyi-One" charset="0"/>
              <a:cs typeface="Zawgyi-One" charset="0"/>
            </a:endParaRPr>
          </a:p>
          <a:p>
            <a:r>
              <a:rPr lang="en-US" sz="2300" dirty="0" err="1" smtClean="0">
                <a:latin typeface="Zawgyi-One" charset="0"/>
                <a:ea typeface="Zawgyi-One" charset="0"/>
                <a:cs typeface="Zawgyi-One" charset="0"/>
              </a:rPr>
              <a:t>သူတုိ႔က</a:t>
            </a:r>
            <a:r>
              <a:rPr lang="en-US" sz="23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300" dirty="0" err="1" smtClean="0">
                <a:latin typeface="Zawgyi-One" charset="0"/>
                <a:ea typeface="Zawgyi-One" charset="0"/>
                <a:cs typeface="Zawgyi-One" charset="0"/>
              </a:rPr>
              <a:t>ဘာေၾကာင</a:t>
            </a:r>
            <a:r>
              <a:rPr lang="en-US" sz="2300" dirty="0" smtClean="0"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sz="2300" dirty="0" err="1" smtClean="0">
                <a:latin typeface="Zawgyi-One" charset="0"/>
                <a:ea typeface="Zawgyi-One" charset="0"/>
                <a:cs typeface="Zawgyi-One" charset="0"/>
              </a:rPr>
              <a:t>ဝယ္မွာလဲ</a:t>
            </a:r>
            <a:r>
              <a:rPr lang="en-US" sz="2300" dirty="0" smtClean="0">
                <a:latin typeface="Zawgyi-One" charset="0"/>
                <a:ea typeface="Zawgyi-One" charset="0"/>
                <a:cs typeface="Zawgyi-One" charset="0"/>
              </a:rPr>
              <a:t>..?</a:t>
            </a:r>
          </a:p>
          <a:p>
            <a:endParaRPr lang="en-US" sz="2300" dirty="0">
              <a:latin typeface="Zawgyi-One" charset="0"/>
              <a:ea typeface="Zawgyi-One" charset="0"/>
              <a:cs typeface="Zawgyi-One" charset="0"/>
            </a:endParaRPr>
          </a:p>
          <a:p>
            <a:r>
              <a:rPr lang="en-US" sz="2300" dirty="0" err="1" smtClean="0">
                <a:latin typeface="Zawgyi-One" charset="0"/>
                <a:ea typeface="Zawgyi-One" charset="0"/>
                <a:cs typeface="Zawgyi-One" charset="0"/>
              </a:rPr>
              <a:t>ဝယ္ယူသူေတြက</a:t>
            </a:r>
            <a:r>
              <a:rPr lang="en-US" sz="23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300" dirty="0" err="1" smtClean="0">
                <a:latin typeface="Zawgyi-One" charset="0"/>
                <a:ea typeface="Zawgyi-One" charset="0"/>
                <a:cs typeface="Zawgyi-One" charset="0"/>
              </a:rPr>
              <a:t>စားသုံးသူေတြလား</a:t>
            </a:r>
            <a:r>
              <a:rPr lang="en-US" sz="2300" dirty="0" smtClean="0">
                <a:latin typeface="Zawgyi-One" charset="0"/>
                <a:ea typeface="Zawgyi-One" charset="0"/>
                <a:cs typeface="Zawgyi-One" charset="0"/>
              </a:rPr>
              <a:t>..?</a:t>
            </a:r>
            <a:endParaRPr lang="en-US" sz="2300" dirty="0">
              <a:latin typeface="Zawgyi-One" charset="0"/>
              <a:ea typeface="Zawgyi-One" charset="0"/>
              <a:cs typeface="Zawgyi-One" charset="0"/>
            </a:endParaRPr>
          </a:p>
          <a:p>
            <a:endParaRPr lang="en-US" dirty="0" smtClean="0">
              <a:latin typeface="Zawgyi-One" charset="0"/>
              <a:ea typeface="Zawgyi-One" charset="0"/>
              <a:cs typeface="Zawgyi-On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" r="12684"/>
          <a:stretch/>
        </p:blipFill>
        <p:spPr>
          <a:xfrm>
            <a:off x="6903720" y="2407920"/>
            <a:ext cx="4526280" cy="41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9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880" y="382385"/>
            <a:ext cx="10485120" cy="1492132"/>
          </a:xfrm>
        </p:spPr>
        <p:txBody>
          <a:bodyPr/>
          <a:lstStyle/>
          <a:p>
            <a:r>
              <a:rPr lang="en-US" smtClean="0"/>
              <a:t>1. </a:t>
            </a:r>
            <a:r>
              <a:rPr lang="en-US" dirty="0" smtClean="0"/>
              <a:t>Customers: 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522477"/>
            <a:ext cx="9426654" cy="3855435"/>
          </a:xfrm>
        </p:spPr>
        <p:txBody>
          <a:bodyPr>
            <a:normAutofit lnSpcReduction="10000"/>
          </a:bodyPr>
          <a:lstStyle/>
          <a:p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မတူကြဲျပားေသာ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စားသုံးသူမ်ား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သည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 </a:t>
            </a:r>
          </a:p>
          <a:p>
            <a:pPr lvl="1"/>
            <a:r>
              <a:rPr lang="en-US" sz="20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တန္ဖုိးထားမႈမ်ား</a:t>
            </a:r>
            <a:endParaRPr lang="en-US" sz="2000" dirty="0" smtClean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lvl="1"/>
            <a:r>
              <a:rPr lang="en-US" sz="20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ေရာက္ရိွေအာင</a:t>
            </a:r>
            <a:r>
              <a:rPr lang="en-US" sz="20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sz="20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ပုိ႔ေဆာင္ေရးနည္းမ်ား</a:t>
            </a:r>
            <a:endParaRPr lang="en-US" sz="2000" dirty="0" smtClean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lvl="1"/>
            <a:r>
              <a:rPr lang="en-US" sz="20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ဆက္ဆံေရး</a:t>
            </a:r>
            <a:r>
              <a:rPr lang="en-US" sz="20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တည္ေဆာက္မႈမ်ား</a:t>
            </a:r>
            <a:r>
              <a:rPr lang="is-IS" sz="20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…....</a:t>
            </a:r>
            <a:r>
              <a:rPr lang="is-IS" sz="20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is-IS" sz="2000" dirty="0" smtClean="0">
                <a:solidFill>
                  <a:srgbClr val="FF0000"/>
                </a:solidFill>
                <a:latin typeface="Zawgyi-One" charset="0"/>
                <a:ea typeface="Zawgyi-One" charset="0"/>
                <a:cs typeface="Zawgyi-One" charset="0"/>
              </a:rPr>
              <a:t>မတူညီၾကပါ</a:t>
            </a:r>
          </a:p>
          <a:p>
            <a:pPr lvl="1"/>
            <a:endParaRPr lang="en-US" sz="2000" dirty="0" smtClean="0">
              <a:solidFill>
                <a:srgbClr val="FF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စားသုံးသူ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အခ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်ဳ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ိ႕က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ေစ်းၾကီးၾကီးေပးလုိၾကျပီး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အခ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်ဳ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ိ႕က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မေပးလုိၾက</a:t>
            </a:r>
            <a:r>
              <a:rPr lang="is-I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…</a:t>
            </a:r>
          </a:p>
          <a:p>
            <a:endParaRPr lang="is-IS" sz="2200" dirty="0" smtClean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r>
              <a:rPr lang="is-I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စားသုံးသူ အုပ္စုတစ္စုထက္ အျခား စားသုံးသူ အုပ္စုတစ္စုထံမွ ပုိက္ဆံမ်ားမ်ား ရွာေဖြႏုိင္သည္..</a:t>
            </a:r>
          </a:p>
          <a:p>
            <a:endParaRPr lang="en-US" sz="2200" dirty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740" y="1088527"/>
            <a:ext cx="3413760" cy="256032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2712720" y="5875407"/>
            <a:ext cx="6781800" cy="461665"/>
          </a:xfrm>
          <a:prstGeom prst="rect">
            <a:avLst/>
          </a:prstGeom>
          <a:solidFill>
            <a:srgbClr val="FF8AD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Zawgyi-One" charset="0"/>
                <a:ea typeface="Zawgyi-One" charset="0"/>
                <a:cs typeface="Zawgyi-One" charset="0"/>
              </a:rPr>
              <a:t>”</a:t>
            </a:r>
            <a:r>
              <a:rPr lang="en-US" sz="2400" dirty="0" err="1" smtClean="0">
                <a:latin typeface="Zawgyi-One" charset="0"/>
                <a:ea typeface="Zawgyi-One" charset="0"/>
                <a:cs typeface="Zawgyi-One" charset="0"/>
              </a:rPr>
              <a:t>စားသုံးသူအုပ္စု</a:t>
            </a:r>
            <a:r>
              <a:rPr lang="en-US" sz="2400" dirty="0" smtClean="0">
                <a:latin typeface="Zawgyi-One" charset="0"/>
                <a:ea typeface="Zawgyi-One" charset="0"/>
                <a:cs typeface="Zawgyi-One" charset="0"/>
              </a:rPr>
              <a:t>” </a:t>
            </a:r>
            <a:r>
              <a:rPr lang="en-US" sz="2400" dirty="0" err="1" smtClean="0">
                <a:latin typeface="Zawgyi-One" charset="0"/>
                <a:ea typeface="Zawgyi-One" charset="0"/>
                <a:cs typeface="Zawgyi-One" charset="0"/>
              </a:rPr>
              <a:t>ကို</a:t>
            </a:r>
            <a:r>
              <a:rPr lang="en-US" sz="24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400" dirty="0" err="1" smtClean="0">
                <a:latin typeface="Zawgyi-One" charset="0"/>
                <a:ea typeface="Zawgyi-One" charset="0"/>
                <a:cs typeface="Zawgyi-One" charset="0"/>
              </a:rPr>
              <a:t>မွန္ကန္စြာ</a:t>
            </a:r>
            <a:r>
              <a:rPr lang="en-US" sz="24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400" dirty="0" err="1" smtClean="0">
                <a:latin typeface="Zawgyi-One" charset="0"/>
                <a:ea typeface="Zawgyi-One" charset="0"/>
                <a:cs typeface="Zawgyi-One" charset="0"/>
              </a:rPr>
              <a:t>ေရြးခ်ယ္ပ</a:t>
            </a:r>
            <a:r>
              <a:rPr lang="en-US" sz="2400" dirty="0" smtClean="0">
                <a:latin typeface="Zawgyi-One" charset="0"/>
                <a:ea typeface="Zawgyi-One" charset="0"/>
                <a:cs typeface="Zawgyi-One" charset="0"/>
              </a:rPr>
              <a:t>ါ</a:t>
            </a:r>
            <a:r>
              <a:rPr lang="is-IS" sz="2400" dirty="0" smtClean="0">
                <a:latin typeface="Zawgyi-One" charset="0"/>
                <a:ea typeface="Zawgyi-One" charset="0"/>
                <a:cs typeface="Zawgyi-One" charset="0"/>
              </a:rPr>
              <a:t>…</a:t>
            </a:r>
            <a:endParaRPr lang="en-US" sz="2400" dirty="0">
              <a:latin typeface="Zawgyi-One" charset="0"/>
              <a:ea typeface="Zawgyi-One" charset="0"/>
              <a:cs typeface="Zawgyi-O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92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229600" cy="838200"/>
          </a:xfrm>
        </p:spPr>
        <p:txBody>
          <a:bodyPr/>
          <a:lstStyle/>
          <a:p>
            <a:r>
              <a:rPr lang="en-US" dirty="0" smtClean="0"/>
              <a:t>2. Value proposition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71600"/>
            <a:ext cx="8686800" cy="2362200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မည္သူ႔အတြက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မည္သည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့္ ျ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ပႆနာကို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ေျဖရွင္းရန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မည္သည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စိန္ေခၚမႈမ်ားကုိ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တည္ေဆာက္လုိသနည္း</a:t>
            </a:r>
            <a:r>
              <a:rPr lang="is-IS" dirty="0" smtClean="0">
                <a:latin typeface="Zawgyi-One" charset="0"/>
                <a:ea typeface="Zawgyi-One" charset="0"/>
                <a:cs typeface="Zawgyi-One" charset="0"/>
              </a:rPr>
              <a:t>…? </a:t>
            </a:r>
            <a:endParaRPr lang="en-US" dirty="0">
              <a:latin typeface="Zawgyi-One" charset="0"/>
              <a:ea typeface="Zawgyi-One" charset="0"/>
              <a:cs typeface="Zawgyi-One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Zawgyi-One" charset="0"/>
                <a:ea typeface="Zawgyi-One" charset="0"/>
                <a:cs typeface="Zawgyi-One" charset="0"/>
              </a:rPr>
              <a:t>Get out of the building</a:t>
            </a:r>
          </a:p>
          <a:p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စားသုံးသူ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၏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ဒုက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ၡ (pain) ႏွ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င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သုခ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 (gain)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မ်ားကို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သိေအာင္လုပ္ပ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ါ </a:t>
            </a:r>
            <a:endParaRPr lang="en-US" dirty="0">
              <a:latin typeface="Zawgyi-One" charset="0"/>
              <a:ea typeface="Zawgyi-One" charset="0"/>
              <a:cs typeface="Zawgyi-One" charset="0"/>
            </a:endParaRPr>
          </a:p>
          <a:p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သင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အေျဖသည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စားသုံးသူမ်ား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၏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အဓိက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 ျ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ပႆနာ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/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လုိအပ္ခ်က္ကုိ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 ျ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ဖည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့္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ဆည္းေပးႏုိင္ရမည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္</a:t>
            </a:r>
            <a:r>
              <a:rPr lang="is-IS" dirty="0" smtClean="0">
                <a:latin typeface="Zawgyi-One" charset="0"/>
                <a:ea typeface="Zawgyi-One" charset="0"/>
                <a:cs typeface="Zawgyi-One" charset="0"/>
              </a:rPr>
              <a:t>…</a:t>
            </a:r>
            <a:endParaRPr lang="en-US" dirty="0">
              <a:latin typeface="Zawgyi-One" charset="0"/>
              <a:ea typeface="Zawgyi-One" charset="0"/>
              <a:cs typeface="Zawgyi-One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41" b="100000" l="2381" r="95556">
                        <a14:foregroundMark x1="16508" y1="78431" x2="16508" y2="78431"/>
                        <a14:foregroundMark x1="45397" y1="80672" x2="45397" y2="80672"/>
                        <a14:foregroundMark x1="56984" y1="39216" x2="56984" y2="39216"/>
                        <a14:foregroundMark x1="84444" y1="35014" x2="84444" y2="35014"/>
                        <a14:foregroundMark x1="80794" y1="78151" x2="80794" y2="78151"/>
                        <a14:foregroundMark x1="11270" y1="7003" x2="11270" y2="7003"/>
                        <a14:foregroundMark x1="15079" y1="8683" x2="15079" y2="8683"/>
                        <a14:foregroundMark x1="17302" y1="9244" x2="17302" y2="9244"/>
                        <a14:foregroundMark x1="19206" y1="8964" x2="19206" y2="8964"/>
                        <a14:foregroundMark x1="28254" y1="9244" x2="27619" y2="9804"/>
                        <a14:foregroundMark x1="32063" y1="10084" x2="32063" y2="10084"/>
                        <a14:foregroundMark x1="34286" y1="10364" x2="34286" y2="10364"/>
                        <a14:foregroundMark x1="35873" y1="10084" x2="35873" y2="10084"/>
                        <a14:foregroundMark x1="38413" y1="10644" x2="38413" y2="10644"/>
                        <a14:foregroundMark x1="42222" y1="10644" x2="42222" y2="10644"/>
                        <a14:foregroundMark x1="45556" y1="9244" x2="45556" y2="9244"/>
                        <a14:foregroundMark x1="51429" y1="10084" x2="51429" y2="10084"/>
                        <a14:foregroundMark x1="58571" y1="9804" x2="58571" y2="9804"/>
                        <a14:foregroundMark x1="62063" y1="10084" x2="62063" y2="10084"/>
                        <a14:foregroundMark x1="63968" y1="10644" x2="63968" y2="10644"/>
                        <a14:foregroundMark x1="66984" y1="11204" x2="66984" y2="11204"/>
                        <a14:foregroundMark x1="68889" y1="10364" x2="68889" y2="10364"/>
                        <a14:foregroundMark x1="71429" y1="8683" x2="71429" y2="8683"/>
                        <a14:foregroundMark x1="74921" y1="10084" x2="74921" y2="10084"/>
                        <a14:foregroundMark x1="77778" y1="9804" x2="77778" y2="9804"/>
                        <a14:foregroundMark x1="83333" y1="9524" x2="83333" y2="9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971" y="3992461"/>
            <a:ext cx="4965192" cy="281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55" b="100000" l="2397" r="95606">
                        <a14:foregroundMark x1="15446" y1="75177" x2="15446" y2="75177"/>
                        <a14:foregroundMark x1="55126" y1="77069" x2="55126" y2="77069"/>
                        <a14:foregroundMark x1="56991" y1="46572" x2="56991" y2="46572"/>
                        <a14:foregroundMark x1="84953" y1="76123" x2="84953" y2="76123"/>
                        <a14:foregroundMark x1="47270" y1="6147" x2="47270" y2="6147"/>
                        <a14:foregroundMark x1="43808" y1="7801" x2="43808" y2="7801"/>
                        <a14:foregroundMark x1="41678" y1="7565" x2="41678" y2="7565"/>
                        <a14:foregroundMark x1="15047" y1="9456" x2="15047" y2="9456"/>
                        <a14:foregroundMark x1="20373" y1="9456" x2="20373" y2="9456"/>
                        <a14:foregroundMark x1="21838" y1="9456" x2="21838" y2="9456"/>
                        <a14:foregroundMark x1="52197" y1="8511" x2="52197" y2="8511"/>
                        <a14:foregroundMark x1="57790" y1="8747" x2="57790" y2="8747"/>
                        <a14:foregroundMark x1="60453" y1="8274" x2="60453" y2="8274"/>
                        <a14:foregroundMark x1="64314" y1="9456" x2="64314" y2="9456"/>
                        <a14:foregroundMark x1="66844" y1="11111" x2="66844" y2="11111"/>
                        <a14:foregroundMark x1="75632" y1="9456" x2="75632" y2="9456"/>
                        <a14:foregroundMark x1="77630" y1="8983" x2="77630" y2="8983"/>
                        <a14:foregroundMark x1="81358" y1="9220" x2="81358" y2="9220"/>
                        <a14:backgroundMark x1="33422" y1="6856" x2="33422" y2="6856"/>
                        <a14:backgroundMark x1="34487" y1="9220" x2="34487" y2="9220"/>
                        <a14:backgroundMark x1="39015" y1="9456" x2="39015" y2="9456"/>
                        <a14:backgroundMark x1="45672" y1="9693" x2="45672" y2="9693"/>
                        <a14:backgroundMark x1="48336" y1="6147" x2="48336" y2="6147"/>
                        <a14:backgroundMark x1="66977" y1="8511" x2="66977" y2="8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562" y="3962400"/>
            <a:ext cx="5005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:\Users\debinman\AppData\Local\Microsoft\Windows\Temporary Internet Files\Content.IE5\61HRZR4Y\post_it_note_by_mrnamelessit-d3cvh2f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981200"/>
            <a:ext cx="121919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68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2. Value proposition: </a:t>
            </a:r>
            <a:br>
              <a:rPr lang="en-US" dirty="0" smtClean="0"/>
            </a:br>
            <a:r>
              <a:rPr lang="en-US" sz="4400" dirty="0" err="1" smtClean="0">
                <a:latin typeface="Zawgyi-One" charset="0"/>
                <a:ea typeface="Zawgyi-One" charset="0"/>
                <a:cs typeface="Zawgyi-One" charset="0"/>
              </a:rPr>
              <a:t>မတူကဲ</a:t>
            </a:r>
            <a:r>
              <a:rPr lang="en-US" sz="4400" dirty="0" smtClean="0">
                <a:latin typeface="Zawgyi-One" charset="0"/>
                <a:ea typeface="Zawgyi-One" charset="0"/>
                <a:cs typeface="Zawgyi-One" charset="0"/>
              </a:rPr>
              <a:t>ြျ</a:t>
            </a:r>
            <a:r>
              <a:rPr lang="en-US" sz="4400" dirty="0" err="1" smtClean="0">
                <a:latin typeface="Zawgyi-One" charset="0"/>
                <a:ea typeface="Zawgyi-One" charset="0"/>
                <a:cs typeface="Zawgyi-One" charset="0"/>
              </a:rPr>
              <a:t>ပား</a:t>
            </a:r>
            <a:r>
              <a:rPr lang="en-US" sz="44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4400" dirty="0" err="1" smtClean="0">
                <a:latin typeface="Zawgyi-One" charset="0"/>
                <a:ea typeface="Zawgyi-One" charset="0"/>
                <a:cs typeface="Zawgyi-One" charset="0"/>
              </a:rPr>
              <a:t>အၾကိဳက္မ်ား</a:t>
            </a:r>
            <a:endParaRPr lang="en-US" sz="4400" dirty="0"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1752600" y="2164080"/>
            <a:ext cx="1965960" cy="1722120"/>
          </a:xfrm>
          <a:prstGeom prst="cloudCallout">
            <a:avLst>
              <a:gd name="adj1" fmla="val -58042"/>
              <a:gd name="adj2" fmla="val 642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ေစ်းသက္သာခ်င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္</a:t>
            </a:r>
            <a:endParaRPr lang="en-US" dirty="0"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5330190" y="4480563"/>
            <a:ext cx="1965960" cy="1722120"/>
          </a:xfrm>
          <a:prstGeom prst="cloudCallout">
            <a:avLst>
              <a:gd name="adj1" fmla="val -21608"/>
              <a:gd name="adj2" fmla="val 70465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n>
                  <a:solidFill>
                    <a:srgbClr val="FFC000"/>
                  </a:solidFill>
                </a:ln>
                <a:latin typeface="Zawgyi-One" charset="0"/>
                <a:ea typeface="Zawgyi-One" charset="0"/>
                <a:cs typeface="Zawgyi-One" charset="0"/>
              </a:rPr>
              <a:t>ဝယ္ရတာ</a:t>
            </a:r>
            <a:r>
              <a:rPr lang="en-US" dirty="0" smtClean="0">
                <a:ln>
                  <a:solidFill>
                    <a:srgbClr val="FFC000"/>
                  </a:solidFill>
                </a:ln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 smtClean="0">
                <a:ln>
                  <a:solidFill>
                    <a:srgbClr val="FFC000"/>
                  </a:solidFill>
                </a:ln>
                <a:latin typeface="Zawgyi-One" charset="0"/>
                <a:ea typeface="Zawgyi-One" charset="0"/>
                <a:cs typeface="Zawgyi-One" charset="0"/>
              </a:rPr>
              <a:t>အဆင္ေျပ</a:t>
            </a:r>
            <a:endParaRPr lang="en-US" dirty="0">
              <a:ln>
                <a:solidFill>
                  <a:srgbClr val="FFC000"/>
                </a:solidFill>
              </a:ln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2396490" y="4480563"/>
            <a:ext cx="1965960" cy="1722120"/>
          </a:xfrm>
          <a:prstGeom prst="cloudCallout">
            <a:avLst/>
          </a:prstGeom>
          <a:solidFill>
            <a:srgbClr val="FF8AD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ဒီဇုိင္းလွလ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ွ ၾ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ကိဳက္တယ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</a:t>
            </a:r>
            <a:endParaRPr lang="en-US" dirty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6964680" y="1995046"/>
            <a:ext cx="1965960" cy="1722120"/>
          </a:xfrm>
          <a:prstGeom prst="cloudCallout">
            <a:avLst>
              <a:gd name="adj1" fmla="val 71415"/>
              <a:gd name="adj2" fmla="val 3949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Zawgyi-One" charset="0"/>
                <a:ea typeface="Zawgyi-One" charset="0"/>
                <a:cs typeface="Zawgyi-One" charset="0"/>
              </a:rPr>
              <a:t>နာမည</a:t>
            </a:r>
            <a:r>
              <a:rPr lang="en-US" dirty="0" smtClean="0">
                <a:solidFill>
                  <a:schemeClr val="bg1"/>
                </a:solidFill>
                <a:latin typeface="Zawgyi-One" charset="0"/>
                <a:ea typeface="Zawgyi-One" charset="0"/>
                <a:cs typeface="Zawgyi-One" charset="0"/>
              </a:rPr>
              <a:t>္ၾ</a:t>
            </a:r>
            <a:r>
              <a:rPr lang="en-US" dirty="0" err="1" smtClean="0">
                <a:solidFill>
                  <a:schemeClr val="bg1"/>
                </a:solidFill>
                <a:latin typeface="Zawgyi-One" charset="0"/>
                <a:ea typeface="Zawgyi-One" charset="0"/>
                <a:cs typeface="Zawgyi-One" charset="0"/>
              </a:rPr>
              <a:t>ကီးတံဆိပ္မ</a:t>
            </a:r>
            <a:r>
              <a:rPr lang="en-US" dirty="0" smtClean="0">
                <a:solidFill>
                  <a:schemeClr val="bg1"/>
                </a:solidFill>
                <a:latin typeface="Zawgyi-One" charset="0"/>
                <a:ea typeface="Zawgyi-One" charset="0"/>
                <a:cs typeface="Zawgyi-One" charset="0"/>
              </a:rPr>
              <a:t>ွ</a:t>
            </a:r>
            <a:endParaRPr lang="en-US" dirty="0">
              <a:solidFill>
                <a:schemeClr val="bg1"/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7947660" y="4227709"/>
            <a:ext cx="1965960" cy="1722120"/>
          </a:xfrm>
          <a:prstGeom prst="cloudCallout">
            <a:avLst>
              <a:gd name="adj1" fmla="val 48159"/>
              <a:gd name="adj2" fmla="val 6781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အ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ႏၱ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ရာယ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ကင္းခ်င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္</a:t>
            </a:r>
            <a:endParaRPr lang="en-US" dirty="0"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9349740" y="2505589"/>
            <a:ext cx="2080260" cy="1722120"/>
          </a:xfrm>
          <a:prstGeom prst="cloudCallout">
            <a:avLst>
              <a:gd name="adj1" fmla="val 62113"/>
              <a:gd name="adj2" fmla="val 3860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စရိတ္စက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သက္သာခ်င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</a:t>
            </a:r>
            <a:endParaRPr lang="en-US" dirty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4137660" y="2048386"/>
            <a:ext cx="2156460" cy="1722120"/>
          </a:xfrm>
          <a:prstGeom prst="cloudCallout">
            <a:avLst>
              <a:gd name="adj1" fmla="val -23158"/>
              <a:gd name="adj2" fmla="val 8019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အေတ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ြ႕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အၾကဳံသစ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</a:t>
            </a:r>
            <a:endParaRPr lang="en-US" dirty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3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work (1) 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Get 9 people group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Select one business for each group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Select your “customers segment”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Brainstorm for “Value proposition” for your customers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1661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5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655321"/>
            <a:ext cx="899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Brainstorming </a:t>
            </a:r>
            <a:r>
              <a:rPr lang="en-US" sz="4400" dirty="0" smtClean="0">
                <a:latin typeface="+mj-lt"/>
              </a:rPr>
              <a:t>Rules for Group Work</a:t>
            </a:r>
            <a:endParaRPr lang="en-US" sz="44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399" y="1783080"/>
            <a:ext cx="9320939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dirty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600" dirty="0" err="1" smtClean="0">
                <a:latin typeface="Zawgyi-One" charset="0"/>
                <a:ea typeface="Zawgyi-One" charset="0"/>
                <a:cs typeface="Zawgyi-One" charset="0"/>
              </a:rPr>
              <a:t>မတူကဲ</a:t>
            </a:r>
            <a:r>
              <a:rPr lang="en-US" sz="2600" dirty="0" smtClean="0">
                <a:latin typeface="Zawgyi-One" charset="0"/>
                <a:ea typeface="Zawgyi-One" charset="0"/>
                <a:cs typeface="Zawgyi-One" charset="0"/>
              </a:rPr>
              <a:t>ြျ</a:t>
            </a:r>
            <a:r>
              <a:rPr lang="en-US" sz="2600" dirty="0" err="1" smtClean="0">
                <a:latin typeface="Zawgyi-One" charset="0"/>
                <a:ea typeface="Zawgyi-One" charset="0"/>
                <a:cs typeface="Zawgyi-One" charset="0"/>
              </a:rPr>
              <a:t>ပားျခင္းအား</a:t>
            </a:r>
            <a:r>
              <a:rPr lang="en-US" sz="26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600" dirty="0" err="1" smtClean="0">
                <a:latin typeface="Zawgyi-One" charset="0"/>
                <a:ea typeface="Zawgyi-One" charset="0"/>
                <a:cs typeface="Zawgyi-One" charset="0"/>
              </a:rPr>
              <a:t>လက္ခံပ</a:t>
            </a:r>
            <a:r>
              <a:rPr lang="en-US" sz="2600" dirty="0" smtClean="0">
                <a:latin typeface="Zawgyi-One" charset="0"/>
                <a:ea typeface="Zawgyi-One" charset="0"/>
                <a:cs typeface="Zawgyi-One" charset="0"/>
              </a:rPr>
              <a:t>ါ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600" dirty="0" err="1" smtClean="0">
                <a:latin typeface="Zawgyi-One" charset="0"/>
                <a:ea typeface="Zawgyi-One" charset="0"/>
                <a:cs typeface="Zawgyi-One" charset="0"/>
              </a:rPr>
              <a:t>အေတြးသစ္မ်ား</a:t>
            </a:r>
            <a:r>
              <a:rPr lang="en-US" sz="26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600" dirty="0" err="1" smtClean="0">
                <a:latin typeface="Zawgyi-One" charset="0"/>
                <a:ea typeface="Zawgyi-One" charset="0"/>
                <a:cs typeface="Zawgyi-One" charset="0"/>
              </a:rPr>
              <a:t>အားေပးပ</a:t>
            </a:r>
            <a:r>
              <a:rPr lang="en-US" sz="2600" dirty="0" smtClean="0">
                <a:latin typeface="Zawgyi-One" charset="0"/>
                <a:ea typeface="Zawgyi-One" charset="0"/>
                <a:cs typeface="Zawgyi-One" charset="0"/>
              </a:rPr>
              <a:t>ါ</a:t>
            </a:r>
            <a:endParaRPr lang="en-US" sz="2600" dirty="0">
              <a:latin typeface="Zawgyi-One" charset="0"/>
              <a:ea typeface="Zawgyi-One" charset="0"/>
              <a:cs typeface="Zawgyi-One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600" dirty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600" dirty="0" err="1" smtClean="0">
                <a:latin typeface="Zawgyi-One" charset="0"/>
                <a:ea typeface="Zawgyi-One" charset="0"/>
                <a:cs typeface="Zawgyi-One" charset="0"/>
              </a:rPr>
              <a:t>အျခားသူမ်ား</a:t>
            </a:r>
            <a:r>
              <a:rPr lang="en-US" sz="2600" dirty="0" smtClean="0">
                <a:latin typeface="Zawgyi-One" charset="0"/>
                <a:ea typeface="Zawgyi-One" charset="0"/>
                <a:cs typeface="Zawgyi-One" charset="0"/>
              </a:rPr>
              <a:t>၏ </a:t>
            </a:r>
            <a:r>
              <a:rPr lang="en-US" sz="2600" dirty="0" err="1" smtClean="0">
                <a:latin typeface="Zawgyi-One" charset="0"/>
                <a:ea typeface="Zawgyi-One" charset="0"/>
                <a:cs typeface="Zawgyi-One" charset="0"/>
              </a:rPr>
              <a:t>အၾကံဥာဏ္ေပၚတြင</a:t>
            </a:r>
            <a:r>
              <a:rPr lang="en-US" sz="2600" dirty="0" smtClean="0"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sz="2600" dirty="0" err="1" smtClean="0">
                <a:latin typeface="Zawgyi-One" charset="0"/>
                <a:ea typeface="Zawgyi-One" charset="0"/>
                <a:cs typeface="Zawgyi-One" charset="0"/>
              </a:rPr>
              <a:t>ထပ္ဆင</a:t>
            </a:r>
            <a:r>
              <a:rPr lang="en-US" sz="2600" dirty="0" smtClean="0"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sz="2600" dirty="0" err="1" smtClean="0">
                <a:latin typeface="Zawgyi-One" charset="0"/>
                <a:ea typeface="Zawgyi-One" charset="0"/>
                <a:cs typeface="Zawgyi-One" charset="0"/>
              </a:rPr>
              <a:t>တည္ေဆာက္ပ</a:t>
            </a:r>
            <a:r>
              <a:rPr lang="en-US" sz="2600" dirty="0" smtClean="0">
                <a:latin typeface="Zawgyi-One" charset="0"/>
                <a:ea typeface="Zawgyi-One" charset="0"/>
                <a:cs typeface="Zawgyi-One" charset="0"/>
              </a:rPr>
              <a:t>ါ</a:t>
            </a:r>
            <a:endParaRPr lang="en-US" sz="2600" dirty="0">
              <a:latin typeface="Zawgyi-One" charset="0"/>
              <a:ea typeface="Zawgyi-One" charset="0"/>
              <a:cs typeface="Zawgyi-One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600" dirty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600" dirty="0" err="1" smtClean="0">
                <a:latin typeface="Zawgyi-One" charset="0"/>
                <a:ea typeface="Zawgyi-One" charset="0"/>
                <a:cs typeface="Zawgyi-One" charset="0"/>
              </a:rPr>
              <a:t>ေခါင္းစဥ</a:t>
            </a:r>
            <a:r>
              <a:rPr lang="en-US" sz="2600" dirty="0" smtClean="0">
                <a:latin typeface="Zawgyi-One" charset="0"/>
                <a:ea typeface="Zawgyi-One" charset="0"/>
                <a:cs typeface="Zawgyi-One" charset="0"/>
              </a:rPr>
              <a:t>္ႏွ</a:t>
            </a:r>
            <a:r>
              <a:rPr lang="en-US" sz="2600" dirty="0" err="1" smtClean="0">
                <a:latin typeface="Zawgyi-One" charset="0"/>
                <a:ea typeface="Zawgyi-One" charset="0"/>
                <a:cs typeface="Zawgyi-One" charset="0"/>
              </a:rPr>
              <a:t>င</a:t>
            </a:r>
            <a:r>
              <a:rPr lang="en-US" sz="2600" dirty="0" smtClean="0"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sz="2600" dirty="0" err="1" smtClean="0">
                <a:latin typeface="Zawgyi-One" charset="0"/>
                <a:ea typeface="Zawgyi-One" charset="0"/>
                <a:cs typeface="Zawgyi-One" charset="0"/>
              </a:rPr>
              <a:t>လုပ္ငန္းစဥ္အေပ</a:t>
            </a:r>
            <a:r>
              <a:rPr lang="en-US" sz="2600" dirty="0" smtClean="0">
                <a:latin typeface="Zawgyi-One" charset="0"/>
                <a:ea typeface="Zawgyi-One" charset="0"/>
                <a:cs typeface="Zawgyi-One" charset="0"/>
              </a:rPr>
              <a:t>ၚ </a:t>
            </a:r>
            <a:r>
              <a:rPr lang="en-US" sz="2600" dirty="0" err="1" smtClean="0">
                <a:latin typeface="Zawgyi-One" charset="0"/>
                <a:ea typeface="Zawgyi-One" charset="0"/>
                <a:cs typeface="Zawgyi-One" charset="0"/>
              </a:rPr>
              <a:t>အစဥ</a:t>
            </a:r>
            <a:r>
              <a:rPr lang="en-US" sz="2600" dirty="0" smtClean="0"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sz="2600" dirty="0" err="1" smtClean="0">
                <a:latin typeface="Zawgyi-One" charset="0"/>
                <a:ea typeface="Zawgyi-One" charset="0"/>
                <a:cs typeface="Zawgyi-One" charset="0"/>
              </a:rPr>
              <a:t>အာရုံစူူးစုိက္ပ</a:t>
            </a:r>
            <a:r>
              <a:rPr lang="en-US" sz="2600" dirty="0" smtClean="0">
                <a:latin typeface="Zawgyi-One" charset="0"/>
                <a:ea typeface="Zawgyi-One" charset="0"/>
                <a:cs typeface="Zawgyi-One" charset="0"/>
              </a:rPr>
              <a:t>ါ.. </a:t>
            </a:r>
            <a:r>
              <a:rPr lang="en-US" sz="2600" dirty="0" err="1" smtClean="0">
                <a:solidFill>
                  <a:srgbClr val="FF0000"/>
                </a:solidFill>
                <a:latin typeface="Zawgyi-One" charset="0"/>
                <a:ea typeface="Zawgyi-One" charset="0"/>
                <a:cs typeface="Zawgyi-One" charset="0"/>
              </a:rPr>
              <a:t>အထူး</a:t>
            </a:r>
            <a:r>
              <a:rPr lang="en-US" sz="2600" dirty="0" smtClean="0">
                <a:solidFill>
                  <a:srgbClr val="FF0000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Zawgyi-One" charset="0"/>
                <a:ea typeface="Zawgyi-One" charset="0"/>
                <a:cs typeface="Zawgyi-One" charset="0"/>
              </a:rPr>
              <a:t>အာရုံစုိက္ပ</a:t>
            </a:r>
            <a:r>
              <a:rPr lang="en-US" sz="2600" dirty="0" smtClean="0">
                <a:solidFill>
                  <a:srgbClr val="FF0000"/>
                </a:solidFill>
                <a:latin typeface="Zawgyi-One" charset="0"/>
                <a:ea typeface="Zawgyi-One" charset="0"/>
                <a:cs typeface="Zawgyi-One" charset="0"/>
              </a:rPr>
              <a:t>ါ</a:t>
            </a:r>
            <a:endParaRPr lang="en-US" sz="2600" dirty="0">
              <a:solidFill>
                <a:srgbClr val="FF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600" dirty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600" dirty="0" err="1" smtClean="0">
                <a:latin typeface="Zawgyi-One" charset="0"/>
                <a:ea typeface="Zawgyi-One" charset="0"/>
                <a:cs typeface="Zawgyi-One" charset="0"/>
              </a:rPr>
              <a:t>တစ</a:t>
            </a:r>
            <a:r>
              <a:rPr lang="en-US" sz="2600" dirty="0" smtClean="0">
                <a:latin typeface="Zawgyi-One" charset="0"/>
                <a:ea typeface="Zawgyi-One" charset="0"/>
                <a:cs typeface="Zawgyi-One" charset="0"/>
              </a:rPr>
              <a:t>္ၾ</a:t>
            </a:r>
            <a:r>
              <a:rPr lang="en-US" sz="2600" dirty="0" err="1" smtClean="0">
                <a:latin typeface="Zawgyi-One" charset="0"/>
                <a:ea typeface="Zawgyi-One" charset="0"/>
                <a:cs typeface="Zawgyi-One" charset="0"/>
              </a:rPr>
              <a:t>ကိမ္လ</a:t>
            </a:r>
            <a:r>
              <a:rPr lang="en-US" sz="2600" dirty="0" smtClean="0">
                <a:latin typeface="Zawgyi-One" charset="0"/>
                <a:ea typeface="Zawgyi-One" charset="0"/>
                <a:cs typeface="Zawgyi-One" charset="0"/>
              </a:rPr>
              <a:t>ွ်</a:t>
            </a:r>
            <a:r>
              <a:rPr lang="en-US" sz="2600" dirty="0" err="1" smtClean="0">
                <a:latin typeface="Zawgyi-One" charset="0"/>
                <a:ea typeface="Zawgyi-One" charset="0"/>
                <a:cs typeface="Zawgyi-One" charset="0"/>
              </a:rPr>
              <a:t>င</a:t>
            </a:r>
            <a:r>
              <a:rPr lang="en-US" sz="2600" dirty="0" smtClean="0"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sz="2600" dirty="0" err="1" smtClean="0">
                <a:latin typeface="Zawgyi-One" charset="0"/>
                <a:ea typeface="Zawgyi-One" charset="0"/>
                <a:cs typeface="Zawgyi-One" charset="0"/>
              </a:rPr>
              <a:t>တစ္ေယာက္သာ</a:t>
            </a:r>
            <a:r>
              <a:rPr lang="en-US" sz="26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600" dirty="0" err="1" smtClean="0">
                <a:latin typeface="Zawgyi-One" charset="0"/>
                <a:ea typeface="Zawgyi-One" charset="0"/>
                <a:cs typeface="Zawgyi-One" charset="0"/>
              </a:rPr>
              <a:t>ေျပာပ</a:t>
            </a:r>
            <a:r>
              <a:rPr lang="en-US" sz="2600" dirty="0" smtClean="0">
                <a:latin typeface="Zawgyi-One" charset="0"/>
                <a:ea typeface="Zawgyi-One" charset="0"/>
                <a:cs typeface="Zawgyi-One" charset="0"/>
              </a:rPr>
              <a:t>ါ</a:t>
            </a:r>
            <a:endParaRPr lang="en-US" sz="2600" dirty="0">
              <a:latin typeface="Zawgyi-One" charset="0"/>
              <a:ea typeface="Zawgyi-One" charset="0"/>
              <a:cs typeface="Zawgyi-One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600" dirty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600" dirty="0" err="1" smtClean="0">
                <a:latin typeface="Zawgyi-One" charset="0"/>
                <a:ea typeface="Zawgyi-One" charset="0"/>
                <a:cs typeface="Zawgyi-One" charset="0"/>
              </a:rPr>
              <a:t>ပုံကားခ်ပ္မ်ားျဖင</a:t>
            </a:r>
            <a:r>
              <a:rPr lang="en-US" sz="2600" dirty="0" smtClean="0">
                <a:latin typeface="Zawgyi-One" charset="0"/>
                <a:ea typeface="Zawgyi-One" charset="0"/>
                <a:cs typeface="Zawgyi-One" charset="0"/>
              </a:rPr>
              <a:t>့္ ျ</a:t>
            </a:r>
            <a:r>
              <a:rPr lang="en-US" sz="2600" dirty="0" err="1" smtClean="0">
                <a:latin typeface="Zawgyi-One" charset="0"/>
                <a:ea typeface="Zawgyi-One" charset="0"/>
                <a:cs typeface="Zawgyi-One" charset="0"/>
              </a:rPr>
              <a:t>မင္သာထင္သာ</a:t>
            </a:r>
            <a:r>
              <a:rPr lang="en-US" sz="26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600" dirty="0" err="1" smtClean="0">
                <a:latin typeface="Zawgyi-One" charset="0"/>
                <a:ea typeface="Zawgyi-One" charset="0"/>
                <a:cs typeface="Zawgyi-One" charset="0"/>
              </a:rPr>
              <a:t>ရိွပါေစ</a:t>
            </a:r>
            <a:endParaRPr lang="en-US" sz="2600" dirty="0">
              <a:latin typeface="Zawgyi-One" charset="0"/>
              <a:ea typeface="Zawgyi-One" charset="0"/>
              <a:cs typeface="Zawgyi-One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600" dirty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600" dirty="0" err="1" smtClean="0">
                <a:latin typeface="Zawgyi-One" charset="0"/>
                <a:ea typeface="Zawgyi-One" charset="0"/>
                <a:cs typeface="Zawgyi-One" charset="0"/>
              </a:rPr>
              <a:t>အရည္အေသြးကို</a:t>
            </a:r>
            <a:r>
              <a:rPr lang="en-US" sz="26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600" dirty="0" err="1" smtClean="0">
                <a:latin typeface="Zawgyi-One" charset="0"/>
                <a:ea typeface="Zawgyi-One" charset="0"/>
                <a:cs typeface="Zawgyi-One" charset="0"/>
              </a:rPr>
              <a:t>ဂရုျပဳပ</a:t>
            </a:r>
            <a:r>
              <a:rPr lang="en-US" sz="2600" dirty="0" smtClean="0">
                <a:latin typeface="Zawgyi-One" charset="0"/>
                <a:ea typeface="Zawgyi-One" charset="0"/>
                <a:cs typeface="Zawgyi-One" charset="0"/>
              </a:rPr>
              <a:t>ါ</a:t>
            </a:r>
            <a:endParaRPr lang="en-US" sz="2600" dirty="0"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93480" y="4252987"/>
            <a:ext cx="2987040" cy="2585323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n-US" dirty="0" smtClean="0">
              <a:latin typeface="Zawgyi-One" charset="0"/>
              <a:ea typeface="Zawgyi-One" charset="0"/>
              <a:cs typeface="Zawgyi-One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စည္းမ်ဥ္းမ်ားကုိ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လုိက္နာပ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ါ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Zawgyi-One" charset="0"/>
              <a:ea typeface="Zawgyi-One" charset="0"/>
              <a:cs typeface="Zawgyi-One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ျ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မန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္ျ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မန္ဆန္ဆန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္ျ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ဖင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အၾကံမ်ားကို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ခ်ေရးပ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ါ</a:t>
            </a:r>
            <a:endParaRPr lang="en-US" dirty="0">
              <a:latin typeface="Zawgyi-One" charset="0"/>
              <a:ea typeface="Zawgyi-One" charset="0"/>
              <a:cs typeface="Zawgyi-One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latin typeface="Zawgyi-One" charset="0"/>
              <a:ea typeface="Zawgyi-One" charset="0"/>
              <a:cs typeface="Zawgyi-One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မည္သည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အၾကံဥာဏ္ကုိမ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ွ်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မပစ္ပယ္ပ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ါႏွ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င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့္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Zawgyi-One" charset="0"/>
              <a:ea typeface="Zawgyi-One" charset="0"/>
              <a:cs typeface="Zawgyi-O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21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8" b="27098"/>
          <a:stretch/>
        </p:blipFill>
        <p:spPr>
          <a:xfrm>
            <a:off x="8362173" y="523874"/>
            <a:ext cx="2885921" cy="2957513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8456" y="433952"/>
            <a:ext cx="7175713" cy="5284921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SzPct val="105000"/>
            </a:pPr>
            <a:r>
              <a:rPr lang="en-US" sz="20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B.A </a:t>
            </a:r>
            <a:r>
              <a:rPr lang="en-US" sz="200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(Hons.), English (Yangon </a:t>
            </a:r>
            <a:r>
              <a:rPr lang="en-US" sz="20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University)</a:t>
            </a:r>
            <a:br>
              <a:rPr lang="en-US" sz="20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MBA </a:t>
            </a:r>
            <a:r>
              <a:rPr lang="en-US" sz="200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(Yangon Institute of Economics)</a:t>
            </a:r>
            <a:br>
              <a:rPr lang="en-US" sz="200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Diploma in Business Law, </a:t>
            </a:r>
            <a:br>
              <a:rPr lang="en-US" sz="20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Diploma in Information Technology</a:t>
            </a:r>
            <a:r>
              <a:rPr lang="en-US" sz="200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en-US" sz="1800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en-US" sz="1800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- </a:t>
            </a:r>
            <a:r>
              <a:rPr lang="en-US" sz="1800" dirty="0" smtClean="0">
                <a:solidFill>
                  <a:srgbClr val="7030A0"/>
                </a:solidFill>
                <a:latin typeface="Century Gothic" charset="0"/>
                <a:ea typeface="Century Gothic" charset="0"/>
                <a:cs typeface="Century Gothic" charset="0"/>
              </a:rPr>
              <a:t>Managing Director/Co-Founder, </a:t>
            </a:r>
            <a:br>
              <a:rPr lang="en-US" sz="1800" dirty="0" smtClean="0">
                <a:solidFill>
                  <a:srgbClr val="7030A0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1800" dirty="0">
                <a:solidFill>
                  <a:srgbClr val="7030A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800" dirty="0" smtClean="0">
                <a:solidFill>
                  <a:srgbClr val="7030A0"/>
                </a:solidFill>
                <a:latin typeface="Century Gothic" charset="0"/>
                <a:ea typeface="Century Gothic" charset="0"/>
                <a:cs typeface="Century Gothic" charset="0"/>
              </a:rPr>
              <a:t> Visionary </a:t>
            </a:r>
            <a:r>
              <a:rPr lang="en-US" sz="1800" dirty="0">
                <a:solidFill>
                  <a:srgbClr val="7030A0"/>
                </a:solidFill>
                <a:latin typeface="Century Gothic" charset="0"/>
                <a:ea typeface="Century Gothic" charset="0"/>
                <a:cs typeface="Century Gothic" charset="0"/>
              </a:rPr>
              <a:t>Co., </a:t>
            </a:r>
            <a:r>
              <a:rPr lang="en-US" sz="1800" dirty="0" smtClean="0">
                <a:solidFill>
                  <a:srgbClr val="7030A0"/>
                </a:solidFill>
                <a:latin typeface="Century Gothic" charset="0"/>
                <a:ea typeface="Century Gothic" charset="0"/>
                <a:cs typeface="Century Gothic" charset="0"/>
              </a:rPr>
              <a:t>Ltd</a:t>
            </a:r>
            <a:br>
              <a:rPr lang="en-US" sz="1800" dirty="0" smtClean="0">
                <a:solidFill>
                  <a:srgbClr val="7030A0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1800" dirty="0" smtClean="0">
                <a:solidFill>
                  <a:srgbClr val="7030A0"/>
                </a:solidFill>
                <a:latin typeface="Century Gothic" charset="0"/>
                <a:ea typeface="Century Gothic" charset="0"/>
                <a:cs typeface="Century Gothic" charset="0"/>
              </a:rPr>
              <a:t>- Owner/Partner</a:t>
            </a:r>
            <a:r>
              <a:rPr lang="en-US" sz="1800" dirty="0">
                <a:solidFill>
                  <a:srgbClr val="7030A0"/>
                </a:solidFill>
                <a:latin typeface="Century Gothic" charset="0"/>
                <a:ea typeface="Century Gothic" charset="0"/>
                <a:cs typeface="Century Gothic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latin typeface="Century Gothic" charset="0"/>
                <a:ea typeface="Century Gothic" charset="0"/>
                <a:cs typeface="Century Gothic" charset="0"/>
              </a:rPr>
              <a:t>MamaBella</a:t>
            </a:r>
            <a:r>
              <a:rPr lang="en-US" sz="1800" dirty="0">
                <a:solidFill>
                  <a:srgbClr val="7030A0"/>
                </a:solidFill>
                <a:latin typeface="Century Gothic" charset="0"/>
                <a:ea typeface="Century Gothic" charset="0"/>
                <a:cs typeface="Century Gothic" charset="0"/>
              </a:rPr>
              <a:t> Mum’s Fashion</a:t>
            </a:r>
            <a:br>
              <a:rPr lang="en-US" sz="1800" dirty="0">
                <a:solidFill>
                  <a:srgbClr val="7030A0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en-US" sz="1800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- Joint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Secretary-1, (MBE)</a:t>
            </a:r>
            <a:br>
              <a:rPr lang="en-US" sz="1800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- Joint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Secretary, Myanmar Society for </a:t>
            </a: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en-US" sz="1800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Human Resource Management   </a:t>
            </a:r>
            <a:br>
              <a:rPr lang="en-US" sz="1800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Association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(MSHRM)</a:t>
            </a:r>
            <a:br>
              <a:rPr lang="en-US" sz="1800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- CEC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, Myanmar Women and Children </a:t>
            </a: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en-US" sz="1800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Development Foundation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(MWCDF)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594170" y="4602997"/>
            <a:ext cx="4602994" cy="2262122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err="1" smtClean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Khin</a:t>
            </a:r>
            <a:r>
              <a:rPr lang="en-US" sz="2200" dirty="0" smtClean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sz="2200" dirty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Moe </a:t>
            </a:r>
            <a:r>
              <a:rPr lang="en-US" sz="2200" dirty="0" err="1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Samm</a:t>
            </a:r>
            <a:endParaRPr lang="en-US" sz="2200" dirty="0">
              <a:solidFill>
                <a:srgbClr val="FFFF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  <a:hlinkClick r:id="rId3"/>
              </a:rPr>
              <a:t>khinmoe.samm@gmail.com</a:t>
            </a:r>
            <a:endParaRPr lang="en-US" sz="2200" b="1" dirty="0">
              <a:solidFill>
                <a:srgbClr val="FFFF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+959 </a:t>
            </a:r>
            <a:r>
              <a:rPr lang="en-US" sz="2200" dirty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55 10225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      </a:t>
            </a:r>
            <a:r>
              <a:rPr lang="en-US" sz="2000" dirty="0" err="1" smtClean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www.facebook.com</a:t>
            </a:r>
            <a:r>
              <a:rPr lang="en-US" sz="2000" dirty="0" smtClean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/moe.lay.560</a:t>
            </a:r>
            <a:r>
              <a:rPr lang="en-US" sz="2200" dirty="0" smtClean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endParaRPr lang="en-US" sz="2200" dirty="0">
              <a:solidFill>
                <a:srgbClr val="FFFF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                </a:t>
            </a:r>
            <a:r>
              <a:rPr lang="en-US" sz="2200" dirty="0" err="1" smtClean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Khin</a:t>
            </a:r>
            <a:r>
              <a:rPr lang="en-US" sz="2200" dirty="0" smtClean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sz="2200" dirty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Moe </a:t>
            </a:r>
            <a:r>
              <a:rPr lang="en-US" sz="2200" dirty="0" err="1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Samm</a:t>
            </a:r>
            <a:endParaRPr lang="en-US" sz="2200" dirty="0">
              <a:solidFill>
                <a:srgbClr val="FFFF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0" indent="0" algn="r">
              <a:buNone/>
            </a:pPr>
            <a:endParaRPr lang="en-US" sz="2200" b="1" dirty="0">
              <a:solidFill>
                <a:srgbClr val="FFFF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183" y="5813076"/>
            <a:ext cx="487680" cy="4876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437" y="6269822"/>
            <a:ext cx="1249680" cy="38239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0712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149226"/>
            <a:ext cx="8229600" cy="1143000"/>
          </a:xfrm>
        </p:spPr>
        <p:txBody>
          <a:bodyPr/>
          <a:lstStyle/>
          <a:p>
            <a:r>
              <a:rPr lang="en-US" dirty="0" smtClean="0"/>
              <a:t>3. Channels 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1524000" y="1447800"/>
            <a:ext cx="9144000" cy="228331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 sz="2800" dirty="0" smtClean="0">
                <a:latin typeface="Zawgyi-One" charset="0"/>
                <a:ea typeface="Zawgyi-One" charset="0"/>
                <a:cs typeface="Zawgyi-One" charset="0"/>
              </a:rPr>
              <a:t>Customers </a:t>
            </a:r>
            <a:r>
              <a:rPr lang="en-US" sz="2800" dirty="0" err="1" smtClean="0">
                <a:latin typeface="Zawgyi-One" charset="0"/>
                <a:ea typeface="Zawgyi-One" charset="0"/>
                <a:cs typeface="Zawgyi-One" charset="0"/>
              </a:rPr>
              <a:t>ေတြဆီ</a:t>
            </a:r>
            <a:r>
              <a:rPr lang="en-US" sz="2800" dirty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800" dirty="0" err="1" smtClean="0">
                <a:latin typeface="Zawgyi-One" charset="0"/>
                <a:ea typeface="Zawgyi-One" charset="0"/>
                <a:cs typeface="Zawgyi-One" charset="0"/>
              </a:rPr>
              <a:t>သတင္းစကား</a:t>
            </a:r>
            <a:r>
              <a:rPr lang="en-US" sz="28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800" dirty="0" err="1" smtClean="0">
                <a:latin typeface="Zawgyi-One" charset="0"/>
                <a:ea typeface="Zawgyi-One" charset="0"/>
                <a:cs typeface="Zawgyi-One" charset="0"/>
              </a:rPr>
              <a:t>ဘယ္လုိပါးမလဲ</a:t>
            </a:r>
            <a:r>
              <a:rPr lang="is-IS" sz="2800" dirty="0" smtClean="0">
                <a:latin typeface="Zawgyi-One" charset="0"/>
                <a:ea typeface="Zawgyi-One" charset="0"/>
                <a:cs typeface="Zawgyi-One" charset="0"/>
              </a:rPr>
              <a:t>…?</a:t>
            </a:r>
            <a:endParaRPr lang="en-US" sz="2800" dirty="0">
              <a:latin typeface="Zawgyi-One" charset="0"/>
              <a:ea typeface="Zawgyi-One" charset="0"/>
              <a:cs typeface="Zawgyi-One" charset="0"/>
            </a:endParaRPr>
          </a:p>
          <a:p>
            <a:endParaRPr lang="en-US" sz="2800" dirty="0">
              <a:latin typeface="Zawgyi-One" charset="0"/>
              <a:ea typeface="Zawgyi-One" charset="0"/>
              <a:cs typeface="Zawgyi-One" charset="0"/>
            </a:endParaRPr>
          </a:p>
          <a:p>
            <a:r>
              <a:rPr lang="en-US" sz="2800" dirty="0" err="1" smtClean="0">
                <a:latin typeface="Zawgyi-One" charset="0"/>
                <a:ea typeface="Zawgyi-One" charset="0"/>
                <a:cs typeface="Zawgyi-One" charset="0"/>
              </a:rPr>
              <a:t>ပစၥည္း</a:t>
            </a:r>
            <a:r>
              <a:rPr lang="en-US" sz="2800" dirty="0" smtClean="0">
                <a:latin typeface="Zawgyi-One" charset="0"/>
                <a:ea typeface="Zawgyi-One" charset="0"/>
                <a:cs typeface="Zawgyi-One" charset="0"/>
              </a:rPr>
              <a:t> / </a:t>
            </a:r>
            <a:r>
              <a:rPr lang="en-US" sz="2800" dirty="0" err="1" smtClean="0">
                <a:latin typeface="Zawgyi-One" charset="0"/>
                <a:ea typeface="Zawgyi-One" charset="0"/>
                <a:cs typeface="Zawgyi-One" charset="0"/>
              </a:rPr>
              <a:t>ဝန္ေဆာင္မႈေတြကို</a:t>
            </a:r>
            <a:r>
              <a:rPr lang="en-US" sz="28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800" dirty="0" err="1" smtClean="0">
                <a:latin typeface="Zawgyi-One" charset="0"/>
                <a:ea typeface="Zawgyi-One" charset="0"/>
                <a:cs typeface="Zawgyi-One" charset="0"/>
              </a:rPr>
              <a:t>ဘယ္နည္းနဲ</a:t>
            </a:r>
            <a:r>
              <a:rPr lang="en-US" sz="2800" dirty="0" smtClean="0">
                <a:latin typeface="Zawgyi-One" charset="0"/>
                <a:ea typeface="Zawgyi-One" charset="0"/>
                <a:cs typeface="Zawgyi-One" charset="0"/>
              </a:rPr>
              <a:t>႔ </a:t>
            </a:r>
            <a:r>
              <a:rPr lang="en-US" sz="2800" dirty="0" err="1" smtClean="0">
                <a:latin typeface="Zawgyi-One" charset="0"/>
                <a:ea typeface="Zawgyi-One" charset="0"/>
                <a:cs typeface="Zawgyi-One" charset="0"/>
              </a:rPr>
              <a:t>စားသုံးသူဆီ</a:t>
            </a:r>
            <a:r>
              <a:rPr lang="en-US" sz="28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800" dirty="0" err="1" smtClean="0">
                <a:latin typeface="Zawgyi-One" charset="0"/>
                <a:ea typeface="Zawgyi-One" charset="0"/>
                <a:cs typeface="Zawgyi-One" charset="0"/>
              </a:rPr>
              <a:t>အေရာက္ပုိ႔မလဲ</a:t>
            </a:r>
            <a:r>
              <a:rPr lang="en-US" sz="2800" dirty="0" smtClean="0">
                <a:latin typeface="Zawgyi-One" charset="0"/>
                <a:ea typeface="Zawgyi-One" charset="0"/>
                <a:cs typeface="Zawgyi-One" charset="0"/>
              </a:rPr>
              <a:t>..? </a:t>
            </a:r>
            <a:endParaRPr lang="en-US" sz="2800" dirty="0">
              <a:latin typeface="Zawgyi-One" charset="0"/>
              <a:ea typeface="Zawgyi-One" charset="0"/>
              <a:cs typeface="Zawgyi-One" charset="0"/>
            </a:endParaRPr>
          </a:p>
          <a:p>
            <a:pPr marL="0" indent="0">
              <a:buNone/>
            </a:pPr>
            <a:endParaRPr lang="en-US" sz="2800" dirty="0">
              <a:latin typeface="Zawgyi-One" charset="0"/>
              <a:ea typeface="Zawgyi-One" charset="0"/>
              <a:cs typeface="Zawgyi-One" charset="0"/>
            </a:endParaRPr>
          </a:p>
          <a:p>
            <a:r>
              <a:rPr lang="en-US" sz="2800" dirty="0" smtClean="0">
                <a:latin typeface="Zawgyi-One" charset="0"/>
                <a:ea typeface="Zawgyi-One" charset="0"/>
                <a:cs typeface="Zawgyi-One" charset="0"/>
              </a:rPr>
              <a:t>ျ</a:t>
            </a:r>
            <a:r>
              <a:rPr lang="en-US" sz="2800" dirty="0" err="1" smtClean="0">
                <a:latin typeface="Zawgyi-One" charset="0"/>
                <a:ea typeface="Zawgyi-One" charset="0"/>
                <a:cs typeface="Zawgyi-One" charset="0"/>
              </a:rPr>
              <a:t>ဖန</a:t>
            </a:r>
            <a:r>
              <a:rPr lang="en-US" sz="2800" dirty="0" smtClean="0">
                <a:latin typeface="Zawgyi-One" charset="0"/>
                <a:ea typeface="Zawgyi-One" charset="0"/>
                <a:cs typeface="Zawgyi-One" charset="0"/>
              </a:rPr>
              <a:t>္႔</a:t>
            </a:r>
            <a:r>
              <a:rPr lang="en-US" sz="2800" dirty="0" err="1" smtClean="0">
                <a:latin typeface="Zawgyi-One" charset="0"/>
                <a:ea typeface="Zawgyi-One" charset="0"/>
                <a:cs typeface="Zawgyi-One" charset="0"/>
              </a:rPr>
              <a:t>ခ်ီေရး</a:t>
            </a:r>
            <a:r>
              <a:rPr lang="en-US" sz="28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800" dirty="0" err="1" smtClean="0">
                <a:latin typeface="Zawgyi-One" charset="0"/>
                <a:ea typeface="Zawgyi-One" charset="0"/>
                <a:cs typeface="Zawgyi-One" charset="0"/>
              </a:rPr>
              <a:t>လမ္းေၾကာင္းမ်ား</a:t>
            </a:r>
            <a:r>
              <a:rPr lang="en-US" sz="28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800" dirty="0" err="1" smtClean="0">
                <a:latin typeface="Zawgyi-One" charset="0"/>
                <a:ea typeface="Zawgyi-One" charset="0"/>
                <a:cs typeface="Zawgyi-One" charset="0"/>
              </a:rPr>
              <a:t>သတ္မွတ္ပ</a:t>
            </a:r>
            <a:r>
              <a:rPr lang="en-US" sz="2800" dirty="0" smtClean="0">
                <a:latin typeface="Zawgyi-One" charset="0"/>
                <a:ea typeface="Zawgyi-One" charset="0"/>
                <a:cs typeface="Zawgyi-One" charset="0"/>
              </a:rPr>
              <a:t>ါ</a:t>
            </a:r>
            <a:r>
              <a:rPr lang="is-IS" sz="2800" dirty="0" smtClean="0">
                <a:latin typeface="Zawgyi-One" charset="0"/>
                <a:ea typeface="Zawgyi-One" charset="0"/>
                <a:cs typeface="Zawgyi-One" charset="0"/>
              </a:rPr>
              <a:t>… (ရုပ္ဝတၳဳအားျဖင့္ ေရာက္/မေရာက္)</a:t>
            </a:r>
            <a:endParaRPr lang="en-US" dirty="0">
              <a:latin typeface="Zawgyi-One" charset="0"/>
              <a:ea typeface="Zawgyi-One" charset="0"/>
              <a:cs typeface="Zawgyi-One" charset="0"/>
            </a:endParaRPr>
          </a:p>
        </p:txBody>
      </p:sp>
      <p:pic>
        <p:nvPicPr>
          <p:cNvPr id="1026" name="Picture 2" descr="C:\Users\debinman\Downloads\pumpkintruc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020" y="720726"/>
            <a:ext cx="1981200" cy="132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binman\Downloads\QzN7JNJ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299" y="4130040"/>
            <a:ext cx="2255520" cy="225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99" y="4130040"/>
            <a:ext cx="3230879" cy="2423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3739230"/>
            <a:ext cx="3769360" cy="291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1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905359"/>
          </a:xfrm>
        </p:spPr>
        <p:txBody>
          <a:bodyPr>
            <a:normAutofit/>
          </a:bodyPr>
          <a:lstStyle/>
          <a:p>
            <a:r>
              <a:rPr lang="en-US" dirty="0" smtClean="0"/>
              <a:t>3. Channels</a:t>
            </a:r>
            <a:endParaRPr lang="en-US" dirty="0"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251678" y="1757673"/>
            <a:ext cx="4800600" cy="632529"/>
          </a:xfrm>
        </p:spPr>
        <p:txBody>
          <a:bodyPr/>
          <a:lstStyle/>
          <a:p>
            <a:r>
              <a:rPr lang="en-US" sz="2400" dirty="0" err="1" smtClean="0">
                <a:latin typeface="Zawgyi-One" charset="0"/>
                <a:ea typeface="Zawgyi-One" charset="0"/>
                <a:cs typeface="Zawgyi-One" charset="0"/>
              </a:rPr>
              <a:t>အသုံးျပဳပုံ</a:t>
            </a:r>
            <a:r>
              <a:rPr lang="en-US" sz="2400" dirty="0" smtClean="0">
                <a:latin typeface="Zawgyi-One" charset="0"/>
                <a:ea typeface="Zawgyi-One" charset="0"/>
                <a:cs typeface="Zawgyi-One" charset="0"/>
              </a:rPr>
              <a:t>(၅)</a:t>
            </a:r>
            <a:r>
              <a:rPr lang="en-US" sz="2400" dirty="0" err="1" smtClean="0">
                <a:latin typeface="Zawgyi-One" charset="0"/>
                <a:ea typeface="Zawgyi-One" charset="0"/>
                <a:cs typeface="Zawgyi-One" charset="0"/>
              </a:rPr>
              <a:t>မ</a:t>
            </a:r>
            <a:r>
              <a:rPr lang="en-US" sz="2400" dirty="0" smtClean="0">
                <a:latin typeface="Zawgyi-One" charset="0"/>
                <a:ea typeface="Zawgyi-One" charset="0"/>
                <a:cs typeface="Zawgyi-One" charset="0"/>
              </a:rPr>
              <a:t>်ဳ</a:t>
            </a:r>
            <a:r>
              <a:rPr lang="en-US" sz="2400" dirty="0" err="1" smtClean="0">
                <a:latin typeface="Zawgyi-One" charset="0"/>
                <a:ea typeface="Zawgyi-One" charset="0"/>
                <a:cs typeface="Zawgyi-One" charset="0"/>
              </a:rPr>
              <a:t>ိး</a:t>
            </a:r>
            <a:endParaRPr lang="en-US" sz="2400" dirty="0"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1257300" y="2606040"/>
            <a:ext cx="4914900" cy="329946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ကုန္ပစၥည္း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/ 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ဝန္ေဆာင္မႈအေၾကာင္း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သိရိွေစရန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ဝယ္ယူရန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အလားအလာရိွသူမ်ား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ကုန္ပစၥည္းအား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အကဲျဖတ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္ႏ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ုိင္ေစရန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စားသုံးသူမ်ား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ဝယ္ယူႏုိင္ရန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စားသုံးသူမ်ားထံ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”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တန္ဖုိး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တစုံတရာ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” 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ေပးအပ္ရန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ဝယ္ယူျပီးေနာက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စိတ္ေက်နပ္မႈရိွေစရန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6509880" y="2796059"/>
            <a:ext cx="4800600" cy="632529"/>
          </a:xfrm>
        </p:spPr>
        <p:txBody>
          <a:bodyPr/>
          <a:lstStyle/>
          <a:p>
            <a:r>
              <a:rPr lang="en-US" sz="2400" dirty="0" err="1" smtClean="0">
                <a:latin typeface="Zawgyi-One" charset="0"/>
                <a:ea typeface="Zawgyi-One" charset="0"/>
                <a:cs typeface="Zawgyi-One" charset="0"/>
              </a:rPr>
              <a:t>အသုံးမ်ားေသာ</a:t>
            </a:r>
            <a:r>
              <a:rPr lang="en-US" sz="24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400" dirty="0" err="1" smtClean="0">
                <a:latin typeface="Zawgyi-One" charset="0"/>
                <a:ea typeface="Zawgyi-One" charset="0"/>
                <a:cs typeface="Zawgyi-One" charset="0"/>
              </a:rPr>
              <a:t>နည္းမ်ား</a:t>
            </a:r>
            <a:endParaRPr lang="en-US" sz="2400" dirty="0"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6294120" y="3597932"/>
            <a:ext cx="5140344" cy="3299460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လူကုိယ္တုိင</a:t>
            </a:r>
            <a:r>
              <a:rPr lang="en-US" dirty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(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သို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႔) 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တယ</a:t>
            </a:r>
            <a:r>
              <a:rPr lang="en-US" dirty="0" err="1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္လီဖုန္းျဖင</a:t>
            </a:r>
            <a:r>
              <a:rPr lang="en-US" dirty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dirty="0" err="1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ဆက္သြယ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</a:t>
            </a:r>
          </a:p>
          <a:p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ေစ်းကြက္အတြင္း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ဆုိင္မ်ားခင္းက်င္းျပသ</a:t>
            </a:r>
            <a:endParaRPr lang="en-US" dirty="0" smtClean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ကုန္ပစၥည္းကို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အေရာက္ပုိ႔ေဆာင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</a:t>
            </a:r>
          </a:p>
          <a:p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အင္တာနက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 (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လူမႈကြန္ယက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္/ 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အီးေမးလ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စသည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္..)</a:t>
            </a:r>
          </a:p>
          <a:p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သမားရုိးက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် 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မီဒီယာမ်ား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(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တီဗီ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ေရဒီယုိ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/ 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သတင္းစာ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စသည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</a:t>
            </a:r>
            <a:r>
              <a:rPr lang="is-I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….)</a:t>
            </a:r>
            <a:endParaRPr lang="en-US" dirty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endParaRPr lang="en-US" dirty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221" y="257964"/>
            <a:ext cx="3884047" cy="2453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90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67295"/>
          </a:xfrm>
        </p:spPr>
        <p:txBody>
          <a:bodyPr/>
          <a:lstStyle/>
          <a:p>
            <a:r>
              <a:rPr lang="en-US" dirty="0" smtClean="0"/>
              <a:t>4. Customer relationship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57300" y="2651760"/>
            <a:ext cx="4800600" cy="325374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Paid</a:t>
            </a:r>
          </a:p>
          <a:p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လူထုဆက္သြယ္ေရး</a:t>
            </a:r>
            <a:endParaRPr lang="en-US" dirty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ေၾကာ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္ျ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ငာ</a:t>
            </a:r>
            <a:endParaRPr lang="en-US" dirty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စီးပ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ြါ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းေရးပဲြလမ္းမ်ား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တက္ေရာက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္ျ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ခင္း</a:t>
            </a:r>
            <a:endParaRPr lang="en-US" dirty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အီးေမးလ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</a:t>
            </a:r>
            <a:endParaRPr lang="en-US" dirty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အင္တာနက္မ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ွ Search </a:t>
            </a:r>
            <a:r>
              <a:rPr lang="en-US" dirty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Engine Marketing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647796" y="2651760"/>
            <a:ext cx="4800600" cy="325374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latin typeface="Lucida Sans" panose="020B0602030504020204" pitchFamily="34" charset="0"/>
              </a:rPr>
              <a:t>Earned</a:t>
            </a:r>
          </a:p>
          <a:p>
            <a:r>
              <a:rPr lang="en-US" dirty="0" err="1" smtClean="0">
                <a:solidFill>
                  <a:schemeClr val="tx1"/>
                </a:solidFill>
                <a:latin typeface="Lucida Sans" panose="020B0602030504020204" pitchFamily="34" charset="0"/>
              </a:rPr>
              <a:t>ကြန္ဖရင</a:t>
            </a:r>
            <a:r>
              <a:rPr lang="en-US" dirty="0" smtClean="0">
                <a:solidFill>
                  <a:schemeClr val="tx1"/>
                </a:solidFill>
                <a:latin typeface="Lucida Sans" panose="020B0602030504020204" pitchFamily="34" charset="0"/>
              </a:rPr>
              <a:t>့္</a:t>
            </a:r>
            <a:r>
              <a:rPr lang="en-US" dirty="0" err="1" smtClean="0">
                <a:solidFill>
                  <a:schemeClr val="tx1"/>
                </a:solidFill>
                <a:latin typeface="Lucida Sans" panose="020B0602030504020204" pitchFamily="34" charset="0"/>
              </a:rPr>
              <a:t>မ်ားတြင</a:t>
            </a:r>
            <a:r>
              <a:rPr lang="en-US" dirty="0" smtClean="0">
                <a:solidFill>
                  <a:schemeClr val="tx1"/>
                </a:solidFill>
                <a:latin typeface="Lucida Sans" panose="020B0602030504020204" pitchFamily="34" charset="0"/>
              </a:rPr>
              <a:t>္ </a:t>
            </a:r>
            <a:r>
              <a:rPr lang="en-US" dirty="0" err="1" smtClean="0">
                <a:solidFill>
                  <a:schemeClr val="tx1"/>
                </a:solidFill>
                <a:latin typeface="Lucida Sans" panose="020B0602030504020204" pitchFamily="34" charset="0"/>
              </a:rPr>
              <a:t>စကားေျပာ</a:t>
            </a:r>
            <a:r>
              <a:rPr lang="en-US" dirty="0" smtClean="0">
                <a:solidFill>
                  <a:schemeClr val="tx1"/>
                </a:solidFill>
                <a:latin typeface="Lucida Sans" panose="020B0602030504020204" pitchFamily="34" charset="0"/>
              </a:rPr>
              <a:t> - Speak </a:t>
            </a:r>
            <a:r>
              <a:rPr lang="en-US" dirty="0">
                <a:solidFill>
                  <a:schemeClr val="tx1"/>
                </a:solidFill>
                <a:latin typeface="Lucida Sans" panose="020B0602030504020204" pitchFamily="34" charset="0"/>
              </a:rPr>
              <a:t>at conferences</a:t>
            </a:r>
          </a:p>
          <a:p>
            <a:r>
              <a:rPr lang="en-US" dirty="0">
                <a:solidFill>
                  <a:schemeClr val="tx1"/>
                </a:solidFill>
                <a:latin typeface="Lucida Sans" panose="020B0602030504020204" pitchFamily="34" charset="0"/>
              </a:rPr>
              <a:t>Blogs</a:t>
            </a:r>
          </a:p>
          <a:p>
            <a:r>
              <a:rPr lang="en-US" dirty="0" err="1" smtClean="0">
                <a:solidFill>
                  <a:schemeClr val="tx1"/>
                </a:solidFill>
                <a:latin typeface="Lucida Sans" panose="020B0602030504020204" pitchFamily="34" charset="0"/>
              </a:rPr>
              <a:t>ေဆာင္းပါးမ်ား</a:t>
            </a:r>
            <a:r>
              <a:rPr lang="en-US" dirty="0" smtClean="0">
                <a:solidFill>
                  <a:schemeClr val="tx1"/>
                </a:solidFill>
                <a:latin typeface="Lucida Sans" panose="020B0602030504020204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Lucida Sans" panose="020B0602030504020204" pitchFamily="34" charset="0"/>
              </a:rPr>
              <a:t>ေရးေပး</a:t>
            </a:r>
            <a:r>
              <a:rPr lang="en-US" dirty="0" smtClean="0">
                <a:solidFill>
                  <a:schemeClr val="tx1"/>
                </a:solidFill>
                <a:latin typeface="Lucida Sans" panose="020B0602030504020204" pitchFamily="34" charset="0"/>
              </a:rPr>
              <a:t> - Guest </a:t>
            </a:r>
            <a:r>
              <a:rPr lang="en-US" dirty="0">
                <a:solidFill>
                  <a:schemeClr val="tx1"/>
                </a:solidFill>
                <a:latin typeface="Lucida Sans" panose="020B0602030504020204" pitchFamily="34" charset="0"/>
              </a:rPr>
              <a:t>articles</a:t>
            </a:r>
          </a:p>
          <a:p>
            <a:r>
              <a:rPr lang="en-US" dirty="0" err="1" smtClean="0">
                <a:solidFill>
                  <a:schemeClr val="tx1"/>
                </a:solidFill>
                <a:latin typeface="Lucida Sans" panose="020B0602030504020204" pitchFamily="34" charset="0"/>
              </a:rPr>
              <a:t>လူမ</a:t>
            </a:r>
            <a:r>
              <a:rPr lang="en-US" dirty="0" smtClean="0">
                <a:solidFill>
                  <a:schemeClr val="tx1"/>
                </a:solidFill>
                <a:latin typeface="Lucida Sans" panose="020B0602030504020204" pitchFamily="34" charset="0"/>
              </a:rPr>
              <a:t>ႈ </a:t>
            </a:r>
            <a:r>
              <a:rPr lang="en-US" dirty="0" err="1" smtClean="0">
                <a:solidFill>
                  <a:schemeClr val="tx1"/>
                </a:solidFill>
                <a:latin typeface="Lucida Sans" panose="020B0602030504020204" pitchFamily="34" charset="0"/>
              </a:rPr>
              <a:t>ကြန္ယက</a:t>
            </a:r>
            <a:r>
              <a:rPr lang="en-US" dirty="0" smtClean="0">
                <a:solidFill>
                  <a:schemeClr val="tx1"/>
                </a:solidFill>
                <a:latin typeface="Lucida Sans" panose="020B0602030504020204" pitchFamily="34" charset="0"/>
              </a:rPr>
              <a:t>္ - Social </a:t>
            </a:r>
            <a:r>
              <a:rPr lang="en-US" dirty="0">
                <a:solidFill>
                  <a:schemeClr val="tx1"/>
                </a:solidFill>
                <a:latin typeface="Lucida Sans" panose="020B0602030504020204" pitchFamily="34" charset="0"/>
              </a:rPr>
              <a:t>Media</a:t>
            </a:r>
          </a:p>
          <a:p>
            <a:r>
              <a:rPr lang="en-US" dirty="0" err="1" smtClean="0">
                <a:solidFill>
                  <a:schemeClr val="tx1"/>
                </a:solidFill>
                <a:latin typeface="Lucida Sans" panose="020B0602030504020204" pitchFamily="34" charset="0"/>
              </a:rPr>
              <a:t>တဆင</a:t>
            </a:r>
            <a:r>
              <a:rPr lang="en-US" dirty="0" smtClean="0">
                <a:solidFill>
                  <a:schemeClr val="tx1"/>
                </a:solidFill>
                <a:latin typeface="Lucida Sans" panose="020B0602030504020204" pitchFamily="34" charset="0"/>
              </a:rPr>
              <a:t>့္</a:t>
            </a:r>
            <a:r>
              <a:rPr lang="en-US" dirty="0" err="1" smtClean="0">
                <a:solidFill>
                  <a:schemeClr val="tx1"/>
                </a:solidFill>
                <a:latin typeface="Lucida Sans" panose="020B0602030504020204" pitchFamily="34" charset="0"/>
              </a:rPr>
              <a:t>စကား</a:t>
            </a:r>
            <a:r>
              <a:rPr lang="en-US" dirty="0" smtClean="0">
                <a:solidFill>
                  <a:schemeClr val="tx1"/>
                </a:solidFill>
                <a:latin typeface="Lucida Sans" panose="020B0602030504020204" pitchFamily="34" charset="0"/>
              </a:rPr>
              <a:t> - Word </a:t>
            </a:r>
            <a:r>
              <a:rPr lang="en-US" dirty="0">
                <a:solidFill>
                  <a:schemeClr val="tx1"/>
                </a:solidFill>
                <a:latin typeface="Lucida Sans" panose="020B0602030504020204" pitchFamily="34" charset="0"/>
              </a:rPr>
              <a:t>of Mouth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1678" y="1386840"/>
            <a:ext cx="10196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Zawgyi-One" charset="0"/>
                <a:ea typeface="Zawgyi-One" charset="0"/>
                <a:cs typeface="Zawgyi-One" charset="0"/>
              </a:rPr>
              <a:t>Customer </a:t>
            </a:r>
            <a:r>
              <a:rPr lang="en-US" sz="2800" dirty="0" err="1" smtClean="0">
                <a:latin typeface="Zawgyi-One" charset="0"/>
                <a:ea typeface="Zawgyi-One" charset="0"/>
                <a:cs typeface="Zawgyi-One" charset="0"/>
              </a:rPr>
              <a:t>ေတ</a:t>
            </a:r>
            <a:r>
              <a:rPr lang="en-US" sz="2800" dirty="0" smtClean="0">
                <a:latin typeface="Zawgyi-One" charset="0"/>
                <a:ea typeface="Zawgyi-One" charset="0"/>
                <a:cs typeface="Zawgyi-One" charset="0"/>
              </a:rPr>
              <a:t>ြ </a:t>
            </a:r>
            <a:r>
              <a:rPr lang="en-US" sz="2800" dirty="0" err="1" smtClean="0">
                <a:latin typeface="Zawgyi-One" charset="0"/>
                <a:ea typeface="Zawgyi-One" charset="0"/>
                <a:cs typeface="Zawgyi-One" charset="0"/>
              </a:rPr>
              <a:t>ဘယ္လုိရေအာင</a:t>
            </a:r>
            <a:r>
              <a:rPr lang="en-US" sz="2800" dirty="0" smtClean="0">
                <a:latin typeface="Zawgyi-One" charset="0"/>
                <a:ea typeface="Zawgyi-One" charset="0"/>
                <a:cs typeface="Zawgyi-One" charset="0"/>
              </a:rPr>
              <a:t>္ / </a:t>
            </a:r>
            <a:r>
              <a:rPr lang="en-US" sz="2800" dirty="0" err="1" smtClean="0">
                <a:latin typeface="Zawgyi-One" charset="0"/>
                <a:ea typeface="Zawgyi-One" charset="0"/>
                <a:cs typeface="Zawgyi-One" charset="0"/>
              </a:rPr>
              <a:t>ထိန္းထားႏုိင္ေအာင</a:t>
            </a:r>
            <a:r>
              <a:rPr lang="en-US" sz="2800" dirty="0" smtClean="0">
                <a:latin typeface="Zawgyi-One" charset="0"/>
                <a:ea typeface="Zawgyi-One" charset="0"/>
                <a:cs typeface="Zawgyi-One" charset="0"/>
              </a:rPr>
              <a:t>္ / </a:t>
            </a:r>
            <a:r>
              <a:rPr lang="en-US" sz="2800" dirty="0" err="1" smtClean="0">
                <a:latin typeface="Zawgyi-One" charset="0"/>
                <a:ea typeface="Zawgyi-One" charset="0"/>
                <a:cs typeface="Zawgyi-One" charset="0"/>
              </a:rPr>
              <a:t>တုိးလာေအာင</a:t>
            </a:r>
            <a:r>
              <a:rPr lang="en-US" sz="2800" dirty="0" smtClean="0"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sz="2800" dirty="0" err="1" smtClean="0">
                <a:latin typeface="Zawgyi-One" charset="0"/>
                <a:ea typeface="Zawgyi-One" charset="0"/>
                <a:cs typeface="Zawgyi-One" charset="0"/>
              </a:rPr>
              <a:t>လုပ္မလဲ</a:t>
            </a:r>
            <a:r>
              <a:rPr lang="is-IS" sz="2800" dirty="0" smtClean="0">
                <a:latin typeface="Zawgyi-One" charset="0"/>
                <a:ea typeface="Zawgyi-One" charset="0"/>
                <a:cs typeface="Zawgyi-One" charset="0"/>
              </a:rPr>
              <a:t>…?</a:t>
            </a:r>
            <a:endParaRPr lang="en-US" dirty="0"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6979" y="5754648"/>
            <a:ext cx="842772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Zawgyi-One" charset="0"/>
                <a:ea typeface="Zawgyi-One" charset="0"/>
                <a:cs typeface="Zawgyi-One" charset="0"/>
              </a:rPr>
              <a:t>ႏွ</a:t>
            </a:r>
            <a:r>
              <a:rPr lang="en-US" sz="2400" dirty="0" err="1" smtClean="0">
                <a:latin typeface="Zawgyi-One" charset="0"/>
                <a:ea typeface="Zawgyi-One" charset="0"/>
                <a:cs typeface="Zawgyi-One" charset="0"/>
              </a:rPr>
              <a:t>စ္စဥ</a:t>
            </a:r>
            <a:r>
              <a:rPr lang="en-US" sz="2400" dirty="0" smtClean="0">
                <a:latin typeface="Zawgyi-One" charset="0"/>
                <a:ea typeface="Zawgyi-One" charset="0"/>
                <a:cs typeface="Zawgyi-One" charset="0"/>
              </a:rPr>
              <a:t>္</a:t>
            </a:r>
            <a:r>
              <a:rPr lang="is-IS" sz="2400" dirty="0" smtClean="0">
                <a:latin typeface="Zawgyi-One" charset="0"/>
                <a:ea typeface="Zawgyi-One" charset="0"/>
                <a:cs typeface="Zawgyi-One" charset="0"/>
              </a:rPr>
              <a:t>… လစဥ္.... ရာသီအလုိက္.. ဆက္သြယ္ေနမလား...?</a:t>
            </a:r>
            <a:endParaRPr lang="en-US" sz="2400" dirty="0">
              <a:latin typeface="Zawgyi-One" charset="0"/>
              <a:ea typeface="Zawgyi-One" charset="0"/>
              <a:cs typeface="Zawgyi-O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8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Customer relationship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51678" y="2667000"/>
            <a:ext cx="10178322" cy="3212592"/>
          </a:xfrm>
        </p:spPr>
        <p:txBody>
          <a:bodyPr/>
          <a:lstStyle/>
          <a:p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စားသံုးသူ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အသစ္မ်ား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ရရိွေစဖုိ႔လား</a:t>
            </a:r>
            <a:r>
              <a:rPr lang="is-IS" dirty="0" smtClean="0">
                <a:latin typeface="Zawgyi-One" charset="0"/>
                <a:ea typeface="Zawgyi-One" charset="0"/>
                <a:cs typeface="Zawgyi-One" charset="0"/>
              </a:rPr>
              <a:t>…... ?</a:t>
            </a:r>
          </a:p>
          <a:p>
            <a:endParaRPr lang="is-IS" dirty="0" smtClean="0">
              <a:latin typeface="Zawgyi-One" charset="0"/>
              <a:ea typeface="Zawgyi-One" charset="0"/>
              <a:cs typeface="Zawgyi-One" charset="0"/>
            </a:endParaRPr>
          </a:p>
          <a:p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လက္ရိ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ွ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ေဖာက္သည္ေတြကို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ထိ္န္းသိမ္းထားႏုိင္ဖုိ႔လား</a:t>
            </a:r>
            <a:r>
              <a:rPr lang="is-IS" dirty="0" smtClean="0">
                <a:latin typeface="Zawgyi-One" charset="0"/>
                <a:ea typeface="Zawgyi-One" charset="0"/>
                <a:cs typeface="Zawgyi-One" charset="0"/>
              </a:rPr>
              <a:t>… ?</a:t>
            </a:r>
          </a:p>
          <a:p>
            <a:endParaRPr lang="is-IS" dirty="0" smtClean="0">
              <a:latin typeface="Zawgyi-One" charset="0"/>
              <a:ea typeface="Zawgyi-One" charset="0"/>
              <a:cs typeface="Zawgyi-One" charset="0"/>
            </a:endParaRPr>
          </a:p>
          <a:p>
            <a:r>
              <a:rPr lang="is-IS" dirty="0" smtClean="0">
                <a:latin typeface="Zawgyi-One" charset="0"/>
                <a:ea typeface="Zawgyi-One" charset="0"/>
                <a:cs typeface="Zawgyi-One" charset="0"/>
              </a:rPr>
              <a:t>လက္ရိွ ေဖာက္သည္ေတြဆီကေန ေရာင္းအား ပုိမုိ တုိးတက္ဖုိ႔လား... ?</a:t>
            </a:r>
            <a:endParaRPr lang="en-US" dirty="0"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1678" y="1386840"/>
            <a:ext cx="10196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Zawgyi-One" charset="0"/>
                <a:ea typeface="Zawgyi-One" charset="0"/>
                <a:cs typeface="Zawgyi-One" charset="0"/>
              </a:rPr>
              <a:t>ဘာရည္ရြယ္ခ်က္အရ</a:t>
            </a:r>
            <a:r>
              <a:rPr lang="en-US" sz="2800" dirty="0" smtClean="0">
                <a:latin typeface="Zawgyi-One" charset="0"/>
                <a:ea typeface="Zawgyi-One" charset="0"/>
                <a:cs typeface="Zawgyi-One" charset="0"/>
              </a:rPr>
              <a:t> Customer </a:t>
            </a:r>
            <a:r>
              <a:rPr lang="en-US" sz="2800" dirty="0" err="1" smtClean="0">
                <a:latin typeface="Zawgyi-One" charset="0"/>
                <a:ea typeface="Zawgyi-One" charset="0"/>
                <a:cs typeface="Zawgyi-One" charset="0"/>
              </a:rPr>
              <a:t>နဲ</a:t>
            </a:r>
            <a:r>
              <a:rPr lang="en-US" sz="2800" dirty="0" smtClean="0">
                <a:latin typeface="Zawgyi-One" charset="0"/>
                <a:ea typeface="Zawgyi-One" charset="0"/>
                <a:cs typeface="Zawgyi-One" charset="0"/>
              </a:rPr>
              <a:t>႔ </a:t>
            </a:r>
            <a:r>
              <a:rPr lang="en-US" sz="2800" dirty="0" err="1" smtClean="0">
                <a:latin typeface="Zawgyi-One" charset="0"/>
                <a:ea typeface="Zawgyi-One" charset="0"/>
                <a:cs typeface="Zawgyi-One" charset="0"/>
              </a:rPr>
              <a:t>ဆက္ဆံေရး</a:t>
            </a:r>
            <a:r>
              <a:rPr lang="en-US" sz="28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800" dirty="0" err="1" smtClean="0">
                <a:latin typeface="Zawgyi-One" charset="0"/>
                <a:ea typeface="Zawgyi-One" charset="0"/>
                <a:cs typeface="Zawgyi-One" charset="0"/>
              </a:rPr>
              <a:t>တည္ေဆာက္တာလဲ</a:t>
            </a:r>
            <a:r>
              <a:rPr lang="en-US" sz="28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800" dirty="0" err="1" smtClean="0">
                <a:latin typeface="Zawgyi-One" charset="0"/>
                <a:ea typeface="Zawgyi-One" charset="0"/>
                <a:cs typeface="Zawgyi-One" charset="0"/>
              </a:rPr>
              <a:t>ေသခ်ာပါေစ</a:t>
            </a:r>
            <a:r>
              <a:rPr lang="is-IS" sz="2800" dirty="0" smtClean="0">
                <a:latin typeface="Zawgyi-One" charset="0"/>
                <a:ea typeface="Zawgyi-One" charset="0"/>
                <a:cs typeface="Zawgyi-One" charset="0"/>
              </a:rPr>
              <a:t>….</a:t>
            </a:r>
            <a:endParaRPr lang="en-US" dirty="0">
              <a:latin typeface="Zawgyi-One" charset="0"/>
              <a:ea typeface="Zawgyi-One" charset="0"/>
              <a:cs typeface="Zawgyi-O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88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revenue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584961"/>
            <a:ext cx="10178322" cy="4294632"/>
          </a:xfrm>
        </p:spPr>
        <p:txBody>
          <a:bodyPr/>
          <a:lstStyle/>
          <a:p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စားသုံးသူ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အုပ္စု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တစ္ခုစီမ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ွ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မည္သည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့္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နည္း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ႏွ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င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ဝင္ေင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ြ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ရရိွမည္နည္း</a:t>
            </a:r>
            <a:r>
              <a:rPr lang="is-IS" dirty="0" smtClean="0">
                <a:latin typeface="Zawgyi-One" charset="0"/>
                <a:ea typeface="Zawgyi-One" charset="0"/>
                <a:cs typeface="Zawgyi-One" charset="0"/>
              </a:rPr>
              <a:t>…?</a:t>
            </a:r>
          </a:p>
          <a:p>
            <a:endParaRPr lang="is-IS" dirty="0">
              <a:latin typeface="Zawgyi-One" charset="0"/>
              <a:ea typeface="Zawgyi-One" charset="0"/>
              <a:cs typeface="Zawgyi-One" charset="0"/>
            </a:endParaRPr>
          </a:p>
          <a:p>
            <a:r>
              <a:rPr lang="is-IS" dirty="0" smtClean="0">
                <a:latin typeface="Zawgyi-One" charset="0"/>
                <a:ea typeface="Zawgyi-One" charset="0"/>
                <a:cs typeface="Zawgyi-One" charset="0"/>
              </a:rPr>
              <a:t>တစ္ၾကိမ္ထဲ ဝယ္တာလား... / အၾကိမ္ၾကိမ္ သုံးေဆာင္ ဝယ္ယူမွာလား..? (ကား/ဟုိတယ္/ေဆးခန္းျပ/လစဥ္ထုတ္မဂၢဇင္း/Gyms/မူပုိင္ခြင့္/ဝန္ထမ္းရွာေပးေသာ ေအဂ်င္စီ)</a:t>
            </a:r>
          </a:p>
          <a:p>
            <a:endParaRPr lang="en-US" dirty="0">
              <a:latin typeface="Zawgyi-One" charset="0"/>
              <a:ea typeface="Zawgyi-One" charset="0"/>
              <a:cs typeface="Zawgyi-One" charset="0"/>
            </a:endParaRPr>
          </a:p>
          <a:p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ေစ်း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ႏႈ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န္း</a:t>
            </a:r>
            <a:r>
              <a:rPr lang="is-IS" dirty="0" smtClean="0">
                <a:latin typeface="Zawgyi-One" charset="0"/>
                <a:ea typeface="Zawgyi-One" charset="0"/>
                <a:cs typeface="Zawgyi-One" charset="0"/>
              </a:rPr>
              <a:t>…?</a:t>
            </a:r>
          </a:p>
          <a:p>
            <a:endParaRPr lang="en-US" dirty="0">
              <a:latin typeface="Zawgyi-One" charset="0"/>
              <a:ea typeface="Zawgyi-One" charset="0"/>
              <a:cs typeface="Zawgyi-One" charset="0"/>
            </a:endParaRPr>
          </a:p>
          <a:p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မည္သည္ကုိ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တန္ဖုိးထား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၍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စားသုံးသူက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ေငြေပးသနည္း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.. ?</a:t>
            </a:r>
          </a:p>
          <a:p>
            <a:endParaRPr lang="en-US" dirty="0">
              <a:latin typeface="Zawgyi-One" charset="0"/>
              <a:ea typeface="Zawgyi-One" charset="0"/>
              <a:cs typeface="Zawgyi-One" charset="0"/>
            </a:endParaRPr>
          </a:p>
          <a:p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မည္သည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့္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ေငြေပးေခ်မႈပုံစံကုိ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စားသုံးသူက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 ႏွ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စ္သက္သနည္း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..? (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ဥပမာ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 - MPT, Telenor,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Ooredoo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?)</a:t>
            </a:r>
            <a:endParaRPr lang="en-US" dirty="0">
              <a:latin typeface="Zawgyi-One" charset="0"/>
              <a:ea typeface="Zawgyi-One" charset="0"/>
              <a:cs typeface="Zawgyi-One" charset="0"/>
            </a:endParaRPr>
          </a:p>
          <a:p>
            <a:endParaRPr lang="en-US" dirty="0">
              <a:latin typeface="Zawgyi-One" charset="0"/>
              <a:ea typeface="Zawgyi-One" charset="0"/>
              <a:cs typeface="Zawgyi-O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3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219200"/>
          </a:xfrm>
        </p:spPr>
        <p:txBody>
          <a:bodyPr/>
          <a:lstStyle/>
          <a:p>
            <a:r>
              <a:rPr lang="en-US" dirty="0" smtClean="0"/>
              <a:t>6. Key Partners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51678" y="1371601"/>
            <a:ext cx="10178322" cy="450799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ကုိယ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့္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ရဲ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့ Business Model 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အလုပ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္ျ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ဖစ္ေရးအတြက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အဓိက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မိတ္ဖက္မ်ားနဲ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႔ 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ကုန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္ၾ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ကမ္း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ေပးသြင္းသူေတြက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ဘယ္သူေတြလဲ</a:t>
            </a:r>
            <a:r>
              <a:rPr lang="is-I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…?</a:t>
            </a:r>
          </a:p>
          <a:p>
            <a:endParaRPr lang="en-US" sz="2400" dirty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အဓိက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မိတ္ဖက္မ်ား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(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မဂၤလာေဆာင္ဝတ္စုံငွားသူ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/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ဓါတ္ပုံဆရာ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/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မိတ္ကပ္ဆရာ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/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ပန္းအလ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ွျ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ပင္သူ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)</a:t>
            </a:r>
            <a:endParaRPr lang="en-US" sz="2400" dirty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lvl="1"/>
            <a:r>
              <a:rPr lang="en-US" sz="20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သူတို</a:t>
            </a:r>
            <a:r>
              <a:rPr lang="en-US" sz="20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႔ </a:t>
            </a:r>
            <a:r>
              <a:rPr lang="en-US" sz="20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အဓိက</a:t>
            </a:r>
            <a:r>
              <a:rPr lang="en-US" sz="20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ဘာေတ</a:t>
            </a:r>
            <a:r>
              <a:rPr lang="en-US" sz="20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ြ </a:t>
            </a:r>
            <a:r>
              <a:rPr lang="en-US" sz="20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လုပ</a:t>
            </a:r>
            <a:r>
              <a:rPr lang="en-US" sz="20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္..?</a:t>
            </a:r>
          </a:p>
          <a:p>
            <a:pPr lvl="1"/>
            <a:endParaRPr lang="en-US" sz="2000" dirty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အဓိက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ကုန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္ၾ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ကမ္းေပးသြင္းသူ</a:t>
            </a:r>
            <a:endParaRPr lang="en-US" sz="2400" dirty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lvl="1"/>
            <a:r>
              <a:rPr lang="en-US" sz="20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သူတုိ႔ဆီက</a:t>
            </a:r>
            <a:r>
              <a:rPr lang="en-US" sz="20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အဓိက</a:t>
            </a:r>
            <a:r>
              <a:rPr lang="en-US" sz="20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ဘာေတ</a:t>
            </a:r>
            <a:r>
              <a:rPr lang="en-US" sz="20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ြ </a:t>
            </a:r>
            <a:r>
              <a:rPr lang="en-US" sz="20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ဝယ္သလဲ</a:t>
            </a:r>
            <a:r>
              <a:rPr lang="en-US" sz="20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..?</a:t>
            </a:r>
            <a:endParaRPr lang="en-US" sz="2000" dirty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endParaRPr lang="en-US" dirty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880" y="4074160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0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work (2):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2286001"/>
            <a:ext cx="8543251" cy="3593591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Get back to  your group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Write down how will you build “customers relationship” with your customers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Brainstorm for suitable “Channels” for your customers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Who are your ”Key partners”?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383" y="1268277"/>
            <a:ext cx="3290807" cy="329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2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447800"/>
          </a:xfrm>
        </p:spPr>
        <p:txBody>
          <a:bodyPr/>
          <a:lstStyle/>
          <a:p>
            <a:r>
              <a:rPr lang="en-US" dirty="0" smtClean="0"/>
              <a:t>7. Key Resources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52600" y="1600200"/>
            <a:ext cx="9768840" cy="4876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Business model </a:t>
            </a:r>
            <a:r>
              <a:rPr lang="en-US" sz="28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အလုပ</a:t>
            </a:r>
            <a:r>
              <a:rPr lang="en-US" sz="28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္ျ</a:t>
            </a:r>
            <a:r>
              <a:rPr lang="en-US" sz="28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ဖစ္ေရးအတြက</a:t>
            </a:r>
            <a:r>
              <a:rPr lang="en-US" sz="28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sz="28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အေရးအၾကီးဆုံး</a:t>
            </a:r>
            <a:r>
              <a:rPr lang="en-US" sz="28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လုိအပ္ေသာ</a:t>
            </a:r>
            <a:r>
              <a:rPr lang="en-US" sz="28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အရင္းအျမစ္မွာ</a:t>
            </a:r>
            <a:r>
              <a:rPr lang="en-US" sz="28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အဘယ္နည္း</a:t>
            </a:r>
            <a:r>
              <a:rPr lang="is-IS" sz="28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…?</a:t>
            </a:r>
            <a:endParaRPr lang="en-US" sz="2800" dirty="0" smtClean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lvl="1"/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ရုပ္ဝတ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ၱဳ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ပစၥည္း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-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ေျမ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၊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အေဆာက္အဦ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၊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စက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္၊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ယာဥ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ယ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ႏၱ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ရား</a:t>
            </a:r>
            <a:r>
              <a:rPr lang="is-I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…</a:t>
            </a:r>
            <a:endParaRPr lang="en-US" sz="2200" dirty="0" smtClean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lvl="1"/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ဘ႑ာေရး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-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ေငြသား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၊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ေခ်းေင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ြ၊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အာမခံေငြေၾကးမ်ား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၊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ဘဏ္ေခ်းေင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ြ၊ raising money, credit</a:t>
            </a:r>
          </a:p>
          <a:p>
            <a:pPr lvl="1"/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လူ႔စြမ္းအားအရင္းျမစ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 -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ပရုိဂရမ္မာ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၊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ဒီဇုိင္နာ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၊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မန္ေနဂ်ာ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၊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က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ၽြ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မ္းက်င္လုပ္သား</a:t>
            </a:r>
            <a:endParaRPr lang="en-US" sz="2200" dirty="0" smtClean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lvl="1"/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ဥာဏအရင္းအျမစ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 -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ကုန္အမွတ္တံဆိပ္မွတ္ပုံတင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္၊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နည္းလမ္းမ်ား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၊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စနစ္မ်ား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၊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ေဆာ့ဖ္ဝဲ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၊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မူပုိင္ခြင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့္</a:t>
            </a:r>
            <a:r>
              <a:rPr lang="is-I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… စသည္</a:t>
            </a:r>
            <a:endParaRPr lang="en-US" sz="2200" dirty="0" smtClean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marL="457200" lvl="1" indent="0">
              <a:buNone/>
            </a:pPr>
            <a:endParaRPr lang="en-US" sz="2200" dirty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04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447800"/>
          </a:xfrm>
        </p:spPr>
        <p:txBody>
          <a:bodyPr/>
          <a:lstStyle/>
          <a:p>
            <a:r>
              <a:rPr lang="en-US" dirty="0" smtClean="0"/>
              <a:t>8. Activities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52600" y="1600200"/>
            <a:ext cx="84582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err="1" smtClean="0">
                <a:latin typeface="Zawgyi-One" charset="0"/>
                <a:ea typeface="Zawgyi-One" charset="0"/>
                <a:cs typeface="Zawgyi-One" charset="0"/>
              </a:rPr>
              <a:t>လုပ္ငန္းမစတင္မီ</a:t>
            </a:r>
            <a:r>
              <a:rPr lang="en-US" sz="22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200" dirty="0" err="1" smtClean="0">
                <a:latin typeface="Zawgyi-One" charset="0"/>
                <a:ea typeface="Zawgyi-One" charset="0"/>
                <a:cs typeface="Zawgyi-One" charset="0"/>
              </a:rPr>
              <a:t>မည္သည</a:t>
            </a:r>
            <a:r>
              <a:rPr lang="en-US" sz="2200" dirty="0" smtClean="0">
                <a:latin typeface="Zawgyi-One" charset="0"/>
                <a:ea typeface="Zawgyi-One" charset="0"/>
                <a:cs typeface="Zawgyi-One" charset="0"/>
              </a:rPr>
              <a:t>့္</a:t>
            </a:r>
            <a:r>
              <a:rPr lang="en-US" sz="2200" dirty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200" dirty="0" err="1" smtClean="0">
                <a:latin typeface="Zawgyi-One" charset="0"/>
                <a:ea typeface="Zawgyi-One" charset="0"/>
                <a:cs typeface="Zawgyi-One" charset="0"/>
              </a:rPr>
              <a:t>ေဆာင္ရြက္ခ်က္မ်ား</a:t>
            </a:r>
            <a:r>
              <a:rPr lang="en-US" sz="22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200" dirty="0" err="1" smtClean="0">
                <a:latin typeface="Zawgyi-One" charset="0"/>
                <a:ea typeface="Zawgyi-One" charset="0"/>
                <a:cs typeface="Zawgyi-One" charset="0"/>
              </a:rPr>
              <a:t>အျပီး</a:t>
            </a:r>
            <a:r>
              <a:rPr lang="en-US" sz="22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200" dirty="0" err="1" smtClean="0">
                <a:latin typeface="Zawgyi-One" charset="0"/>
                <a:ea typeface="Zawgyi-One" charset="0"/>
                <a:cs typeface="Zawgyi-One" charset="0"/>
              </a:rPr>
              <a:t>ေဆာင္ရြက္ထားရမလဲ</a:t>
            </a:r>
            <a:r>
              <a:rPr lang="en-US" sz="2200" dirty="0" smtClean="0">
                <a:latin typeface="Zawgyi-One" charset="0"/>
                <a:ea typeface="Zawgyi-One" charset="0"/>
                <a:cs typeface="Zawgyi-One" charset="0"/>
              </a:rPr>
              <a:t>..?</a:t>
            </a:r>
          </a:p>
          <a:p>
            <a:r>
              <a:rPr lang="en-US" sz="2200" dirty="0" smtClean="0">
                <a:latin typeface="Zawgyi-One" charset="0"/>
                <a:ea typeface="Zawgyi-One" charset="0"/>
                <a:cs typeface="Zawgyi-One" charset="0"/>
              </a:rPr>
              <a:t>Making - </a:t>
            </a:r>
            <a:r>
              <a:rPr lang="en-US" sz="2200" dirty="0" err="1" smtClean="0">
                <a:latin typeface="Zawgyi-One" charset="0"/>
                <a:ea typeface="Zawgyi-One" charset="0"/>
                <a:cs typeface="Zawgyi-One" charset="0"/>
              </a:rPr>
              <a:t>ထုတ္လုပ္ဖန္တီးျခင္း</a:t>
            </a:r>
            <a:r>
              <a:rPr lang="en-US" sz="2200" dirty="0" smtClean="0">
                <a:latin typeface="Zawgyi-One" charset="0"/>
                <a:ea typeface="Zawgyi-One" charset="0"/>
                <a:cs typeface="Zawgyi-One" charset="0"/>
              </a:rPr>
              <a:t>၊ </a:t>
            </a:r>
            <a:r>
              <a:rPr lang="en-US" sz="2200" dirty="0" err="1" smtClean="0">
                <a:latin typeface="Zawgyi-One" charset="0"/>
                <a:ea typeface="Zawgyi-One" charset="0"/>
                <a:cs typeface="Zawgyi-One" charset="0"/>
              </a:rPr>
              <a:t>ဒီဇုိင္းဆဲ</a:t>
            </a:r>
            <a:r>
              <a:rPr lang="en-US" sz="2200" dirty="0" smtClean="0">
                <a:latin typeface="Zawgyi-One" charset="0"/>
                <a:ea typeface="Zawgyi-One" charset="0"/>
                <a:cs typeface="Zawgyi-One" charset="0"/>
              </a:rPr>
              <a:t>ြျ</a:t>
            </a:r>
            <a:r>
              <a:rPr lang="en-US" sz="2200" dirty="0" err="1" smtClean="0">
                <a:latin typeface="Zawgyi-One" charset="0"/>
                <a:ea typeface="Zawgyi-One" charset="0"/>
                <a:cs typeface="Zawgyi-One" charset="0"/>
              </a:rPr>
              <a:t>ခင္း</a:t>
            </a:r>
            <a:r>
              <a:rPr lang="en-US" sz="2200" dirty="0" smtClean="0">
                <a:latin typeface="Zawgyi-One" charset="0"/>
                <a:ea typeface="Zawgyi-One" charset="0"/>
                <a:cs typeface="Zawgyi-One" charset="0"/>
              </a:rPr>
              <a:t>၊ </a:t>
            </a:r>
          </a:p>
          <a:p>
            <a:r>
              <a:rPr lang="en-US" sz="2200" dirty="0" smtClean="0">
                <a:latin typeface="Zawgyi-One" charset="0"/>
                <a:ea typeface="Zawgyi-One" charset="0"/>
                <a:cs typeface="Zawgyi-One" charset="0"/>
              </a:rPr>
              <a:t>Selling – </a:t>
            </a:r>
            <a:r>
              <a:rPr lang="en-US" sz="2200" dirty="0" err="1" smtClean="0">
                <a:latin typeface="Zawgyi-One" charset="0"/>
                <a:ea typeface="Zawgyi-One" charset="0"/>
                <a:cs typeface="Zawgyi-One" charset="0"/>
              </a:rPr>
              <a:t>ေစ်းကြက</a:t>
            </a:r>
            <a:r>
              <a:rPr lang="en-US" sz="2200" dirty="0" smtClean="0">
                <a:latin typeface="Zawgyi-One" charset="0"/>
                <a:ea typeface="Zawgyi-One" charset="0"/>
                <a:cs typeface="Zawgyi-One" charset="0"/>
              </a:rPr>
              <a:t>္ျ</a:t>
            </a:r>
            <a:r>
              <a:rPr lang="en-US" sz="2200" dirty="0" err="1" smtClean="0">
                <a:latin typeface="Zawgyi-One" charset="0"/>
                <a:ea typeface="Zawgyi-One" charset="0"/>
                <a:cs typeface="Zawgyi-One" charset="0"/>
              </a:rPr>
              <a:t>မွင</a:t>
            </a:r>
            <a:r>
              <a:rPr lang="en-US" sz="2200" dirty="0" smtClean="0">
                <a:latin typeface="Zawgyi-One" charset="0"/>
                <a:ea typeface="Zawgyi-One" charset="0"/>
                <a:cs typeface="Zawgyi-One" charset="0"/>
              </a:rPr>
              <a:t>့္</a:t>
            </a:r>
            <a:r>
              <a:rPr lang="en-US" sz="2200" dirty="0" err="1" smtClean="0">
                <a:latin typeface="Zawgyi-One" charset="0"/>
                <a:ea typeface="Zawgyi-One" charset="0"/>
                <a:cs typeface="Zawgyi-One" charset="0"/>
              </a:rPr>
              <a:t>တင</a:t>
            </a:r>
            <a:r>
              <a:rPr lang="en-US" sz="2200" dirty="0" smtClean="0">
                <a:latin typeface="Zawgyi-One" charset="0"/>
                <a:ea typeface="Zawgyi-One" charset="0"/>
                <a:cs typeface="Zawgyi-One" charset="0"/>
              </a:rPr>
              <a:t>္၊ </a:t>
            </a:r>
            <a:r>
              <a:rPr lang="en-US" sz="2200" dirty="0" err="1" smtClean="0">
                <a:latin typeface="Zawgyi-One" charset="0"/>
                <a:ea typeface="Zawgyi-One" charset="0"/>
                <a:cs typeface="Zawgyi-One" charset="0"/>
              </a:rPr>
              <a:t>ေၾကာ</a:t>
            </a:r>
            <a:r>
              <a:rPr lang="en-US" sz="2200" dirty="0" smtClean="0">
                <a:latin typeface="Zawgyi-One" charset="0"/>
                <a:ea typeface="Zawgyi-One" charset="0"/>
                <a:cs typeface="Zawgyi-One" charset="0"/>
              </a:rPr>
              <a:t>္ျ</a:t>
            </a:r>
            <a:r>
              <a:rPr lang="en-US" sz="2200" dirty="0" err="1" smtClean="0">
                <a:latin typeface="Zawgyi-One" charset="0"/>
                <a:ea typeface="Zawgyi-One" charset="0"/>
                <a:cs typeface="Zawgyi-One" charset="0"/>
              </a:rPr>
              <a:t>ငာ</a:t>
            </a:r>
            <a:r>
              <a:rPr lang="en-US" sz="2200" dirty="0" smtClean="0">
                <a:latin typeface="Zawgyi-One" charset="0"/>
                <a:ea typeface="Zawgyi-One" charset="0"/>
                <a:cs typeface="Zawgyi-One" charset="0"/>
              </a:rPr>
              <a:t>၊ </a:t>
            </a:r>
            <a:r>
              <a:rPr lang="en-US" sz="2200" dirty="0" err="1" smtClean="0">
                <a:latin typeface="Zawgyi-One" charset="0"/>
                <a:ea typeface="Zawgyi-One" charset="0"/>
                <a:cs typeface="Zawgyi-One" charset="0"/>
              </a:rPr>
              <a:t>အေရာင္းေဆာင္ရြက</a:t>
            </a:r>
            <a:r>
              <a:rPr lang="en-US" sz="2200" dirty="0" smtClean="0">
                <a:latin typeface="Zawgyi-One" charset="0"/>
                <a:ea typeface="Zawgyi-One" charset="0"/>
                <a:cs typeface="Zawgyi-One" charset="0"/>
              </a:rPr>
              <a:t>္၊ </a:t>
            </a:r>
            <a:r>
              <a:rPr lang="en-US" sz="2200" dirty="0" err="1" smtClean="0">
                <a:latin typeface="Zawgyi-One" charset="0"/>
                <a:ea typeface="Zawgyi-One" charset="0"/>
                <a:cs typeface="Zawgyi-One" charset="0"/>
              </a:rPr>
              <a:t>ကုန္ပစၥည္း</a:t>
            </a:r>
            <a:r>
              <a:rPr lang="en-US" sz="22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200" dirty="0" err="1" smtClean="0">
                <a:latin typeface="Zawgyi-One" charset="0"/>
                <a:ea typeface="Zawgyi-One" charset="0"/>
                <a:cs typeface="Zawgyi-One" charset="0"/>
              </a:rPr>
              <a:t>အသုံးျပဳနည္း</a:t>
            </a:r>
            <a:r>
              <a:rPr lang="en-US" sz="22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200" dirty="0" err="1" smtClean="0">
                <a:latin typeface="Zawgyi-One" charset="0"/>
                <a:ea typeface="Zawgyi-One" charset="0"/>
                <a:cs typeface="Zawgyi-One" charset="0"/>
              </a:rPr>
              <a:t>သင္တန္းေပးျခင္း</a:t>
            </a:r>
            <a:r>
              <a:rPr lang="is-IS" sz="2200" dirty="0" smtClean="0">
                <a:latin typeface="Zawgyi-One" charset="0"/>
                <a:ea typeface="Zawgyi-One" charset="0"/>
                <a:cs typeface="Zawgyi-One" charset="0"/>
              </a:rPr>
              <a:t>…</a:t>
            </a:r>
            <a:endParaRPr lang="en-US" sz="2200" dirty="0" smtClean="0">
              <a:latin typeface="Zawgyi-One" charset="0"/>
              <a:ea typeface="Zawgyi-One" charset="0"/>
              <a:cs typeface="Zawgyi-One" charset="0"/>
            </a:endParaRPr>
          </a:p>
          <a:p>
            <a:r>
              <a:rPr lang="en-US" sz="2200" dirty="0" smtClean="0">
                <a:latin typeface="Zawgyi-One" charset="0"/>
                <a:ea typeface="Zawgyi-One" charset="0"/>
                <a:cs typeface="Zawgyi-One" charset="0"/>
              </a:rPr>
              <a:t>Supporting - </a:t>
            </a:r>
            <a:r>
              <a:rPr lang="en-US" sz="2200" dirty="0" err="1" smtClean="0">
                <a:latin typeface="Zawgyi-One" charset="0"/>
                <a:ea typeface="Zawgyi-One" charset="0"/>
                <a:cs typeface="Zawgyi-One" charset="0"/>
              </a:rPr>
              <a:t>ဝန္ထမ္းခန</a:t>
            </a:r>
            <a:r>
              <a:rPr lang="en-US" sz="2200" dirty="0" smtClean="0">
                <a:latin typeface="Zawgyi-One" charset="0"/>
                <a:ea typeface="Zawgyi-One" charset="0"/>
                <a:cs typeface="Zawgyi-One" charset="0"/>
              </a:rPr>
              <a:t>္႔၊ </a:t>
            </a:r>
            <a:r>
              <a:rPr lang="en-US" sz="2200" dirty="0" err="1" smtClean="0">
                <a:latin typeface="Zawgyi-One" charset="0"/>
                <a:ea typeface="Zawgyi-One" charset="0"/>
                <a:cs typeface="Zawgyi-One" charset="0"/>
              </a:rPr>
              <a:t>စာရင္းမွတ္တမ္းျပဳစု</a:t>
            </a:r>
            <a:r>
              <a:rPr lang="en-US" sz="2200" dirty="0" smtClean="0">
                <a:latin typeface="Zawgyi-One" charset="0"/>
                <a:ea typeface="Zawgyi-One" charset="0"/>
                <a:cs typeface="Zawgyi-One" charset="0"/>
              </a:rPr>
              <a:t>၊ </a:t>
            </a:r>
            <a:r>
              <a:rPr lang="en-US" sz="2200" dirty="0" err="1" smtClean="0">
                <a:latin typeface="Zawgyi-One" charset="0"/>
                <a:ea typeface="Zawgyi-One" charset="0"/>
                <a:cs typeface="Zawgyi-One" charset="0"/>
              </a:rPr>
              <a:t>အုပ္ခ</a:t>
            </a:r>
            <a:r>
              <a:rPr lang="en-US" sz="2200" dirty="0" smtClean="0">
                <a:latin typeface="Zawgyi-One" charset="0"/>
                <a:ea typeface="Zawgyi-One" charset="0"/>
                <a:cs typeface="Zawgyi-One" charset="0"/>
              </a:rPr>
              <a:t>်ဳ</a:t>
            </a:r>
            <a:r>
              <a:rPr lang="en-US" sz="2200" dirty="0" err="1" smtClean="0">
                <a:latin typeface="Zawgyi-One" charset="0"/>
                <a:ea typeface="Zawgyi-One" charset="0"/>
                <a:cs typeface="Zawgyi-One" charset="0"/>
              </a:rPr>
              <a:t>ပ္ေရးလုပ္ငန္းမ်ား</a:t>
            </a:r>
            <a:endParaRPr lang="en-US" sz="2200" dirty="0">
              <a:latin typeface="Zawgyi-One" charset="0"/>
              <a:ea typeface="Zawgyi-One" charset="0"/>
              <a:cs typeface="Zawgyi-O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8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1189" y="59941"/>
            <a:ext cx="10178322" cy="7563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9. costs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676401" y="5029201"/>
            <a:ext cx="4398041" cy="175259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r>
              <a:rPr lang="en-US" sz="2400" b="1" dirty="0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        		</a:t>
            </a:r>
          </a:p>
          <a:p>
            <a:r>
              <a:rPr lang="en-US" sz="2400" b="1" dirty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	</a:t>
            </a:r>
            <a:r>
              <a:rPr lang="en-US" sz="2400" b="1" dirty="0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	Cost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74442" y="5029201"/>
            <a:ext cx="4398041" cy="175259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 b="1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endParaRPr lang="en-US" sz="2400" b="1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r>
              <a:rPr 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Zawgyi-One" charset="0"/>
                <a:ea typeface="Zawgyi-One" charset="0"/>
                <a:cs typeface="Zawgyi-One" charset="0"/>
              </a:rPr>
              <a:t>     Revenue</a:t>
            </a:r>
            <a:endParaRPr 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76400" y="914400"/>
            <a:ext cx="1764792" cy="41148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400" b="1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400" b="1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400" b="1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400" b="1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400" b="1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Key Partners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41192" y="914400"/>
            <a:ext cx="1764792" cy="20574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Key Activities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441192" y="2971800"/>
            <a:ext cx="1764792" cy="20574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Key Resources</a:t>
            </a:r>
            <a:endParaRPr lang="en-US" sz="2400" b="1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178106" y="914400"/>
            <a:ext cx="1764792" cy="41148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400" b="1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Value Provided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942898" y="914400"/>
            <a:ext cx="1764792" cy="20574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 smtClean="0">
              <a:solidFill>
                <a:sysClr val="windowText" lastClr="0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r>
              <a:rPr 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Zawgyi-One" charset="0"/>
                <a:ea typeface="Zawgyi-One" charset="0"/>
                <a:cs typeface="Zawgyi-One" charset="0"/>
              </a:rPr>
              <a:t>Customer Relation-ship</a:t>
            </a:r>
            <a:endParaRPr 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942898" y="2971800"/>
            <a:ext cx="1764792" cy="20574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Channels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707690" y="914400"/>
            <a:ext cx="1764792" cy="41148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 smtClean="0">
              <a:solidFill>
                <a:sysClr val="windowText" lastClr="0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400" b="1" dirty="0">
              <a:solidFill>
                <a:sysClr val="windowText" lastClr="0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400" b="1" dirty="0" smtClean="0">
              <a:solidFill>
                <a:sysClr val="windowText" lastClr="0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400" b="1" dirty="0">
              <a:solidFill>
                <a:sysClr val="windowText" lastClr="0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400" b="1" dirty="0" smtClean="0">
              <a:solidFill>
                <a:sysClr val="windowText" lastClr="0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r>
              <a:rPr lang="en-US" sz="2400" b="1" dirty="0" smtClean="0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Customers</a:t>
            </a:r>
            <a:endParaRPr 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676400" y="914400"/>
            <a:ext cx="8796082" cy="5867400"/>
          </a:xfrm>
          <a:prstGeom prst="roundRect">
            <a:avLst>
              <a:gd name="adj" fmla="val 0"/>
            </a:avLst>
          </a:prstGeom>
          <a:noFill/>
          <a:ln w="3810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112713">
              <a:buFont typeface="Arial" pitchFamily="34" charset="0"/>
              <a:buChar char="•"/>
            </a:pPr>
            <a:endParaRPr lang="en-US" sz="2400" b="1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8739470" y="980408"/>
            <a:ext cx="1677683" cy="4048792"/>
          </a:xfrm>
          <a:prstGeom prst="roundRect">
            <a:avLst>
              <a:gd name="adj" fmla="val 0"/>
            </a:avLst>
          </a:prstGeom>
          <a:solidFill>
            <a:srgbClr val="FF8AD8"/>
          </a:solidFill>
          <a:ln w="19050"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dirty="0">
              <a:solidFill>
                <a:sysClr val="windowText" lastClr="0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000" dirty="0" smtClean="0">
              <a:solidFill>
                <a:sysClr val="windowText" lastClr="0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000" dirty="0">
              <a:solidFill>
                <a:sysClr val="windowText" lastClr="0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000" dirty="0" smtClean="0">
              <a:solidFill>
                <a:sysClr val="windowText" lastClr="0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000" dirty="0" smtClean="0">
              <a:solidFill>
                <a:sysClr val="windowText" lastClr="0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000" dirty="0">
              <a:solidFill>
                <a:sysClr val="windowText" lastClr="0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r>
              <a:rPr lang="en-US" sz="2000" dirty="0" err="1" smtClean="0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ဦးတည</a:t>
            </a:r>
            <a:r>
              <a:rPr lang="en-US" sz="2000" dirty="0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စားသုံးသူ</a:t>
            </a:r>
            <a:r>
              <a:rPr lang="en-US" sz="2000" dirty="0" smtClean="0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အုပ္စု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208585" y="972912"/>
            <a:ext cx="1733013" cy="4056287"/>
          </a:xfrm>
          <a:prstGeom prst="roundRect">
            <a:avLst>
              <a:gd name="adj" fmla="val 0"/>
            </a:avLst>
          </a:prstGeom>
          <a:solidFill>
            <a:srgbClr val="FF9300"/>
          </a:solidFill>
          <a:ln w="19050"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 err="1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စားသုံးသူကုိ</a:t>
            </a:r>
            <a:r>
              <a:rPr lang="en-US" sz="2000" b="1" dirty="0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ေပး</a:t>
            </a:r>
            <a:r>
              <a:rPr lang="en-US" sz="2000" b="1" dirty="0" err="1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ႏုိင္မည</a:t>
            </a:r>
            <a:r>
              <a:rPr lang="en-US" sz="2000" b="1" dirty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sz="2000" b="1" dirty="0" err="1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ဆုလာဘ</a:t>
            </a:r>
            <a:r>
              <a:rPr lang="en-US" sz="2000" b="1" dirty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္/ </a:t>
            </a:r>
            <a:r>
              <a:rPr lang="en-US" sz="2000" b="1" dirty="0" err="1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ထူးျခားေသာ</a:t>
            </a:r>
            <a:r>
              <a:rPr lang="en-US" sz="2000" b="1" dirty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တန္ဖုိး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86017" y="2971799"/>
            <a:ext cx="1721674" cy="2057399"/>
          </a:xfrm>
          <a:prstGeom prst="roundRect">
            <a:avLst>
              <a:gd name="adj" fmla="val 0"/>
            </a:avLst>
          </a:prstGeom>
          <a:solidFill>
            <a:srgbClr val="FFFF00"/>
          </a:solidFill>
          <a:ln w="19050"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ျ</a:t>
            </a:r>
            <a:r>
              <a:rPr lang="en-US" sz="2000" dirty="0" err="1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ဖန</a:t>
            </a:r>
            <a:r>
              <a:rPr lang="en-US" sz="2000" dirty="0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္႕</a:t>
            </a:r>
            <a:r>
              <a:rPr lang="en-US" sz="2000" dirty="0" err="1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ခ်ီေရး</a:t>
            </a:r>
            <a:r>
              <a:rPr lang="en-US" sz="2000" dirty="0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နည္းလမ္းမ်ား</a:t>
            </a:r>
            <a:endParaRPr lang="en-US" sz="2000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endParaRPr lang="en-US" sz="105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958138" y="972912"/>
            <a:ext cx="1748252" cy="2014128"/>
          </a:xfrm>
          <a:prstGeom prst="roundRect">
            <a:avLst>
              <a:gd name="adj" fmla="val 0"/>
            </a:avLst>
          </a:prstGeom>
          <a:solidFill>
            <a:schemeClr val="tx2">
              <a:lumMod val="40000"/>
              <a:lumOff val="60000"/>
            </a:schemeClr>
          </a:solidFill>
          <a:ln w="19050"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dirty="0" smtClean="0">
              <a:solidFill>
                <a:sysClr val="windowText" lastClr="0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r>
              <a:rPr lang="en-US" sz="2000" dirty="0" err="1" smtClean="0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စားသုံးသူ</a:t>
            </a:r>
            <a:r>
              <a:rPr lang="en-US" sz="2000" dirty="0" smtClean="0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ႏွ</a:t>
            </a:r>
            <a:r>
              <a:rPr lang="en-US" sz="2000" dirty="0" err="1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င</a:t>
            </a:r>
            <a:r>
              <a:rPr lang="en-US" sz="2000" dirty="0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sz="2000" dirty="0" err="1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ဆက္ဆံေရး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104921" y="5059682"/>
            <a:ext cx="4312231" cy="1674690"/>
          </a:xfrm>
          <a:prstGeom prst="roundRect">
            <a:avLst>
              <a:gd name="adj" fmla="val 0"/>
            </a:avLst>
          </a:prstGeom>
          <a:solidFill>
            <a:srgbClr val="8EFA00"/>
          </a:solidFill>
          <a:ln w="19050"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2000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endParaRPr lang="en-US" sz="2000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	</a:t>
            </a:r>
            <a:r>
              <a:rPr lang="en-US" sz="2000" dirty="0" err="1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ဝင္ေငြမ်ား</a:t>
            </a:r>
            <a:endParaRPr lang="en-US" sz="2000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endParaRPr lang="en-US" sz="105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6880" y="969629"/>
            <a:ext cx="1734312" cy="4070349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  <a:ln w="19050"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000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000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000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000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000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r>
              <a:rPr lang="en-US" sz="2000" dirty="0" err="1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အဓိက</a:t>
            </a:r>
            <a:r>
              <a:rPr lang="en-US" sz="2000" dirty="0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endParaRPr lang="en-US" sz="2000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r>
              <a:rPr lang="en-US" sz="2000" dirty="0" err="1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မိတ</a:t>
            </a:r>
            <a:r>
              <a:rPr lang="en-US" sz="2000" dirty="0" err="1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္ဖက္မ်ား</a:t>
            </a:r>
            <a:endParaRPr lang="en-US" sz="2000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471672" y="2971797"/>
            <a:ext cx="1703832" cy="2052941"/>
          </a:xfrm>
          <a:prstGeom prst="roundRect">
            <a:avLst>
              <a:gd name="adj" fmla="val 0"/>
            </a:avLst>
          </a:prstGeom>
          <a:solidFill>
            <a:srgbClr val="D883FF"/>
          </a:solidFill>
          <a:ln w="19050"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r>
              <a:rPr lang="en-US" sz="2000" dirty="0" err="1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အရင</a:t>
            </a:r>
            <a:r>
              <a:rPr lang="en-US" sz="2000" dirty="0" err="1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္းအျမစ</a:t>
            </a:r>
            <a:r>
              <a:rPr lang="en-US" sz="2000" dirty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sz="2000" dirty="0" err="1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မ်ား</a:t>
            </a:r>
            <a:endParaRPr lang="en-US" sz="2000" b="1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456432" y="972912"/>
            <a:ext cx="1721674" cy="1988108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 w="19050"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smtClean="0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လုပ</a:t>
            </a:r>
            <a:r>
              <a:rPr lang="en-US" sz="2000" dirty="0" err="1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္ငန္း</a:t>
            </a:r>
            <a:r>
              <a:rPr lang="en-US" sz="2000" dirty="0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ေဆာင္ရြက</a:t>
            </a:r>
            <a:r>
              <a:rPr lang="en-US" sz="2000" dirty="0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sz="2000" dirty="0" err="1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ခ်က္မ်ား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676399" y="5039979"/>
            <a:ext cx="4398041" cy="169776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19050"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2000" b="1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000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r>
              <a:rPr lang="en-US" sz="2000" dirty="0" err="1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စရိတ္မ်ား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696" y="3478138"/>
            <a:ext cx="1093488" cy="10566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381" y="4253620"/>
            <a:ext cx="670560" cy="6705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015" y="1209894"/>
            <a:ext cx="1466411" cy="146641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738" y="1135634"/>
            <a:ext cx="1562695" cy="12241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503" y="5193360"/>
            <a:ext cx="1723978" cy="129481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121" y="5193360"/>
            <a:ext cx="1346200" cy="142428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51" y="2073763"/>
            <a:ext cx="1064709" cy="8872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946" y="2359745"/>
            <a:ext cx="674861" cy="5629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9961" y="4267356"/>
            <a:ext cx="1066015" cy="71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9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35981"/>
          </a:xfrm>
        </p:spPr>
        <p:txBody>
          <a:bodyPr/>
          <a:lstStyle/>
          <a:p>
            <a:r>
              <a:rPr lang="en-US" dirty="0" smtClean="0"/>
              <a:t>Overview: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251678" y="1691640"/>
            <a:ext cx="10178322" cy="472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What is a business plan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?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(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စီးပ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ြါ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းေရးလုပ္ငန္း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စီမံခ်က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ဆုိသည္မွာ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..?) 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Why you need </a:t>
            </a:r>
            <a:r>
              <a:rPr lang="en-US" sz="2400" dirty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a business 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plan?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(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ဘာေ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ၾကာင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Business plan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လုိအပ္သလဲ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?) 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Basic of a Business plan &gt; Business Model Canvas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(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စီးပ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ြါ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းေရး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နမူနာပုံစံ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ကားခ်ပ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္)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Components </a:t>
            </a:r>
            <a:r>
              <a:rPr lang="en-US" sz="2400" dirty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of a business 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plan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(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စီးပ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ြါ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းေရးလုပ္ငန္း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စီမံခ်က္တစ္ခု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၏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အစိတ္အပုိင္းမ်ား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)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Tips </a:t>
            </a:r>
            <a:r>
              <a:rPr lang="en-US" sz="2400" dirty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for preparing a business 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plan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(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စီးပ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ြါ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းေရးလုပ္ငန္း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စီမံခ်က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ေရးဆဲြနည္း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ေသာ့ခ်က္မ်ား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)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8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294468"/>
            <a:ext cx="9144000" cy="1153332"/>
          </a:xfrm>
        </p:spPr>
        <p:txBody>
          <a:bodyPr/>
          <a:lstStyle/>
          <a:p>
            <a:r>
              <a:rPr lang="en-US" dirty="0" smtClean="0"/>
              <a:t>9. Costs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49680" y="1600200"/>
            <a:ext cx="8961120" cy="4876800"/>
          </a:xfrm>
        </p:spPr>
        <p:txBody>
          <a:bodyPr>
            <a:normAutofit/>
          </a:bodyPr>
          <a:lstStyle/>
          <a:p>
            <a:r>
              <a:rPr lang="en-US" sz="26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Key Resources, Key Activities ႏွ</a:t>
            </a:r>
            <a:r>
              <a:rPr lang="en-US" sz="26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င</a:t>
            </a:r>
            <a:r>
              <a:rPr lang="en-US" sz="26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့္ Key Partners </a:t>
            </a:r>
            <a:r>
              <a:rPr lang="en-US" sz="26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မ်ား</a:t>
            </a:r>
            <a:r>
              <a:rPr lang="en-US" sz="26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သတ္မွတ</a:t>
            </a:r>
            <a:r>
              <a:rPr lang="en-US" sz="26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္ျ</a:t>
            </a:r>
            <a:r>
              <a:rPr lang="en-US" sz="26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ပီးပါက</a:t>
            </a:r>
            <a:r>
              <a:rPr lang="en-US" sz="26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စရိတ္မ်ားကို</a:t>
            </a:r>
            <a:r>
              <a:rPr lang="en-US" sz="26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အၾကမ္းတြက</a:t>
            </a:r>
            <a:r>
              <a:rPr lang="en-US" sz="26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္ႏ</a:t>
            </a:r>
            <a:r>
              <a:rPr lang="en-US" sz="26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ုိင</a:t>
            </a:r>
            <a:r>
              <a:rPr lang="en-US" sz="26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္ျ</a:t>
            </a:r>
            <a:r>
              <a:rPr lang="en-US" sz="26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ပီ</a:t>
            </a:r>
            <a:r>
              <a:rPr lang="is-IS" sz="26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…</a:t>
            </a:r>
          </a:p>
          <a:p>
            <a:endParaRPr lang="en-US" sz="2600" dirty="0" smtClean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r>
              <a:rPr lang="en-US" sz="26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Business Model </a:t>
            </a:r>
            <a:r>
              <a:rPr lang="en-US" sz="26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ကို</a:t>
            </a:r>
            <a:r>
              <a:rPr lang="en-US" sz="26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အေကာင္အထည္ေဖၚရန</a:t>
            </a:r>
            <a:r>
              <a:rPr lang="en-US" sz="26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sz="26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ကုန္က</a:t>
            </a:r>
            <a:r>
              <a:rPr lang="en-US" sz="26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် </a:t>
            </a:r>
            <a:r>
              <a:rPr lang="en-US" sz="26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စရိတ္မ်ားမွာ</a:t>
            </a:r>
            <a:r>
              <a:rPr lang="en-US" sz="26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အဘယ္နည္း</a:t>
            </a:r>
            <a:r>
              <a:rPr lang="en-US" sz="26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.. </a:t>
            </a:r>
            <a:endParaRPr lang="en-US" sz="2600" dirty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lvl="1"/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ပုံေသပုိင္ပစၥည္းမ်ားအတြက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ကုန္က်စရိတ္မ်ား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</a:p>
          <a:p>
            <a:pPr lvl="2"/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ရုံးခန္းငွားခ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၊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စက္ပစၥည္း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၊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ကြန္ပ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်ဴ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တာ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၊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ရုံးသုံး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ပရိေဘာဂ</a:t>
            </a:r>
            <a:endParaRPr lang="en-US" sz="2200" dirty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lvl="1"/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ပုံမွန္ကုန္က်စရိတ္မ်ား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</a:p>
          <a:p>
            <a:pPr lvl="2"/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လစာ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၊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ကုန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္ၾ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ကမ္း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၊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သယ္ယူပုိ႔ေဆာင္ေရးစရိတ္မ်ား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၊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ေရဖုိးမီးဖုိး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၊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အခြန္အခ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၊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အေသးသုံးပစၥည္းမ်ား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ဝယ္ယူျခင္း</a:t>
            </a:r>
            <a:r>
              <a:rPr lang="en-US" sz="22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၊</a:t>
            </a:r>
            <a:endParaRPr lang="en-US" sz="2200" dirty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endParaRPr lang="en-US" dirty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6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1189" y="59941"/>
            <a:ext cx="10178322" cy="7563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Business Model Canvas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676401" y="5029201"/>
            <a:ext cx="4398041" cy="175259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 b="1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400" b="1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Costs</a:t>
            </a:r>
            <a:endParaRPr 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74442" y="5029201"/>
            <a:ext cx="4398041" cy="175259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 b="1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endParaRPr lang="en-US" sz="2400" b="1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      Revenue</a:t>
            </a:r>
            <a:endParaRPr lang="en-US" sz="2400" b="1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endParaRPr 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76400" y="914400"/>
            <a:ext cx="1764792" cy="41148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400" b="1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400" b="1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400" b="1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400" b="1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400" b="1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Key</a:t>
            </a:r>
            <a:endParaRPr lang="en-US" sz="2400" b="1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Partners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41192" y="914400"/>
            <a:ext cx="1764792" cy="20574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 smtClean="0">
              <a:solidFill>
                <a:sysClr val="windowText" lastClr="0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r>
              <a:rPr lang="en-US" sz="2400" b="1" dirty="0" smtClean="0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Key Activities</a:t>
            </a:r>
            <a:endParaRPr 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41192" y="2971800"/>
            <a:ext cx="1764792" cy="20574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Key Resources</a:t>
            </a:r>
            <a:endParaRPr lang="en-US" sz="2400" b="1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178106" y="914400"/>
            <a:ext cx="1764792" cy="41148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400" b="1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Value </a:t>
            </a:r>
            <a:endParaRPr lang="en-US" sz="2400" b="1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Provided</a:t>
            </a:r>
            <a:endParaRPr 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942898" y="914400"/>
            <a:ext cx="1764792" cy="20574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 smtClean="0">
              <a:solidFill>
                <a:sysClr val="windowText" lastClr="0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r>
              <a:rPr lang="en-US" sz="2400" b="1" dirty="0" smtClean="0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Customer Relation-ship</a:t>
            </a:r>
            <a:endParaRPr 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942898" y="2971800"/>
            <a:ext cx="1764792" cy="20574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 smtClean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Zawgyi-One" charset="0"/>
                <a:ea typeface="Zawgyi-One" charset="0"/>
                <a:cs typeface="Zawgyi-One" charset="0"/>
              </a:rPr>
              <a:t>Channels</a:t>
            </a:r>
            <a:endParaRPr 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707690" y="914400"/>
            <a:ext cx="1764792" cy="41148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35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 w="1905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 smtClean="0">
              <a:solidFill>
                <a:sysClr val="windowText" lastClr="0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400" b="1" dirty="0">
              <a:solidFill>
                <a:sysClr val="windowText" lastClr="0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400" b="1" dirty="0" smtClean="0">
              <a:solidFill>
                <a:sysClr val="windowText" lastClr="0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400" b="1" dirty="0">
              <a:solidFill>
                <a:sysClr val="windowText" lastClr="0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endParaRPr lang="en-US" sz="2400" b="1" dirty="0" smtClean="0">
              <a:solidFill>
                <a:sysClr val="windowText" lastClr="0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algn="ctr"/>
            <a:r>
              <a:rPr lang="en-US" sz="2400" b="1" dirty="0" smtClean="0">
                <a:solidFill>
                  <a:sysClr val="windowText" lastClr="000000"/>
                </a:solidFill>
                <a:latin typeface="Zawgyi-One" charset="0"/>
                <a:ea typeface="Zawgyi-One" charset="0"/>
                <a:cs typeface="Zawgyi-One" charset="0"/>
              </a:rPr>
              <a:t>Customers</a:t>
            </a:r>
            <a:endParaRPr 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676400" y="914400"/>
            <a:ext cx="8796082" cy="5867400"/>
          </a:xfrm>
          <a:prstGeom prst="roundRect">
            <a:avLst>
              <a:gd name="adj" fmla="val 0"/>
            </a:avLst>
          </a:prstGeom>
          <a:noFill/>
          <a:ln w="3810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112713">
              <a:buFont typeface="Arial" pitchFamily="34" charset="0"/>
              <a:buChar char="•"/>
            </a:pPr>
            <a:endParaRPr lang="en-US" sz="2400" b="1" dirty="0">
              <a:solidFill>
                <a:prstClr val="black"/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696" y="3478138"/>
            <a:ext cx="1093488" cy="105667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121" y="5193360"/>
            <a:ext cx="1346200" cy="14242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015" y="1209894"/>
            <a:ext cx="1466411" cy="146641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503" y="5193360"/>
            <a:ext cx="1723978" cy="129481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738" y="1135634"/>
            <a:ext cx="1562695" cy="122411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9961" y="4175916"/>
            <a:ext cx="1066015" cy="71778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946" y="2359745"/>
            <a:ext cx="674861" cy="56297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381" y="4253620"/>
            <a:ext cx="670560" cy="67056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51" y="2073763"/>
            <a:ext cx="1064709" cy="88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814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" y="183117"/>
            <a:ext cx="8854440" cy="6549003"/>
          </a:xfrm>
        </p:spPr>
      </p:pic>
    </p:spTree>
    <p:extLst>
      <p:ext uri="{BB962C8B-B14F-4D97-AF65-F5344CB8AC3E}">
        <p14:creationId xmlns:p14="http://schemas.microsoft.com/office/powerpoint/2010/main" val="146660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 (1):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Continue to finish your </a:t>
            </a:r>
            <a:r>
              <a:rPr lang="en-US" sz="2800" smtClean="0">
                <a:solidFill>
                  <a:schemeClr val="tx1"/>
                </a:solidFill>
              </a:rPr>
              <a:t>group “Business Model Canvas”</a:t>
            </a:r>
            <a:endParaRPr lang="en-US" sz="280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008" y="3000213"/>
            <a:ext cx="3519192" cy="351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14642" y="1211204"/>
            <a:ext cx="11159198" cy="2735956"/>
          </a:xfrm>
        </p:spPr>
        <p:txBody>
          <a:bodyPr/>
          <a:lstStyle/>
          <a:p>
            <a:r>
              <a:rPr lang="en-US" sz="8000" dirty="0" smtClean="0"/>
              <a:t>Components of </a:t>
            </a:r>
            <a:br>
              <a:rPr lang="en-US" sz="8000" dirty="0" smtClean="0"/>
            </a:br>
            <a:r>
              <a:rPr lang="en-US" sz="8000" dirty="0" smtClean="0"/>
              <a:t>a business plan</a:t>
            </a:r>
            <a:endParaRPr lang="en-US" sz="8000" dirty="0"/>
          </a:p>
        </p:txBody>
      </p:sp>
      <p:sp>
        <p:nvSpPr>
          <p:cNvPr id="5" name="TextBox 4"/>
          <p:cNvSpPr txBox="1"/>
          <p:nvPr/>
        </p:nvSpPr>
        <p:spPr>
          <a:xfrm>
            <a:off x="514642" y="4587240"/>
            <a:ext cx="115097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atin typeface="Zawgyi-One" charset="0"/>
                <a:ea typeface="Zawgyi-One" charset="0"/>
                <a:cs typeface="Zawgyi-One" charset="0"/>
              </a:rPr>
              <a:t>လုပ္ငန္းစီမံခ်က္တြင</a:t>
            </a:r>
            <a:r>
              <a:rPr lang="en-US" sz="5400" b="1" dirty="0" smtClean="0"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sz="5400" b="1" dirty="0" err="1" smtClean="0">
                <a:latin typeface="Zawgyi-One" charset="0"/>
                <a:ea typeface="Zawgyi-One" charset="0"/>
                <a:cs typeface="Zawgyi-One" charset="0"/>
              </a:rPr>
              <a:t>ပါဝင္ေသာ</a:t>
            </a:r>
            <a:r>
              <a:rPr lang="en-US" sz="5400" b="1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5400" b="1" dirty="0" err="1" smtClean="0">
                <a:latin typeface="Zawgyi-One" charset="0"/>
                <a:ea typeface="Zawgyi-One" charset="0"/>
                <a:cs typeface="Zawgyi-One" charset="0"/>
              </a:rPr>
              <a:t>အစိတ္အပုိင္းမ်ား</a:t>
            </a:r>
            <a:endParaRPr lang="en-US" sz="5400" b="1" dirty="0">
              <a:latin typeface="Zawgyi-One" charset="0"/>
              <a:ea typeface="Zawgyi-One" charset="0"/>
              <a:cs typeface="Zawgyi-O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24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0" y="106680"/>
            <a:ext cx="10972800" cy="17678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Business Plan components:</a:t>
            </a:r>
            <a:br>
              <a:rPr lang="en-US" dirty="0" smtClean="0"/>
            </a:br>
            <a:r>
              <a:rPr lang="en-US" sz="4400" dirty="0" err="1" smtClean="0">
                <a:latin typeface="Zawgyi-One" charset="0"/>
                <a:ea typeface="Zawgyi-One" charset="0"/>
                <a:cs typeface="Zawgyi-One" charset="0"/>
              </a:rPr>
              <a:t>လုပ္ငန္းစီမံခ်က္တြင္ပါဝင္ေသာအစိတ္အပိုင္းမ်ား</a:t>
            </a:r>
            <a:endParaRPr lang="en-US" sz="4400" dirty="0"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874517"/>
            <a:ext cx="9340122" cy="4618880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  <a:latin typeface="Zawgyi-One" charset="0"/>
                <a:ea typeface="Zawgyi-One" charset="0"/>
                <a:cs typeface="Zawgyi-One" charset="0"/>
              </a:rPr>
              <a:t>Executive summary - </a:t>
            </a:r>
            <a:r>
              <a:rPr lang="en-US" dirty="0" err="1" smtClean="0">
                <a:solidFill>
                  <a:srgbClr val="C00000"/>
                </a:solidFill>
                <a:latin typeface="Zawgyi-One" charset="0"/>
                <a:ea typeface="Zawgyi-One" charset="0"/>
                <a:cs typeface="Zawgyi-One" charset="0"/>
              </a:rPr>
              <a:t>အ</a:t>
            </a:r>
            <a:r>
              <a:rPr lang="en-US" dirty="0" smtClean="0">
                <a:solidFill>
                  <a:srgbClr val="C00000"/>
                </a:solidFill>
                <a:latin typeface="Zawgyi-One" charset="0"/>
                <a:ea typeface="Zawgyi-One" charset="0"/>
                <a:cs typeface="Zawgyi-One" charset="0"/>
              </a:rPr>
              <a:t>ႏွ</a:t>
            </a:r>
            <a:r>
              <a:rPr lang="en-US" dirty="0" err="1" smtClean="0">
                <a:solidFill>
                  <a:srgbClr val="C00000"/>
                </a:solidFill>
                <a:latin typeface="Zawgyi-One" charset="0"/>
                <a:ea typeface="Zawgyi-One" charset="0"/>
                <a:cs typeface="Zawgyi-One" charset="0"/>
              </a:rPr>
              <a:t>စ္ခ</a:t>
            </a:r>
            <a:r>
              <a:rPr lang="en-US" dirty="0" smtClean="0">
                <a:solidFill>
                  <a:srgbClr val="C00000"/>
                </a:solidFill>
                <a:latin typeface="Zawgyi-One" charset="0"/>
                <a:ea typeface="Zawgyi-One" charset="0"/>
                <a:cs typeface="Zawgyi-One" charset="0"/>
              </a:rPr>
              <a:t>်ဳ</a:t>
            </a:r>
            <a:r>
              <a:rPr lang="en-US" dirty="0" err="1" smtClean="0">
                <a:solidFill>
                  <a:srgbClr val="C00000"/>
                </a:solidFill>
                <a:latin typeface="Zawgyi-One" charset="0"/>
                <a:ea typeface="Zawgyi-One" charset="0"/>
                <a:cs typeface="Zawgyi-One" charset="0"/>
              </a:rPr>
              <a:t>ပ</a:t>
            </a:r>
            <a:r>
              <a:rPr lang="en-US" dirty="0" smtClean="0">
                <a:solidFill>
                  <a:srgbClr val="C00000"/>
                </a:solidFill>
                <a:latin typeface="Zawgyi-One" charset="0"/>
                <a:ea typeface="Zawgyi-One" charset="0"/>
                <a:cs typeface="Zawgyi-One" charset="0"/>
              </a:rPr>
              <a:t>္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  <a:latin typeface="Zawgyi-One" charset="0"/>
                <a:ea typeface="Zawgyi-One" charset="0"/>
                <a:cs typeface="Zawgyi-One" charset="0"/>
              </a:rPr>
              <a:t>Company background - </a:t>
            </a:r>
            <a:r>
              <a:rPr lang="en-US" dirty="0" err="1" smtClean="0">
                <a:solidFill>
                  <a:srgbClr val="C00000"/>
                </a:solidFill>
                <a:latin typeface="Zawgyi-One" charset="0"/>
                <a:ea typeface="Zawgyi-One" charset="0"/>
                <a:cs typeface="Zawgyi-One" charset="0"/>
              </a:rPr>
              <a:t>ကုမၸဏီ</a:t>
            </a:r>
            <a:r>
              <a:rPr lang="en-US" dirty="0" smtClean="0">
                <a:solidFill>
                  <a:srgbClr val="C00000"/>
                </a:solidFill>
                <a:latin typeface="Zawgyi-One" charset="0"/>
                <a:ea typeface="Zawgyi-One" charset="0"/>
                <a:cs typeface="Zawgyi-One" charset="0"/>
              </a:rPr>
              <a:t>၏ </a:t>
            </a:r>
            <a:r>
              <a:rPr lang="en-US" dirty="0" err="1" smtClean="0">
                <a:solidFill>
                  <a:srgbClr val="C00000"/>
                </a:solidFill>
                <a:latin typeface="Zawgyi-One" charset="0"/>
                <a:ea typeface="Zawgyi-One" charset="0"/>
                <a:cs typeface="Zawgyi-One" charset="0"/>
              </a:rPr>
              <a:t>ေနာက္ခံ</a:t>
            </a:r>
            <a:r>
              <a:rPr lang="en-US" dirty="0" smtClean="0">
                <a:solidFill>
                  <a:srgbClr val="C00000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Zawgyi-One" charset="0"/>
                <a:ea typeface="Zawgyi-One" charset="0"/>
                <a:cs typeface="Zawgyi-One" charset="0"/>
              </a:rPr>
              <a:t>အေၾကာင္းအရာ</a:t>
            </a:r>
            <a:endParaRPr lang="en-US" dirty="0" smtClean="0">
              <a:solidFill>
                <a:srgbClr val="C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  <a:latin typeface="Zawgyi-One" charset="0"/>
                <a:ea typeface="Zawgyi-One" charset="0"/>
                <a:cs typeface="Zawgyi-One" charset="0"/>
              </a:rPr>
              <a:t>Products or services - </a:t>
            </a:r>
            <a:r>
              <a:rPr lang="en-US" dirty="0" err="1" smtClean="0">
                <a:solidFill>
                  <a:srgbClr val="C00000"/>
                </a:solidFill>
                <a:latin typeface="Zawgyi-One" charset="0"/>
                <a:ea typeface="Zawgyi-One" charset="0"/>
                <a:cs typeface="Zawgyi-One" charset="0"/>
              </a:rPr>
              <a:t>ကုန္ပစၥည္း</a:t>
            </a:r>
            <a:r>
              <a:rPr lang="en-US" dirty="0" smtClean="0">
                <a:solidFill>
                  <a:srgbClr val="C00000"/>
                </a:solidFill>
                <a:latin typeface="Zawgyi-One" charset="0"/>
                <a:ea typeface="Zawgyi-One" charset="0"/>
                <a:cs typeface="Zawgyi-One" charset="0"/>
              </a:rPr>
              <a:t>/</a:t>
            </a:r>
            <a:r>
              <a:rPr lang="en-US" dirty="0" err="1" smtClean="0">
                <a:solidFill>
                  <a:srgbClr val="C00000"/>
                </a:solidFill>
                <a:latin typeface="Zawgyi-One" charset="0"/>
                <a:ea typeface="Zawgyi-One" charset="0"/>
                <a:cs typeface="Zawgyi-One" charset="0"/>
              </a:rPr>
              <a:t>ဝန္ေဆာင္မ</a:t>
            </a:r>
            <a:r>
              <a:rPr lang="en-US" dirty="0" smtClean="0">
                <a:solidFill>
                  <a:srgbClr val="C00000"/>
                </a:solidFill>
                <a:latin typeface="Zawgyi-One" charset="0"/>
                <a:ea typeface="Zawgyi-One" charset="0"/>
                <a:cs typeface="Zawgyi-One" charset="0"/>
              </a:rPr>
              <a:t>ႈ </a:t>
            </a:r>
            <a:r>
              <a:rPr lang="en-US" dirty="0" err="1" smtClean="0">
                <a:solidFill>
                  <a:srgbClr val="C00000"/>
                </a:solidFill>
                <a:latin typeface="Zawgyi-One" charset="0"/>
                <a:ea typeface="Zawgyi-One" charset="0"/>
                <a:cs typeface="Zawgyi-One" charset="0"/>
              </a:rPr>
              <a:t>အေၾကာင္း</a:t>
            </a:r>
            <a:endParaRPr lang="en-US" dirty="0" smtClean="0">
              <a:solidFill>
                <a:srgbClr val="C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  <a:latin typeface="Zawgyi-One" charset="0"/>
                <a:ea typeface="Zawgyi-One" charset="0"/>
                <a:cs typeface="Zawgyi-One" charset="0"/>
              </a:rPr>
              <a:t>The Marketing plan – </a:t>
            </a:r>
            <a:r>
              <a:rPr lang="en-US" dirty="0" err="1" smtClean="0">
                <a:solidFill>
                  <a:srgbClr val="C00000"/>
                </a:solidFill>
                <a:latin typeface="Zawgyi-One" charset="0"/>
                <a:ea typeface="Zawgyi-One" charset="0"/>
                <a:cs typeface="Zawgyi-One" charset="0"/>
              </a:rPr>
              <a:t>ေစ်းကြက္ေဖၚေဆာင္ေရး</a:t>
            </a:r>
            <a:r>
              <a:rPr lang="en-US" dirty="0" smtClean="0">
                <a:solidFill>
                  <a:srgbClr val="C00000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Zawgyi-One" charset="0"/>
                <a:ea typeface="Zawgyi-One" charset="0"/>
                <a:cs typeface="Zawgyi-One" charset="0"/>
              </a:rPr>
              <a:t>အစီအမံမ်ား</a:t>
            </a:r>
            <a:endParaRPr lang="en-US" dirty="0" smtClean="0">
              <a:solidFill>
                <a:srgbClr val="C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  <a:latin typeface="Zawgyi-One" charset="0"/>
                <a:ea typeface="Zawgyi-One" charset="0"/>
                <a:cs typeface="Zawgyi-One" charset="0"/>
              </a:rPr>
              <a:t>Operational plan - </a:t>
            </a:r>
            <a:r>
              <a:rPr lang="en-US" dirty="0" err="1" smtClean="0">
                <a:solidFill>
                  <a:srgbClr val="C00000"/>
                </a:solidFill>
                <a:latin typeface="Zawgyi-One" charset="0"/>
                <a:ea typeface="Zawgyi-One" charset="0"/>
                <a:cs typeface="Zawgyi-One" charset="0"/>
              </a:rPr>
              <a:t>လုပ္ငန္းအေကာင္အထည္ေဖၚေရး</a:t>
            </a:r>
            <a:r>
              <a:rPr lang="en-US" dirty="0" smtClean="0">
                <a:solidFill>
                  <a:srgbClr val="C00000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Zawgyi-One" charset="0"/>
                <a:ea typeface="Zawgyi-One" charset="0"/>
                <a:cs typeface="Zawgyi-One" charset="0"/>
              </a:rPr>
              <a:t>အစီအမံမ်ား</a:t>
            </a:r>
            <a:endParaRPr lang="en-US" dirty="0" smtClean="0">
              <a:solidFill>
                <a:srgbClr val="C0000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Management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–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စီမံခန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္႔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Zawgyi-One" charset="0"/>
                <a:ea typeface="Zawgyi-One" charset="0"/>
                <a:cs typeface="Zawgyi-One" charset="0"/>
              </a:rPr>
              <a:t>ခဲြမႈအေၾကာင္းအရာမ်ား</a:t>
            </a:r>
            <a:endParaRPr lang="en-US" dirty="0">
              <a:solidFill>
                <a:schemeClr val="bg2">
                  <a:lumMod val="25000"/>
                </a:schemeClr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7"/>
            </a:pPr>
            <a:r>
              <a:rPr lang="en-US" dirty="0">
                <a:solidFill>
                  <a:srgbClr val="00B050"/>
                </a:solidFill>
                <a:latin typeface="Zawgyi-One" charset="0"/>
                <a:ea typeface="Zawgyi-One" charset="0"/>
                <a:cs typeface="Zawgyi-One" charset="0"/>
              </a:rPr>
              <a:t>Financial projections - </a:t>
            </a:r>
            <a:r>
              <a:rPr lang="en-US" dirty="0" err="1">
                <a:solidFill>
                  <a:srgbClr val="00B050"/>
                </a:solidFill>
                <a:latin typeface="Zawgyi-One" charset="0"/>
                <a:ea typeface="Zawgyi-One" charset="0"/>
                <a:cs typeface="Zawgyi-One" charset="0"/>
              </a:rPr>
              <a:t>ဘ႑ာေရး</a:t>
            </a:r>
            <a:r>
              <a:rPr lang="en-US" dirty="0">
                <a:solidFill>
                  <a:srgbClr val="00B050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Zawgyi-One" charset="0"/>
                <a:ea typeface="Zawgyi-One" charset="0"/>
                <a:cs typeface="Zawgyi-One" charset="0"/>
              </a:rPr>
              <a:t>ခန</a:t>
            </a:r>
            <a:r>
              <a:rPr lang="en-US" dirty="0">
                <a:solidFill>
                  <a:srgbClr val="00B050"/>
                </a:solidFill>
                <a:latin typeface="Zawgyi-One" charset="0"/>
                <a:ea typeface="Zawgyi-One" charset="0"/>
                <a:cs typeface="Zawgyi-One" charset="0"/>
              </a:rPr>
              <a:t>္႔</a:t>
            </a:r>
            <a:r>
              <a:rPr lang="en-US" dirty="0" err="1">
                <a:solidFill>
                  <a:srgbClr val="00B050"/>
                </a:solidFill>
                <a:latin typeface="Zawgyi-One" charset="0"/>
                <a:ea typeface="Zawgyi-One" charset="0"/>
                <a:cs typeface="Zawgyi-One" charset="0"/>
              </a:rPr>
              <a:t>မွန္း</a:t>
            </a:r>
            <a:r>
              <a:rPr lang="en-US" dirty="0">
                <a:solidFill>
                  <a:srgbClr val="00B050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Zawgyi-One" charset="0"/>
                <a:ea typeface="Zawgyi-One" charset="0"/>
                <a:cs typeface="Zawgyi-One" charset="0"/>
              </a:rPr>
              <a:t>ရာထားခ်က္မ်ား</a:t>
            </a:r>
            <a:endParaRPr lang="en-US" dirty="0">
              <a:solidFill>
                <a:srgbClr val="00B05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7"/>
            </a:pPr>
            <a:r>
              <a:rPr lang="en-US" dirty="0">
                <a:solidFill>
                  <a:srgbClr val="00B050"/>
                </a:solidFill>
                <a:latin typeface="Zawgyi-One" charset="0"/>
                <a:ea typeface="Zawgyi-One" charset="0"/>
                <a:cs typeface="Zawgyi-One" charset="0"/>
              </a:rPr>
              <a:t>Relevant appendixes - </a:t>
            </a:r>
            <a:r>
              <a:rPr lang="en-US" dirty="0" err="1">
                <a:solidFill>
                  <a:srgbClr val="00B050"/>
                </a:solidFill>
                <a:latin typeface="Zawgyi-One" charset="0"/>
                <a:ea typeface="Zawgyi-One" charset="0"/>
                <a:cs typeface="Zawgyi-One" charset="0"/>
              </a:rPr>
              <a:t>ဆီေလ်ာ္ရာ</a:t>
            </a:r>
            <a:r>
              <a:rPr lang="en-US" dirty="0">
                <a:solidFill>
                  <a:srgbClr val="00B050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Zawgyi-One" charset="0"/>
                <a:ea typeface="Zawgyi-One" charset="0"/>
                <a:cs typeface="Zawgyi-One" charset="0"/>
              </a:rPr>
              <a:t>ေနာက္ဆက္တြဲမ်ား</a:t>
            </a:r>
            <a:endParaRPr lang="en-US" dirty="0">
              <a:solidFill>
                <a:srgbClr val="00B050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7"/>
            </a:pPr>
            <a:endParaRPr lang="en-US" dirty="0">
              <a:latin typeface="Zawgyi-One" charset="0"/>
              <a:ea typeface="Zawgyi-One" charset="0"/>
              <a:cs typeface="Zawgyi-One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dirty="0" smtClean="0">
              <a:solidFill>
                <a:srgbClr val="C00000"/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Grp="1"/>
          </p:cNvSpPr>
          <p:nvPr>
            <p:ph type="title"/>
          </p:nvPr>
        </p:nvSpPr>
        <p:spPr>
          <a:xfrm>
            <a:off x="1767840" y="182880"/>
            <a:ext cx="8229600" cy="164592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800" b="1" dirty="0" smtClean="0"/>
              <a:t>1. The </a:t>
            </a:r>
            <a:r>
              <a:rPr lang="en-US" altLang="en-US" sz="4800" b="1" dirty="0"/>
              <a:t>Executive </a:t>
            </a:r>
            <a:r>
              <a:rPr lang="en-US" altLang="en-US" sz="4800" b="1" dirty="0" smtClean="0"/>
              <a:t>Summary</a:t>
            </a:r>
            <a:br>
              <a:rPr lang="en-US" altLang="en-US" sz="4800" b="1" dirty="0" smtClean="0"/>
            </a:br>
            <a:r>
              <a:rPr lang="en-US" altLang="en-US" sz="4800" b="1" dirty="0" err="1" smtClean="0">
                <a:latin typeface="zawgyi1" pitchFamily="34" charset="0"/>
                <a:cs typeface="zawgyi1" pitchFamily="34" charset="0"/>
              </a:rPr>
              <a:t>အ</a:t>
            </a:r>
            <a:r>
              <a:rPr lang="en-US" altLang="en-US" sz="4800" b="1" dirty="0" smtClean="0">
                <a:latin typeface="zawgyi1" pitchFamily="34" charset="0"/>
                <a:cs typeface="zawgyi1" pitchFamily="34" charset="0"/>
              </a:rPr>
              <a:t>ႏွ</a:t>
            </a:r>
            <a:r>
              <a:rPr lang="en-US" altLang="en-US" sz="4800" b="1" dirty="0" err="1" smtClean="0">
                <a:latin typeface="zawgyi1" pitchFamily="34" charset="0"/>
                <a:cs typeface="zawgyi1" pitchFamily="34" charset="0"/>
              </a:rPr>
              <a:t>စ္ခ</a:t>
            </a:r>
            <a:r>
              <a:rPr lang="en-US" altLang="en-US" sz="4800" b="1" dirty="0" smtClean="0">
                <a:latin typeface="zawgyi1" pitchFamily="34" charset="0"/>
                <a:cs typeface="zawgyi1" pitchFamily="34" charset="0"/>
              </a:rPr>
              <a:t>်ဳ</a:t>
            </a:r>
            <a:r>
              <a:rPr lang="en-US" altLang="en-US" sz="4800" b="1" dirty="0" err="1" smtClean="0">
                <a:latin typeface="zawgyi1" pitchFamily="34" charset="0"/>
                <a:cs typeface="zawgyi1" pitchFamily="34" charset="0"/>
              </a:rPr>
              <a:t>ပ</a:t>
            </a:r>
            <a:r>
              <a:rPr lang="en-US" altLang="en-US" sz="4800" b="1" dirty="0" smtClean="0">
                <a:latin typeface="zawgyi1" pitchFamily="34" charset="0"/>
                <a:cs typeface="zawgyi1" pitchFamily="34" charset="0"/>
              </a:rPr>
              <a:t>္</a:t>
            </a:r>
            <a:endParaRPr lang="en-US" altLang="en-US" sz="4800" b="1" dirty="0">
              <a:latin typeface="zawgyi1" pitchFamily="34" charset="0"/>
              <a:ea typeface="Zawgyi-One" charset="0"/>
              <a:cs typeface="zawgyi1" pitchFamily="34" charset="0"/>
            </a:endParaRPr>
          </a:p>
        </p:txBody>
      </p:sp>
      <p:sp>
        <p:nvSpPr>
          <p:cNvPr id="83972" name="Rectangle 3"/>
          <p:cNvSpPr>
            <a:spLocks noGrp="1"/>
          </p:cNvSpPr>
          <p:nvPr>
            <p:ph idx="1"/>
          </p:nvPr>
        </p:nvSpPr>
        <p:spPr>
          <a:xfrm>
            <a:off x="2057400" y="1828800"/>
            <a:ext cx="8229600" cy="466344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en-US" sz="2200" b="1" dirty="0" err="1" smtClean="0">
                <a:solidFill>
                  <a:srgbClr val="FF0000"/>
                </a:solidFill>
                <a:latin typeface="Zawgyi-One" charset="0"/>
                <a:ea typeface="Zawgyi-One" charset="0"/>
                <a:cs typeface="Zawgyi-One" charset="0"/>
              </a:rPr>
              <a:t>ေနာက္ဆုံးမ</a:t>
            </a:r>
            <a:r>
              <a:rPr lang="en-US" altLang="en-US" sz="2200" b="1" dirty="0" smtClean="0">
                <a:solidFill>
                  <a:srgbClr val="FF0000"/>
                </a:solidFill>
                <a:latin typeface="Zawgyi-One" charset="0"/>
                <a:ea typeface="Zawgyi-One" charset="0"/>
                <a:cs typeface="Zawgyi-One" charset="0"/>
              </a:rPr>
              <a:t>ွ </a:t>
            </a:r>
            <a:r>
              <a:rPr lang="en-US" altLang="en-US" sz="2200" b="1" dirty="0" err="1" smtClean="0">
                <a:solidFill>
                  <a:srgbClr val="FF0000"/>
                </a:solidFill>
                <a:latin typeface="Zawgyi-One" charset="0"/>
                <a:ea typeface="Zawgyi-One" charset="0"/>
                <a:cs typeface="Zawgyi-One" charset="0"/>
              </a:rPr>
              <a:t>ေရးပ</a:t>
            </a:r>
            <a:r>
              <a:rPr lang="en-US" altLang="en-US" sz="2200" b="1" dirty="0" smtClean="0">
                <a:solidFill>
                  <a:srgbClr val="FF0000"/>
                </a:solidFill>
                <a:latin typeface="Zawgyi-One" charset="0"/>
                <a:ea typeface="Zawgyi-One" charset="0"/>
                <a:cs typeface="Zawgyi-One" charset="0"/>
              </a:rPr>
              <a:t>ါ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2200" b="1" u="sng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ပ</a:t>
            </a:r>
            <a:r>
              <a:rPr lang="en-US" altLang="en-US" sz="2200" b="1" u="sng" dirty="0" err="1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ါဝင္ရမည</a:t>
            </a:r>
            <a:r>
              <a:rPr lang="en-US" altLang="en-US" sz="2200" b="1" u="sng" dirty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altLang="en-US" sz="2200" b="1" u="sng" dirty="0" err="1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အခ်က္မ်ား</a:t>
            </a:r>
            <a:endParaRPr lang="en-US" altLang="en-US" sz="2200" b="1" u="sng" dirty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>
              <a:lnSpc>
                <a:spcPct val="120000"/>
              </a:lnSpc>
            </a:pPr>
            <a:r>
              <a:rPr lang="en-US" altLang="en-US" dirty="0" err="1" smtClean="0">
                <a:latin typeface="Zawgyi-One" charset="0"/>
                <a:ea typeface="Zawgyi-One" charset="0"/>
                <a:cs typeface="Zawgyi-One" charset="0"/>
              </a:rPr>
              <a:t>ကုန</a:t>
            </a:r>
            <a:r>
              <a:rPr lang="en-US" altLang="en-US" dirty="0" err="1">
                <a:latin typeface="Zawgyi-One" charset="0"/>
                <a:ea typeface="Zawgyi-One" charset="0"/>
                <a:cs typeface="Zawgyi-One" charset="0"/>
              </a:rPr>
              <a:t>္ပစၥည္း</a:t>
            </a:r>
            <a:r>
              <a:rPr lang="en-US" altLang="en-US" dirty="0">
                <a:latin typeface="Zawgyi-One" charset="0"/>
                <a:ea typeface="Zawgyi-One" charset="0"/>
                <a:cs typeface="Zawgyi-One" charset="0"/>
              </a:rPr>
              <a:t>၏ </a:t>
            </a:r>
            <a:r>
              <a:rPr lang="en-US" altLang="en-US" dirty="0" err="1">
                <a:latin typeface="Zawgyi-One" charset="0"/>
                <a:ea typeface="Zawgyi-One" charset="0"/>
                <a:cs typeface="Zawgyi-One" charset="0"/>
              </a:rPr>
              <a:t>အသုံးဝင္မ</a:t>
            </a:r>
            <a:r>
              <a:rPr lang="en-US" altLang="en-US" dirty="0">
                <a:latin typeface="Zawgyi-One" charset="0"/>
                <a:ea typeface="Zawgyi-One" charset="0"/>
                <a:cs typeface="Zawgyi-One" charset="0"/>
              </a:rPr>
              <a:t>ႈ၊ </a:t>
            </a:r>
          </a:p>
          <a:p>
            <a:pPr>
              <a:lnSpc>
                <a:spcPct val="120000"/>
              </a:lnSpc>
            </a:pPr>
            <a:r>
              <a:rPr lang="en-US" altLang="en-US" dirty="0" err="1">
                <a:latin typeface="Zawgyi-One" charset="0"/>
                <a:ea typeface="Zawgyi-One" charset="0"/>
                <a:cs typeface="Zawgyi-One" charset="0"/>
              </a:rPr>
              <a:t>ေစ်းကြက္အရြယ္အစား</a:t>
            </a:r>
            <a:r>
              <a:rPr lang="en-US" altLang="en-US" dirty="0">
                <a:latin typeface="Zawgyi-One" charset="0"/>
                <a:ea typeface="Zawgyi-One" charset="0"/>
                <a:cs typeface="Zawgyi-One" charset="0"/>
              </a:rPr>
              <a:t>ႏွ</a:t>
            </a:r>
            <a:r>
              <a:rPr lang="en-US" altLang="en-US" dirty="0" err="1">
                <a:latin typeface="Zawgyi-One" charset="0"/>
                <a:ea typeface="Zawgyi-One" charset="0"/>
                <a:cs typeface="Zawgyi-One" charset="0"/>
              </a:rPr>
              <a:t>င</a:t>
            </a:r>
            <a:r>
              <a:rPr lang="en-US" altLang="en-US" dirty="0"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altLang="en-US" dirty="0" err="1">
                <a:latin typeface="Zawgyi-One" charset="0"/>
                <a:ea typeface="Zawgyi-One" charset="0"/>
                <a:cs typeface="Zawgyi-One" charset="0"/>
              </a:rPr>
              <a:t>စားသုံးသူတုိ</a:t>
            </a:r>
            <a:r>
              <a:rPr lang="en-US" altLang="en-US" dirty="0">
                <a:latin typeface="Zawgyi-One" charset="0"/>
                <a:ea typeface="Zawgyi-One" charset="0"/>
                <a:cs typeface="Zawgyi-One" charset="0"/>
              </a:rPr>
              <a:t>႔၏ </a:t>
            </a:r>
            <a:r>
              <a:rPr lang="en-US" altLang="en-US" dirty="0" err="1">
                <a:latin typeface="Zawgyi-One" charset="0"/>
                <a:ea typeface="Zawgyi-One" charset="0"/>
                <a:cs typeface="Zawgyi-One" charset="0"/>
              </a:rPr>
              <a:t>သေဘာသဘာဝ</a:t>
            </a:r>
            <a:r>
              <a:rPr lang="en-US" altLang="en-US" dirty="0" smtClean="0">
                <a:latin typeface="Zawgyi-One" charset="0"/>
                <a:ea typeface="Zawgyi-One" charset="0"/>
                <a:cs typeface="Zawgyi-One" charset="0"/>
              </a:rPr>
              <a:t>၊</a:t>
            </a:r>
            <a:endParaRPr lang="en-US" altLang="en-US" dirty="0">
              <a:latin typeface="Zawgyi-One" charset="0"/>
              <a:ea typeface="Zawgyi-One" charset="0"/>
              <a:cs typeface="Zawgyi-One" charset="0"/>
            </a:endParaRPr>
          </a:p>
          <a:p>
            <a:pPr>
              <a:lnSpc>
                <a:spcPct val="120000"/>
              </a:lnSpc>
            </a:pPr>
            <a:r>
              <a:rPr lang="en-US" altLang="en-US" dirty="0" err="1">
                <a:latin typeface="Zawgyi-One" charset="0"/>
                <a:ea typeface="Zawgyi-One" charset="0"/>
                <a:cs typeface="Zawgyi-One" charset="0"/>
              </a:rPr>
              <a:t>ယွဥ</a:t>
            </a:r>
            <a:r>
              <a:rPr lang="en-US" altLang="en-US" dirty="0">
                <a:latin typeface="Zawgyi-One" charset="0"/>
                <a:ea typeface="Zawgyi-One" charset="0"/>
                <a:cs typeface="Zawgyi-One" charset="0"/>
              </a:rPr>
              <a:t>္ျ</a:t>
            </a:r>
            <a:r>
              <a:rPr lang="en-US" altLang="en-US" dirty="0" err="1">
                <a:latin typeface="Zawgyi-One" charset="0"/>
                <a:ea typeface="Zawgyi-One" charset="0"/>
                <a:cs typeface="Zawgyi-One" charset="0"/>
              </a:rPr>
              <a:t>ပိဳင္မႈအားသာခ်က</a:t>
            </a:r>
            <a:r>
              <a:rPr lang="en-US" altLang="en-US" dirty="0">
                <a:latin typeface="Zawgyi-One" charset="0"/>
                <a:ea typeface="Zawgyi-One" charset="0"/>
                <a:cs typeface="Zawgyi-One" charset="0"/>
              </a:rPr>
              <a:t>္ - </a:t>
            </a:r>
            <a:r>
              <a:rPr lang="en-US" altLang="en-US" dirty="0" err="1">
                <a:latin typeface="Zawgyi-One" charset="0"/>
                <a:ea typeface="Zawgyi-One" charset="0"/>
                <a:cs typeface="Zawgyi-One" charset="0"/>
              </a:rPr>
              <a:t>ကုန္ပစၥည္း</a:t>
            </a:r>
            <a:r>
              <a:rPr lang="en-US" altLang="en-US" dirty="0">
                <a:latin typeface="Zawgyi-One" charset="0"/>
                <a:ea typeface="Zawgyi-One" charset="0"/>
                <a:cs typeface="Zawgyi-One" charset="0"/>
              </a:rPr>
              <a:t>/</a:t>
            </a:r>
            <a:r>
              <a:rPr lang="en-US" altLang="en-US" dirty="0" err="1">
                <a:latin typeface="Zawgyi-One" charset="0"/>
                <a:ea typeface="Zawgyi-One" charset="0"/>
                <a:cs typeface="Zawgyi-One" charset="0"/>
              </a:rPr>
              <a:t>ဝန္ေဆာင္မ</a:t>
            </a:r>
            <a:r>
              <a:rPr lang="en-US" altLang="en-US" dirty="0">
                <a:latin typeface="Zawgyi-One" charset="0"/>
                <a:ea typeface="Zawgyi-One" charset="0"/>
                <a:cs typeface="Zawgyi-One" charset="0"/>
              </a:rPr>
              <a:t>ႈ၏ </a:t>
            </a:r>
            <a:r>
              <a:rPr lang="en-US" altLang="en-US" dirty="0" err="1">
                <a:latin typeface="Zawgyi-One" charset="0"/>
                <a:ea typeface="Zawgyi-One" charset="0"/>
                <a:cs typeface="Zawgyi-One" charset="0"/>
              </a:rPr>
              <a:t>ထူးျခားေသာ</a:t>
            </a:r>
            <a:r>
              <a:rPr lang="en-US" altLang="en-US" dirty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dirty="0" err="1">
                <a:latin typeface="Zawgyi-One" charset="0"/>
                <a:ea typeface="Zawgyi-One" charset="0"/>
                <a:cs typeface="Zawgyi-One" charset="0"/>
              </a:rPr>
              <a:t>အရည္အေသြး</a:t>
            </a:r>
            <a:r>
              <a:rPr lang="is-IS" altLang="en-US" dirty="0">
                <a:latin typeface="Zawgyi-One" charset="0"/>
                <a:ea typeface="Zawgyi-One" charset="0"/>
                <a:cs typeface="Zawgyi-One" charset="0"/>
              </a:rPr>
              <a:t>… စသည္</a:t>
            </a:r>
          </a:p>
          <a:p>
            <a:pPr>
              <a:lnSpc>
                <a:spcPct val="120000"/>
              </a:lnSpc>
            </a:pPr>
            <a:r>
              <a:rPr lang="en-US" altLang="en-US" sz="2000" dirty="0" err="1" smtClean="0">
                <a:latin typeface="Zawgyi-One" charset="0"/>
                <a:ea typeface="Zawgyi-One" charset="0"/>
                <a:cs typeface="Zawgyi-One" charset="0"/>
              </a:rPr>
              <a:t>လုပ္ငန္း</a:t>
            </a:r>
            <a:r>
              <a:rPr lang="en-US" altLang="en-US" sz="2000" dirty="0" smtClean="0">
                <a:latin typeface="Zawgyi-One" charset="0"/>
                <a:ea typeface="Zawgyi-One" charset="0"/>
                <a:cs typeface="Zawgyi-One" charset="0"/>
              </a:rPr>
              <a:t> - </a:t>
            </a:r>
            <a:r>
              <a:rPr lang="en-US" altLang="en-US" sz="2000" dirty="0" err="1" smtClean="0">
                <a:latin typeface="Zawgyi-One" charset="0"/>
                <a:ea typeface="Zawgyi-One" charset="0"/>
                <a:cs typeface="Zawgyi-One" charset="0"/>
              </a:rPr>
              <a:t>လက္ရိွအေျခအေန</a:t>
            </a:r>
            <a:r>
              <a:rPr lang="en-US" altLang="en-US" sz="2000" dirty="0" smtClean="0">
                <a:latin typeface="Zawgyi-One" charset="0"/>
                <a:ea typeface="Zawgyi-One" charset="0"/>
                <a:cs typeface="Zawgyi-One" charset="0"/>
              </a:rPr>
              <a:t>၊ </a:t>
            </a:r>
            <a:r>
              <a:rPr lang="en-US" altLang="en-US" sz="2000" dirty="0" err="1" smtClean="0">
                <a:latin typeface="Zawgyi-One" charset="0"/>
                <a:ea typeface="Zawgyi-One" charset="0"/>
                <a:cs typeface="Zawgyi-One" charset="0"/>
              </a:rPr>
              <a:t>ကနဦး</a:t>
            </a:r>
            <a:r>
              <a:rPr lang="en-US" altLang="en-US" sz="20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000" dirty="0" err="1" smtClean="0">
                <a:latin typeface="Zawgyi-One" charset="0"/>
                <a:ea typeface="Zawgyi-One" charset="0"/>
                <a:cs typeface="Zawgyi-One" charset="0"/>
              </a:rPr>
              <a:t>မွတ္တုိင္စိုက္ထူႏုိင္မည</a:t>
            </a:r>
            <a:r>
              <a:rPr lang="en-US" altLang="en-US" sz="2000" dirty="0" smtClean="0"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altLang="en-US" sz="2000" dirty="0" err="1" smtClean="0">
                <a:latin typeface="Zawgyi-One" charset="0"/>
                <a:ea typeface="Zawgyi-One" charset="0"/>
                <a:cs typeface="Zawgyi-One" charset="0"/>
              </a:rPr>
              <a:t>ခန</a:t>
            </a:r>
            <a:r>
              <a:rPr lang="en-US" altLang="en-US" sz="2000" dirty="0" smtClean="0">
                <a:latin typeface="Zawgyi-One" charset="0"/>
                <a:ea typeface="Zawgyi-One" charset="0"/>
                <a:cs typeface="Zawgyi-One" charset="0"/>
              </a:rPr>
              <a:t>္႔</a:t>
            </a:r>
            <a:r>
              <a:rPr lang="en-US" altLang="en-US" sz="2000" dirty="0" err="1" smtClean="0">
                <a:latin typeface="Zawgyi-One" charset="0"/>
                <a:ea typeface="Zawgyi-One" charset="0"/>
                <a:cs typeface="Zawgyi-One" charset="0"/>
              </a:rPr>
              <a:t>မွန္းကာလ</a:t>
            </a:r>
            <a:r>
              <a:rPr lang="en-US" altLang="en-US" sz="2000" dirty="0" smtClean="0">
                <a:latin typeface="Zawgyi-One" charset="0"/>
                <a:ea typeface="Zawgyi-One" charset="0"/>
                <a:cs typeface="Zawgyi-One" charset="0"/>
              </a:rPr>
              <a:t> (</a:t>
            </a:r>
            <a:r>
              <a:rPr lang="en-US" altLang="en-US" sz="2000" dirty="0" err="1" smtClean="0">
                <a:latin typeface="Zawgyi-One" charset="0"/>
                <a:ea typeface="Zawgyi-One" charset="0"/>
                <a:cs typeface="Zawgyi-One" charset="0"/>
              </a:rPr>
              <a:t>အေရာင္းပမာဏ</a:t>
            </a:r>
            <a:r>
              <a:rPr lang="en-US" altLang="en-US" sz="2000" dirty="0" smtClean="0">
                <a:latin typeface="Zawgyi-One" charset="0"/>
                <a:ea typeface="Zawgyi-One" charset="0"/>
                <a:cs typeface="Zawgyi-One" charset="0"/>
              </a:rPr>
              <a:t>/ </a:t>
            </a:r>
            <a:r>
              <a:rPr lang="en-US" altLang="en-US" sz="2000" dirty="0" err="1" smtClean="0">
                <a:latin typeface="Zawgyi-One" charset="0"/>
                <a:ea typeface="Zawgyi-One" charset="0"/>
                <a:cs typeface="Zawgyi-One" charset="0"/>
              </a:rPr>
              <a:t>အက</a:t>
            </a:r>
            <a:r>
              <a:rPr lang="en-US" altLang="en-US" sz="2000" dirty="0" smtClean="0">
                <a:latin typeface="Zawgyi-One" charset="0"/>
                <a:ea typeface="Zawgyi-One" charset="0"/>
                <a:cs typeface="Zawgyi-One" charset="0"/>
              </a:rPr>
              <a:t>်ဳ</a:t>
            </a:r>
            <a:r>
              <a:rPr lang="en-US" altLang="en-US" sz="2000" dirty="0" err="1" smtClean="0">
                <a:latin typeface="Zawgyi-One" charset="0"/>
                <a:ea typeface="Zawgyi-One" charset="0"/>
                <a:cs typeface="Zawgyi-One" charset="0"/>
              </a:rPr>
              <a:t>ိးအျမတ</a:t>
            </a:r>
            <a:r>
              <a:rPr lang="en-US" altLang="en-US" sz="2000" dirty="0" smtClean="0">
                <a:latin typeface="Zawgyi-One" charset="0"/>
                <a:ea typeface="Zawgyi-One" charset="0"/>
                <a:cs typeface="Zawgyi-One" charset="0"/>
              </a:rPr>
              <a:t>္)</a:t>
            </a:r>
          </a:p>
          <a:p>
            <a:pPr>
              <a:lnSpc>
                <a:spcPct val="120000"/>
              </a:lnSpc>
            </a:pPr>
            <a:r>
              <a:rPr lang="en-US" altLang="en-US" dirty="0" err="1" smtClean="0">
                <a:latin typeface="Zawgyi-One" charset="0"/>
                <a:ea typeface="Zawgyi-One" charset="0"/>
                <a:cs typeface="Zawgyi-One" charset="0"/>
              </a:rPr>
              <a:t>ဘ႑ာေရး</a:t>
            </a:r>
            <a:r>
              <a:rPr lang="en-US" altLang="en-US" dirty="0" smtClean="0">
                <a:latin typeface="Zawgyi-One" charset="0"/>
                <a:ea typeface="Zawgyi-One" charset="0"/>
                <a:cs typeface="Zawgyi-One" charset="0"/>
              </a:rPr>
              <a:t> - </a:t>
            </a:r>
            <a:r>
              <a:rPr lang="en-US" altLang="en-US" dirty="0" err="1" smtClean="0">
                <a:latin typeface="Zawgyi-One" charset="0"/>
                <a:ea typeface="Zawgyi-One" charset="0"/>
                <a:cs typeface="Zawgyi-One" charset="0"/>
              </a:rPr>
              <a:t>ရင္း</a:t>
            </a:r>
            <a:r>
              <a:rPr lang="en-US" altLang="en-US" dirty="0" smtClean="0">
                <a:latin typeface="Zawgyi-One" charset="0"/>
                <a:ea typeface="Zawgyi-One" charset="0"/>
                <a:cs typeface="Zawgyi-One" charset="0"/>
              </a:rPr>
              <a:t>ႏွ</a:t>
            </a:r>
            <a:r>
              <a:rPr lang="en-US" altLang="en-US" dirty="0" err="1" smtClean="0">
                <a:latin typeface="Zawgyi-One" charset="0"/>
                <a:ea typeface="Zawgyi-One" charset="0"/>
                <a:cs typeface="Zawgyi-One" charset="0"/>
              </a:rPr>
              <a:t>ီးျမ</a:t>
            </a:r>
            <a:r>
              <a:rPr lang="en-US" altLang="en-US" dirty="0" smtClean="0">
                <a:latin typeface="Zawgyi-One" charset="0"/>
                <a:ea typeface="Zawgyi-One" charset="0"/>
                <a:cs typeface="Zawgyi-One" charset="0"/>
              </a:rPr>
              <a:t>ွဳ</a:t>
            </a:r>
            <a:r>
              <a:rPr lang="en-US" altLang="en-US" dirty="0" err="1" smtClean="0">
                <a:latin typeface="Zawgyi-One" charset="0"/>
                <a:ea typeface="Zawgyi-One" charset="0"/>
                <a:cs typeface="Zawgyi-One" charset="0"/>
              </a:rPr>
              <a:t>ပ</a:t>
            </a:r>
            <a:r>
              <a:rPr lang="en-US" altLang="en-US" dirty="0" smtClean="0">
                <a:latin typeface="Zawgyi-One" charset="0"/>
                <a:ea typeface="Zawgyi-One" charset="0"/>
                <a:cs typeface="Zawgyi-One" charset="0"/>
              </a:rPr>
              <a:t>္ႏွ</a:t>
            </a:r>
            <a:r>
              <a:rPr lang="en-US" altLang="en-US" dirty="0" err="1" smtClean="0">
                <a:latin typeface="Zawgyi-One" charset="0"/>
                <a:ea typeface="Zawgyi-One" charset="0"/>
                <a:cs typeface="Zawgyi-One" charset="0"/>
              </a:rPr>
              <a:t>ံမည</a:t>
            </a:r>
            <a:r>
              <a:rPr lang="en-US" altLang="en-US" dirty="0" smtClean="0">
                <a:latin typeface="Zawgyi-One" charset="0"/>
                <a:ea typeface="Zawgyi-One" charset="0"/>
                <a:cs typeface="Zawgyi-One" charset="0"/>
              </a:rPr>
              <a:t>့္</a:t>
            </a:r>
            <a:r>
              <a:rPr lang="en-US" altLang="en-US" dirty="0" err="1" smtClean="0">
                <a:latin typeface="Zawgyi-One" charset="0"/>
                <a:ea typeface="Zawgyi-One" charset="0"/>
                <a:cs typeface="Zawgyi-One" charset="0"/>
              </a:rPr>
              <a:t>သူအား</a:t>
            </a:r>
            <a:r>
              <a:rPr lang="en-US" altLang="en-US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dirty="0" err="1" smtClean="0">
                <a:latin typeface="Zawgyi-One" charset="0"/>
                <a:ea typeface="Zawgyi-One" charset="0"/>
                <a:cs typeface="Zawgyi-One" charset="0"/>
              </a:rPr>
              <a:t>ကမ္းလွမ္းခ်က</a:t>
            </a:r>
            <a:r>
              <a:rPr lang="en-US" altLang="en-US" dirty="0" smtClean="0">
                <a:latin typeface="Zawgyi-One" charset="0"/>
                <a:ea typeface="Zawgyi-One" charset="0"/>
                <a:cs typeface="Zawgyi-One" charset="0"/>
              </a:rPr>
              <a:t>္၊ </a:t>
            </a:r>
            <a:r>
              <a:rPr lang="en-US" altLang="en-US" dirty="0" err="1" smtClean="0">
                <a:latin typeface="Zawgyi-One" charset="0"/>
                <a:ea typeface="Zawgyi-One" charset="0"/>
                <a:cs typeface="Zawgyi-One" charset="0"/>
              </a:rPr>
              <a:t>ေင</a:t>
            </a:r>
            <a:r>
              <a:rPr lang="en-US" altLang="en-US" dirty="0" smtClean="0">
                <a:latin typeface="Zawgyi-One" charset="0"/>
                <a:ea typeface="Zawgyi-One" charset="0"/>
                <a:cs typeface="Zawgyi-One" charset="0"/>
              </a:rPr>
              <a:t>ြျ</a:t>
            </a:r>
            <a:r>
              <a:rPr lang="en-US" altLang="en-US" dirty="0" err="1" smtClean="0">
                <a:latin typeface="Zawgyi-One" charset="0"/>
                <a:ea typeface="Zawgyi-One" charset="0"/>
                <a:cs typeface="Zawgyi-One" charset="0"/>
              </a:rPr>
              <a:t>ပန္ထြက္လာႏုိင္မည</a:t>
            </a:r>
            <a:r>
              <a:rPr lang="en-US" altLang="en-US" dirty="0" smtClean="0"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altLang="en-US" dirty="0" err="1" smtClean="0">
                <a:latin typeface="Zawgyi-One" charset="0"/>
                <a:ea typeface="Zawgyi-One" charset="0"/>
                <a:cs typeface="Zawgyi-One" charset="0"/>
              </a:rPr>
              <a:t>ခန</a:t>
            </a:r>
            <a:r>
              <a:rPr lang="en-US" altLang="en-US" dirty="0" smtClean="0">
                <a:latin typeface="Zawgyi-One" charset="0"/>
                <a:ea typeface="Zawgyi-One" charset="0"/>
                <a:cs typeface="Zawgyi-One" charset="0"/>
              </a:rPr>
              <a:t>္႔</a:t>
            </a:r>
            <a:r>
              <a:rPr lang="en-US" altLang="en-US" dirty="0" err="1" smtClean="0">
                <a:latin typeface="Zawgyi-One" charset="0"/>
                <a:ea typeface="Zawgyi-One" charset="0"/>
                <a:cs typeface="Zawgyi-One" charset="0"/>
              </a:rPr>
              <a:t>မွန္း</a:t>
            </a:r>
            <a:r>
              <a:rPr lang="en-US" altLang="en-US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dirty="0" err="1" smtClean="0">
                <a:latin typeface="Zawgyi-One" charset="0"/>
                <a:ea typeface="Zawgyi-One" charset="0"/>
                <a:cs typeface="Zawgyi-One" charset="0"/>
              </a:rPr>
              <a:t>အခ်ိန္ကာလ</a:t>
            </a:r>
            <a:endParaRPr lang="en-US" altLang="en-US" sz="2000" dirty="0" smtClean="0">
              <a:latin typeface="Zawgyi-One" charset="0"/>
              <a:ea typeface="Zawgyi-One" charset="0"/>
              <a:cs typeface="Zawgyi-One" charset="0"/>
            </a:endParaRPr>
          </a:p>
          <a:p>
            <a:pPr>
              <a:lnSpc>
                <a:spcPct val="120000"/>
              </a:lnSpc>
            </a:pPr>
            <a:endParaRPr lang="en-US" altLang="en-US" sz="2000" dirty="0" smtClean="0"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31712E-C0D1-D34C-B7BB-4DC1F3543EFC}" type="slidenum">
              <a:rPr lang="en-US" altLang="en-US">
                <a:solidFill>
                  <a:srgbClr val="D1EAEE"/>
                </a:solidFill>
                <a:latin typeface="Constantia" charset="0"/>
              </a:rPr>
              <a:pPr eaLnBrk="1" hangingPunct="1"/>
              <a:t>36</a:t>
            </a:fld>
            <a:endParaRPr lang="en-US" altLang="en-US">
              <a:solidFill>
                <a:srgbClr val="D1EAEE"/>
              </a:solidFill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Grp="1"/>
          </p:cNvSpPr>
          <p:nvPr>
            <p:ph type="title"/>
          </p:nvPr>
        </p:nvSpPr>
        <p:spPr>
          <a:xfrm>
            <a:off x="1767840" y="182880"/>
            <a:ext cx="8229600" cy="164592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800" b="1" dirty="0" smtClean="0"/>
              <a:t>1. The </a:t>
            </a:r>
            <a:r>
              <a:rPr lang="en-US" altLang="en-US" sz="4800" b="1" dirty="0"/>
              <a:t>Executive </a:t>
            </a:r>
            <a:r>
              <a:rPr lang="en-US" altLang="en-US" sz="4800" b="1" dirty="0" smtClean="0"/>
              <a:t>Summary</a:t>
            </a:r>
            <a:br>
              <a:rPr lang="en-US" altLang="en-US" sz="4800" b="1" dirty="0" smtClean="0"/>
            </a:br>
            <a:r>
              <a:rPr lang="en-US" altLang="en-US" sz="4800" b="1" dirty="0" err="1" smtClean="0">
                <a:latin typeface="zawgyi1" pitchFamily="34" charset="0"/>
                <a:cs typeface="zawgyi1" pitchFamily="34" charset="0"/>
              </a:rPr>
              <a:t>အ</a:t>
            </a:r>
            <a:r>
              <a:rPr lang="en-US" altLang="en-US" sz="4800" b="1" dirty="0" smtClean="0">
                <a:latin typeface="zawgyi1" pitchFamily="34" charset="0"/>
                <a:cs typeface="zawgyi1" pitchFamily="34" charset="0"/>
              </a:rPr>
              <a:t>ႏွ</a:t>
            </a:r>
            <a:r>
              <a:rPr lang="en-US" altLang="en-US" sz="4800" b="1" dirty="0" err="1" smtClean="0">
                <a:latin typeface="zawgyi1" pitchFamily="34" charset="0"/>
                <a:cs typeface="zawgyi1" pitchFamily="34" charset="0"/>
              </a:rPr>
              <a:t>စ္ခ</a:t>
            </a:r>
            <a:r>
              <a:rPr lang="en-US" altLang="en-US" sz="4800" b="1" dirty="0" smtClean="0">
                <a:latin typeface="zawgyi1" pitchFamily="34" charset="0"/>
                <a:cs typeface="zawgyi1" pitchFamily="34" charset="0"/>
              </a:rPr>
              <a:t>်ဳ</a:t>
            </a:r>
            <a:r>
              <a:rPr lang="en-US" altLang="en-US" sz="4800" b="1" dirty="0" err="1" smtClean="0">
                <a:latin typeface="zawgyi1" pitchFamily="34" charset="0"/>
                <a:cs typeface="zawgyi1" pitchFamily="34" charset="0"/>
              </a:rPr>
              <a:t>ပ</a:t>
            </a:r>
            <a:r>
              <a:rPr lang="en-US" altLang="en-US" sz="4800" b="1" dirty="0" smtClean="0">
                <a:latin typeface="zawgyi1" pitchFamily="34" charset="0"/>
                <a:cs typeface="zawgyi1" pitchFamily="34" charset="0"/>
              </a:rPr>
              <a:t>္</a:t>
            </a:r>
            <a:endParaRPr lang="en-US" altLang="en-US" sz="4800" b="1" dirty="0">
              <a:latin typeface="zawgyi1" pitchFamily="34" charset="0"/>
              <a:ea typeface="Zawgyi-One" charset="0"/>
              <a:cs typeface="zawgyi1" pitchFamily="34" charset="0"/>
            </a:endParaRPr>
          </a:p>
        </p:txBody>
      </p:sp>
      <p:sp>
        <p:nvSpPr>
          <p:cNvPr id="83972" name="Rectangle 3"/>
          <p:cNvSpPr>
            <a:spLocks noGrp="1"/>
          </p:cNvSpPr>
          <p:nvPr>
            <p:ph idx="1"/>
          </p:nvPr>
        </p:nvSpPr>
        <p:spPr>
          <a:xfrm>
            <a:off x="2057400" y="1828800"/>
            <a:ext cx="8229600" cy="502920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စာေၾကာင္း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၃/၄ 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ေၾကာင္းပါဝင္ေသာ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စာပုိဒ္ငယ္မ်ား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ခဲြေရးပ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ါ</a:t>
            </a:r>
          </a:p>
          <a:p>
            <a:pPr algn="just">
              <a:lnSpc>
                <a:spcPct val="150000"/>
              </a:lnSpc>
            </a:pP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စာပုိဒ္တစ္ခုခ်င္းသည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အေၾကာင္းအရာ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သီးျခားျဖစ္ပါက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ေကာင္းပါသည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</a:t>
            </a:r>
          </a:p>
          <a:p>
            <a:pPr algn="just">
              <a:lnSpc>
                <a:spcPct val="150000"/>
              </a:lnSpc>
            </a:pP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တုိတုိနဲ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႔ 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လုိရင္း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ေရးပ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ါ</a:t>
            </a:r>
          </a:p>
          <a:p>
            <a:pPr algn="just">
              <a:lnSpc>
                <a:spcPct val="150000"/>
              </a:lnSpc>
            </a:pP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အဓိက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အခ်က္ေတ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ြ 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ေဇာင္းေပးပ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ါ</a:t>
            </a:r>
          </a:p>
          <a:p>
            <a:pPr algn="just">
              <a:lnSpc>
                <a:spcPct val="150000"/>
              </a:lnSpc>
            </a:pP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ဆဲြေဆာင္မ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ႈ 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ရိ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ွျ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ပီး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အသက္ပါတဲ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့ 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စကားလုံးေတ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ြ 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သုံးပ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ါ</a:t>
            </a:r>
          </a:p>
          <a:p>
            <a:pPr algn="just">
              <a:lnSpc>
                <a:spcPct val="150000"/>
              </a:lnSpc>
            </a:pP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ဖတ္တဲ့သူ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ပ်င္းမသြားပါေစနဲ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႔</a:t>
            </a:r>
            <a:r>
              <a:rPr lang="is-I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…</a:t>
            </a:r>
            <a:endParaRPr lang="en-US" altLang="en-US" sz="2400" dirty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altLang="en-US" sz="2400" b="1" u="sng" dirty="0" smtClean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31712E-C0D1-D34C-B7BB-4DC1F3543EFC}" type="slidenum">
              <a:rPr lang="en-US" altLang="en-US">
                <a:solidFill>
                  <a:srgbClr val="D1EAEE"/>
                </a:solidFill>
                <a:latin typeface="Constantia" charset="0"/>
              </a:rPr>
              <a:pPr eaLnBrk="1" hangingPunct="1"/>
              <a:t>37</a:t>
            </a:fld>
            <a:endParaRPr lang="en-US" altLang="en-US">
              <a:solidFill>
                <a:srgbClr val="D1EAEE"/>
              </a:solidFill>
              <a:latin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00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Company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Vision &amp; Mission - </a:t>
            </a:r>
            <a:r>
              <a:rPr lang="en-US" sz="28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အနာဂတ္ေမ</a:t>
            </a:r>
            <a:r>
              <a:rPr lang="en-US" sz="28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ွ်</a:t>
            </a:r>
            <a:r>
              <a:rPr lang="en-US" sz="28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ာ္မွန္းခ်က</a:t>
            </a:r>
            <a:r>
              <a:rPr lang="en-US" sz="28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္ႏွ</a:t>
            </a:r>
            <a:r>
              <a:rPr lang="en-US" sz="28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င</a:t>
            </a:r>
            <a:r>
              <a:rPr lang="en-US" sz="28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sz="28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မူဝါဒလမ္းေၾကာင္း</a:t>
            </a:r>
            <a:endParaRPr lang="en-US" sz="2800" dirty="0" smtClean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lvl="1"/>
            <a:r>
              <a:rPr lang="en-US" sz="26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What &amp; How - </a:t>
            </a:r>
            <a:r>
              <a:rPr lang="en-US" sz="26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ဘာျဖစ္ခ်င္လဲ</a:t>
            </a:r>
            <a:r>
              <a:rPr lang="en-US" sz="26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..၊ </a:t>
            </a:r>
            <a:r>
              <a:rPr lang="en-US" sz="26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ဘယ္လုိျဖစ္ေအာင</a:t>
            </a:r>
            <a:r>
              <a:rPr lang="en-US" sz="26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sz="26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လုပ္မလဲ</a:t>
            </a:r>
            <a:r>
              <a:rPr lang="en-US" sz="26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..?</a:t>
            </a:r>
          </a:p>
          <a:p>
            <a:r>
              <a:rPr lang="en-US" sz="28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ကုမၸဏီ</a:t>
            </a:r>
            <a:r>
              <a:rPr lang="en-US" sz="28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တည္ေနရာ</a:t>
            </a:r>
            <a:r>
              <a:rPr lang="en-US" sz="28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၊ </a:t>
            </a:r>
            <a:r>
              <a:rPr lang="en-US" sz="28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တည္ေထာင္သူမ်ား</a:t>
            </a:r>
            <a:r>
              <a:rPr lang="en-US" sz="28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၊ </a:t>
            </a:r>
            <a:r>
              <a:rPr lang="en-US" sz="28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အားသာ</a:t>
            </a:r>
            <a:r>
              <a:rPr lang="en-US" sz="28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/</a:t>
            </a:r>
            <a:r>
              <a:rPr lang="en-US" sz="28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နည္းခ်က္မ်ား</a:t>
            </a:r>
            <a:endParaRPr lang="en-US" sz="2800" dirty="0" smtClean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r>
              <a:rPr lang="en-US" sz="28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လက္ရိွကုမၸဏီ</a:t>
            </a:r>
            <a:r>
              <a:rPr lang="en-US" sz="28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ႏွ</a:t>
            </a:r>
            <a:r>
              <a:rPr lang="en-US" sz="28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င</a:t>
            </a:r>
            <a:r>
              <a:rPr lang="en-US" sz="28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sz="28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ယခုမ</a:t>
            </a:r>
            <a:r>
              <a:rPr lang="en-US" sz="28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ွ </a:t>
            </a:r>
            <a:r>
              <a:rPr lang="en-US" sz="28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စတင္တည္ေထာင္သူတုိ</a:t>
            </a:r>
            <a:r>
              <a:rPr lang="en-US" sz="28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႔ </a:t>
            </a:r>
            <a:r>
              <a:rPr lang="en-US" sz="28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အၾကား</a:t>
            </a:r>
            <a:r>
              <a:rPr lang="en-US" sz="28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ကြာျခားႏုိင္သည</a:t>
            </a:r>
            <a:r>
              <a:rPr lang="en-US" sz="28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</a:t>
            </a:r>
          </a:p>
        </p:txBody>
      </p:sp>
    </p:spTree>
    <p:extLst>
      <p:ext uri="{BB962C8B-B14F-4D97-AF65-F5344CB8AC3E}">
        <p14:creationId xmlns:p14="http://schemas.microsoft.com/office/powerpoint/2010/main" val="171633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Products or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493521"/>
            <a:ext cx="10178322" cy="4386072"/>
          </a:xfrm>
        </p:spPr>
        <p:txBody>
          <a:bodyPr/>
          <a:lstStyle/>
          <a:p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မိမိကုန္ပစၥည္း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 /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ဝန္ေဆာင္မႈမ်ားသုံးစဲြရျခင္း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အက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်ဳ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ိးေက်းဇူးမ်ား</a:t>
            </a:r>
            <a:endParaRPr lang="en-US" dirty="0" smtClean="0">
              <a:latin typeface="Zawgyi-One" charset="0"/>
              <a:ea typeface="Zawgyi-One" charset="0"/>
              <a:cs typeface="Zawgyi-One" charset="0"/>
            </a:endParaRPr>
          </a:p>
          <a:p>
            <a:endParaRPr lang="en-US" dirty="0">
              <a:latin typeface="Zawgyi-One" charset="0"/>
              <a:ea typeface="Zawgyi-One" charset="0"/>
              <a:cs typeface="Zawgyi-One" charset="0"/>
            </a:endParaRPr>
          </a:p>
          <a:p>
            <a:r>
              <a:rPr lang="en-US" dirty="0" err="1">
                <a:latin typeface="Zawgyi-One" charset="0"/>
                <a:ea typeface="Zawgyi-One" charset="0"/>
                <a:cs typeface="Zawgyi-One" charset="0"/>
              </a:rPr>
              <a:t>မိမိကုန္ပစၥည္း</a:t>
            </a:r>
            <a:r>
              <a:rPr lang="en-US" dirty="0">
                <a:latin typeface="Zawgyi-One" charset="0"/>
                <a:ea typeface="Zawgyi-One" charset="0"/>
                <a:cs typeface="Zawgyi-One" charset="0"/>
              </a:rPr>
              <a:t> / </a:t>
            </a:r>
            <a:r>
              <a:rPr lang="en-US" dirty="0" err="1">
                <a:latin typeface="Zawgyi-One" charset="0"/>
                <a:ea typeface="Zawgyi-One" charset="0"/>
                <a:cs typeface="Zawgyi-One" charset="0"/>
              </a:rPr>
              <a:t>ဝန္ေဆာင္မႈမ်ား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ႏွ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င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အျခားကုန္ပစၥည္း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 /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ဝန္ေဆာင္မႈမ်ားအၾကား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 ျ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ခားနားခ်က္မ်ား</a:t>
            </a:r>
            <a:endParaRPr lang="en-US" dirty="0" smtClean="0">
              <a:latin typeface="Zawgyi-One" charset="0"/>
              <a:ea typeface="Zawgyi-One" charset="0"/>
              <a:cs typeface="Zawgyi-One" charset="0"/>
            </a:endParaRPr>
          </a:p>
          <a:p>
            <a:endParaRPr lang="en-US" dirty="0" smtClean="0">
              <a:latin typeface="Zawgyi-One" charset="0"/>
              <a:ea typeface="Zawgyi-One" charset="0"/>
              <a:cs typeface="Zawgyi-One" charset="0"/>
            </a:endParaRPr>
          </a:p>
          <a:p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Business Model Canvas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မ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ွ ”Value Preposition”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ကို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 smtClean="0">
                <a:latin typeface="Zawgyi-One" charset="0"/>
                <a:ea typeface="Zawgyi-One" charset="0"/>
                <a:cs typeface="Zawgyi-One" charset="0"/>
              </a:rPr>
              <a:t>ကုိးကားေရးႏုိင္သည</a:t>
            </a:r>
            <a:r>
              <a:rPr lang="en-US" dirty="0" smtClean="0">
                <a:latin typeface="Zawgyi-One" charset="0"/>
                <a:ea typeface="Zawgyi-One" charset="0"/>
                <a:cs typeface="Zawgyi-One" charset="0"/>
              </a:rPr>
              <a:t>္</a:t>
            </a:r>
          </a:p>
          <a:p>
            <a:endParaRPr lang="en-US" dirty="0">
              <a:latin typeface="Zawgyi-One" charset="0"/>
              <a:ea typeface="Zawgyi-One" charset="0"/>
              <a:cs typeface="Zawgyi-On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285" y="4219621"/>
            <a:ext cx="2240280" cy="22402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680" y="590101"/>
            <a:ext cx="1417320" cy="16097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142" y="4401519"/>
            <a:ext cx="1889557" cy="188955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333" y="4711348"/>
            <a:ext cx="1844040" cy="157972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78521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70802" y="1195964"/>
            <a:ext cx="2929598" cy="4394988"/>
          </a:xfrm>
        </p:spPr>
        <p:txBody>
          <a:bodyPr/>
          <a:lstStyle/>
          <a:p>
            <a:r>
              <a:rPr lang="en-US" sz="8000" dirty="0" smtClean="0"/>
              <a:t>What is a </a:t>
            </a:r>
            <a:endParaRPr lang="en-US" sz="8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615093"/>
            <a:ext cx="8671560" cy="567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7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2"/>
          <p:cNvSpPr>
            <a:spLocks noGrp="1"/>
          </p:cNvSpPr>
          <p:nvPr>
            <p:ph type="title"/>
          </p:nvPr>
        </p:nvSpPr>
        <p:spPr>
          <a:xfrm>
            <a:off x="1600200" y="533400"/>
            <a:ext cx="82296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800" smtClean="0"/>
              <a:t>4. </a:t>
            </a:r>
            <a:r>
              <a:rPr lang="en-US" altLang="en-US" sz="4800" dirty="0" smtClean="0"/>
              <a:t>Marketing plan</a:t>
            </a:r>
            <a:endParaRPr lang="en-US" altLang="en-US" sz="4800" dirty="0"/>
          </a:p>
        </p:txBody>
      </p:sp>
      <p:sp>
        <p:nvSpPr>
          <p:cNvPr id="86020" name="Rectangle 3"/>
          <p:cNvSpPr>
            <a:spLocks noGrp="1"/>
          </p:cNvSpPr>
          <p:nvPr>
            <p:ph idx="1"/>
          </p:nvPr>
        </p:nvSpPr>
        <p:spPr>
          <a:xfrm>
            <a:off x="1432560" y="3146181"/>
            <a:ext cx="9860280" cy="3483219"/>
          </a:xfrm>
        </p:spPr>
        <p:txBody>
          <a:bodyPr>
            <a:normAutofit/>
          </a:bodyPr>
          <a:lstStyle/>
          <a:p>
            <a:r>
              <a:rPr lang="en-US" altLang="en-US" sz="2200" dirty="0" err="1" smtClean="0">
                <a:latin typeface="Zawgyi-One" charset="0"/>
                <a:ea typeface="Zawgyi-One" charset="0"/>
                <a:cs typeface="Zawgyi-One" charset="0"/>
              </a:rPr>
              <a:t>ေစ်းကြက္သုေတသန</a:t>
            </a:r>
            <a:r>
              <a:rPr lang="en-US" altLang="en-US" sz="22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200" dirty="0" err="1" smtClean="0">
                <a:latin typeface="Zawgyi-One" charset="0"/>
                <a:ea typeface="Zawgyi-One" charset="0"/>
                <a:cs typeface="Zawgyi-One" charset="0"/>
              </a:rPr>
              <a:t>လုပ္ေဆာင္ခ်က္မ်ား</a:t>
            </a:r>
            <a:endParaRPr lang="en-US" altLang="en-US" sz="2200" dirty="0" smtClean="0">
              <a:latin typeface="Zawgyi-One" charset="0"/>
              <a:ea typeface="Zawgyi-One" charset="0"/>
              <a:cs typeface="Zawgyi-One" charset="0"/>
            </a:endParaRPr>
          </a:p>
          <a:p>
            <a:r>
              <a:rPr lang="en-US" altLang="en-US" sz="2200" dirty="0" smtClean="0">
                <a:latin typeface="Zawgyi-One" charset="0"/>
                <a:ea typeface="Zawgyi-One" charset="0"/>
                <a:cs typeface="Zawgyi-One" charset="0"/>
              </a:rPr>
              <a:t>Business Model Canvas </a:t>
            </a:r>
            <a:r>
              <a:rPr lang="en-US" altLang="en-US" sz="2200" dirty="0" err="1" smtClean="0">
                <a:latin typeface="Zawgyi-One" charset="0"/>
                <a:ea typeface="Zawgyi-One" charset="0"/>
                <a:cs typeface="Zawgyi-One" charset="0"/>
              </a:rPr>
              <a:t>မ</a:t>
            </a:r>
            <a:r>
              <a:rPr lang="en-US" altLang="en-US" sz="2200" dirty="0" smtClean="0">
                <a:latin typeface="Zawgyi-One" charset="0"/>
                <a:ea typeface="Zawgyi-One" charset="0"/>
                <a:cs typeface="Zawgyi-One" charset="0"/>
              </a:rPr>
              <a:t>ွ </a:t>
            </a:r>
          </a:p>
          <a:p>
            <a:pPr lvl="1">
              <a:lnSpc>
                <a:spcPct val="200000"/>
              </a:lnSpc>
            </a:pPr>
            <a:r>
              <a:rPr lang="en-US" altLang="en-US" sz="2200" dirty="0" err="1" smtClean="0">
                <a:latin typeface="Zawgyi-One" charset="0"/>
                <a:ea typeface="Zawgyi-One" charset="0"/>
                <a:cs typeface="Zawgyi-One" charset="0"/>
              </a:rPr>
              <a:t>ဦးတည္ရာ</a:t>
            </a:r>
            <a:r>
              <a:rPr lang="en-US" altLang="en-US" sz="2200" dirty="0" smtClean="0">
                <a:latin typeface="Zawgyi-One" charset="0"/>
                <a:ea typeface="Zawgyi-One" charset="0"/>
                <a:cs typeface="Zawgyi-One" charset="0"/>
              </a:rPr>
              <a:t> Customers 		   </a:t>
            </a:r>
            <a:r>
              <a:rPr lang="en-US" altLang="en-US" sz="2200" dirty="0" smtClean="0">
                <a:latin typeface="Zawgyi-One" charset="0"/>
                <a:ea typeface="Zawgyi-One" charset="0"/>
                <a:cs typeface="Zawgyi-One" charset="0"/>
                <a:sym typeface="Wingdings"/>
              </a:rPr>
              <a:t></a:t>
            </a:r>
            <a:r>
              <a:rPr lang="en-US" altLang="en-US" sz="2200" dirty="0" smtClean="0">
                <a:latin typeface="Zawgyi-One" charset="0"/>
                <a:ea typeface="Zawgyi-One" charset="0"/>
                <a:cs typeface="Zawgyi-One" charset="0"/>
              </a:rPr>
              <a:t> “market segmentation”</a:t>
            </a:r>
          </a:p>
          <a:p>
            <a:pPr lvl="1">
              <a:lnSpc>
                <a:spcPct val="200000"/>
              </a:lnSpc>
            </a:pPr>
            <a:r>
              <a:rPr lang="en-US" altLang="en-US" sz="2200" dirty="0" smtClean="0">
                <a:latin typeface="Zawgyi-One" charset="0"/>
                <a:ea typeface="Zawgyi-One" charset="0"/>
                <a:cs typeface="Zawgyi-One" charset="0"/>
              </a:rPr>
              <a:t>Customer Relationships </a:t>
            </a:r>
          </a:p>
          <a:p>
            <a:pPr lvl="1">
              <a:lnSpc>
                <a:spcPct val="200000"/>
              </a:lnSpc>
            </a:pPr>
            <a:r>
              <a:rPr lang="en-US" altLang="en-US" sz="2200" dirty="0" smtClean="0">
                <a:latin typeface="Zawgyi-One" charset="0"/>
                <a:ea typeface="Zawgyi-One" charset="0"/>
                <a:cs typeface="Zawgyi-One" charset="0"/>
              </a:rPr>
              <a:t>Channels </a:t>
            </a:r>
            <a:r>
              <a:rPr lang="en-US" altLang="en-US" sz="2200" dirty="0" err="1" smtClean="0">
                <a:latin typeface="Zawgyi-One" charset="0"/>
                <a:ea typeface="Zawgyi-One" charset="0"/>
                <a:cs typeface="Zawgyi-One" charset="0"/>
              </a:rPr>
              <a:t>တုိ႔မ</a:t>
            </a:r>
            <a:r>
              <a:rPr lang="en-US" altLang="en-US" sz="2200" dirty="0" smtClean="0">
                <a:latin typeface="Zawgyi-One" charset="0"/>
                <a:ea typeface="Zawgyi-One" charset="0"/>
                <a:cs typeface="Zawgyi-One" charset="0"/>
              </a:rPr>
              <a:t>ွ </a:t>
            </a:r>
            <a:r>
              <a:rPr lang="en-US" altLang="en-US" sz="2200" dirty="0" err="1" smtClean="0">
                <a:latin typeface="Zawgyi-One" charset="0"/>
                <a:ea typeface="Zawgyi-One" charset="0"/>
                <a:cs typeface="Zawgyi-One" charset="0"/>
              </a:rPr>
              <a:t>အေၾကာင္းအရာမ်ားအား</a:t>
            </a:r>
            <a:r>
              <a:rPr lang="en-US" altLang="en-US" sz="22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200" dirty="0" err="1" smtClean="0">
                <a:latin typeface="Zawgyi-One" charset="0"/>
                <a:ea typeface="Zawgyi-One" charset="0"/>
                <a:cs typeface="Zawgyi-One" charset="0"/>
              </a:rPr>
              <a:t>ထည</a:t>
            </a:r>
            <a:r>
              <a:rPr lang="en-US" altLang="en-US" sz="2200" dirty="0" smtClean="0">
                <a:latin typeface="Zawgyi-One" charset="0"/>
                <a:ea typeface="Zawgyi-One" charset="0"/>
                <a:cs typeface="Zawgyi-One" charset="0"/>
              </a:rPr>
              <a:t>့္</a:t>
            </a:r>
            <a:r>
              <a:rPr lang="en-US" altLang="en-US" sz="2200" dirty="0" err="1" smtClean="0">
                <a:latin typeface="Zawgyi-One" charset="0"/>
                <a:ea typeface="Zawgyi-One" charset="0"/>
                <a:cs typeface="Zawgyi-One" charset="0"/>
              </a:rPr>
              <a:t>သြင္းေရးသားရန</a:t>
            </a:r>
            <a:r>
              <a:rPr lang="en-US" altLang="en-US" sz="2200" dirty="0" smtClean="0">
                <a:latin typeface="Zawgyi-One" charset="0"/>
                <a:ea typeface="Zawgyi-One" charset="0"/>
                <a:cs typeface="Zawgyi-One" charset="0"/>
              </a:rPr>
              <a:t>္</a:t>
            </a: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2A8A30-933C-EB44-B0C7-24C1A967E81D}" type="slidenum">
              <a:rPr lang="en-US" altLang="en-US">
                <a:solidFill>
                  <a:srgbClr val="D1EAEE"/>
                </a:solidFill>
                <a:latin typeface="Constantia" charset="0"/>
              </a:rPr>
              <a:pPr eaLnBrk="1" hangingPunct="1"/>
              <a:t>40</a:t>
            </a:fld>
            <a:endParaRPr lang="en-US" altLang="en-US">
              <a:solidFill>
                <a:srgbClr val="D1EAEE"/>
              </a:solidFill>
              <a:latin typeface="Constanti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2560" y="1454412"/>
            <a:ext cx="9997440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5300" indent="-495300">
              <a:lnSpc>
                <a:spcPct val="150000"/>
              </a:lnSpc>
              <a:buNone/>
            </a:pPr>
            <a:r>
              <a:rPr lang="en-US" sz="2200" b="1" u="sng" dirty="0" err="1" smtClean="0">
                <a:latin typeface="Zawgyi-One" charset="0"/>
                <a:ea typeface="Zawgyi-One" charset="0"/>
                <a:cs typeface="Zawgyi-One" charset="0"/>
              </a:rPr>
              <a:t>ေစ်းကြက္ေဖၚေဆာင</a:t>
            </a:r>
            <a:r>
              <a:rPr lang="en-US" sz="2200" b="1" u="sng" dirty="0" smtClean="0">
                <a:latin typeface="Zawgyi-One" charset="0"/>
                <a:ea typeface="Zawgyi-One" charset="0"/>
                <a:cs typeface="Zawgyi-One" charset="0"/>
              </a:rPr>
              <a:t>္ျ</a:t>
            </a:r>
            <a:r>
              <a:rPr lang="en-US" sz="2200" b="1" u="sng" dirty="0" err="1" smtClean="0">
                <a:latin typeface="Zawgyi-One" charset="0"/>
                <a:ea typeface="Zawgyi-One" charset="0"/>
                <a:cs typeface="Zawgyi-One" charset="0"/>
              </a:rPr>
              <a:t>ခင္း</a:t>
            </a:r>
            <a:r>
              <a:rPr lang="en-US" sz="2200" b="1" u="sng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</a:p>
          <a:p>
            <a:pPr marL="495300" indent="-495300">
              <a:lnSpc>
                <a:spcPct val="150000"/>
              </a:lnSpc>
              <a:buNone/>
            </a:pPr>
            <a:r>
              <a:rPr lang="en-US" sz="2000" dirty="0">
                <a:latin typeface="Zawgyi-One" charset="0"/>
                <a:ea typeface="Zawgyi-One" charset="0"/>
                <a:cs typeface="Zawgyi-One" charset="0"/>
              </a:rPr>
              <a:t>	</a:t>
            </a:r>
            <a:r>
              <a:rPr lang="en-US" sz="2000" dirty="0" err="1" smtClean="0">
                <a:latin typeface="Zawgyi-One" charset="0"/>
                <a:ea typeface="Zawgyi-One" charset="0"/>
                <a:cs typeface="Zawgyi-One" charset="0"/>
              </a:rPr>
              <a:t>မိမိကုန္ပစၥည္း</a:t>
            </a:r>
            <a:r>
              <a:rPr lang="en-US" sz="2000" dirty="0" smtClean="0">
                <a:latin typeface="Zawgyi-One" charset="0"/>
                <a:ea typeface="Zawgyi-One" charset="0"/>
                <a:cs typeface="Zawgyi-One" charset="0"/>
              </a:rPr>
              <a:t> /</a:t>
            </a:r>
            <a:r>
              <a:rPr lang="en-US" sz="2000" dirty="0" err="1" smtClean="0">
                <a:latin typeface="Zawgyi-One" charset="0"/>
                <a:ea typeface="Zawgyi-One" charset="0"/>
                <a:cs typeface="Zawgyi-One" charset="0"/>
              </a:rPr>
              <a:t>ဝန္ေဆာင္မႈကို</a:t>
            </a:r>
            <a:r>
              <a:rPr lang="en-US" sz="20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000" dirty="0" err="1" smtClean="0">
                <a:latin typeface="Zawgyi-One" charset="0"/>
                <a:ea typeface="Zawgyi-One" charset="0"/>
                <a:cs typeface="Zawgyi-One" charset="0"/>
              </a:rPr>
              <a:t>ဝယ္ယူရန</a:t>
            </a:r>
            <a:r>
              <a:rPr lang="en-US" sz="2000" dirty="0" smtClean="0"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sz="2000" dirty="0" err="1" smtClean="0">
                <a:latin typeface="Zawgyi-One" charset="0"/>
                <a:ea typeface="Zawgyi-One" charset="0"/>
                <a:cs typeface="Zawgyi-One" charset="0"/>
              </a:rPr>
              <a:t>အလားအလာရိွေသာ</a:t>
            </a:r>
            <a:r>
              <a:rPr lang="en-US" sz="20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000" dirty="0" err="1" smtClean="0">
                <a:latin typeface="Zawgyi-One" charset="0"/>
                <a:ea typeface="Zawgyi-One" charset="0"/>
                <a:cs typeface="Zawgyi-One" charset="0"/>
              </a:rPr>
              <a:t>စားသုံးသူမ်ား</a:t>
            </a:r>
            <a:r>
              <a:rPr lang="en-US" sz="20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000" dirty="0" err="1" smtClean="0">
                <a:latin typeface="Zawgyi-One" charset="0"/>
                <a:ea typeface="Zawgyi-One" charset="0"/>
                <a:cs typeface="Zawgyi-One" charset="0"/>
              </a:rPr>
              <a:t>လက္ဝယ္သုိ</a:t>
            </a:r>
            <a:r>
              <a:rPr lang="en-US" sz="2000" dirty="0" smtClean="0">
                <a:latin typeface="Zawgyi-One" charset="0"/>
                <a:ea typeface="Zawgyi-One" charset="0"/>
                <a:cs typeface="Zawgyi-One" charset="0"/>
              </a:rPr>
              <a:t>႔ </a:t>
            </a:r>
            <a:r>
              <a:rPr lang="en-US" sz="2000" dirty="0" err="1" smtClean="0">
                <a:latin typeface="Zawgyi-One" charset="0"/>
                <a:ea typeface="Zawgyi-One" charset="0"/>
                <a:cs typeface="Zawgyi-One" charset="0"/>
              </a:rPr>
              <a:t>ေရာက္ရိွေအာင</a:t>
            </a:r>
            <a:r>
              <a:rPr lang="en-US" sz="2000" dirty="0" smtClean="0"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sz="2000" dirty="0" err="1" smtClean="0">
                <a:latin typeface="Zawgyi-One" charset="0"/>
                <a:ea typeface="Zawgyi-One" charset="0"/>
                <a:cs typeface="Zawgyi-One" charset="0"/>
              </a:rPr>
              <a:t>ေဆာင္ရြက္သမ</a:t>
            </a:r>
            <a:r>
              <a:rPr lang="en-US" sz="2000" dirty="0" smtClean="0">
                <a:latin typeface="Zawgyi-One" charset="0"/>
                <a:ea typeface="Zawgyi-One" charset="0"/>
                <a:cs typeface="Zawgyi-One" charset="0"/>
              </a:rPr>
              <a:t>ွ် </a:t>
            </a:r>
            <a:r>
              <a:rPr lang="en-US" sz="2000" dirty="0" err="1" smtClean="0">
                <a:latin typeface="Zawgyi-One" charset="0"/>
                <a:ea typeface="Zawgyi-One" charset="0"/>
                <a:cs typeface="Zawgyi-One" charset="0"/>
              </a:rPr>
              <a:t>ကိစၥရပ</a:t>
            </a:r>
            <a:r>
              <a:rPr lang="en-US" sz="2000" dirty="0" smtClean="0"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sz="2000" dirty="0" err="1" smtClean="0">
                <a:latin typeface="Zawgyi-One" charset="0"/>
                <a:ea typeface="Zawgyi-One" charset="0"/>
                <a:cs typeface="Zawgyi-One" charset="0"/>
              </a:rPr>
              <a:t>အားလုံး</a:t>
            </a:r>
            <a:r>
              <a:rPr lang="en-US" sz="20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000" dirty="0" err="1" smtClean="0">
                <a:latin typeface="Zawgyi-One" charset="0"/>
                <a:ea typeface="Zawgyi-One" charset="0"/>
                <a:cs typeface="Zawgyi-One" charset="0"/>
              </a:rPr>
              <a:t>ပါဝင္သည</a:t>
            </a:r>
            <a:r>
              <a:rPr lang="en-US" sz="2000" dirty="0" smtClean="0">
                <a:latin typeface="Zawgyi-One" charset="0"/>
                <a:ea typeface="Zawgyi-One" charset="0"/>
                <a:cs typeface="Zawgyi-One" charset="0"/>
              </a:rPr>
              <a:t>္</a:t>
            </a:r>
            <a:r>
              <a:rPr lang="is-IS" sz="2000" dirty="0" smtClean="0">
                <a:latin typeface="Zawgyi-One" charset="0"/>
                <a:ea typeface="Zawgyi-One" charset="0"/>
                <a:cs typeface="Zawgyi-One" charset="0"/>
              </a:rPr>
              <a:t>…</a:t>
            </a:r>
            <a:endParaRPr lang="en-SG" sz="2000" dirty="0">
              <a:latin typeface="Zawgyi-One" charset="0"/>
              <a:ea typeface="Zawgyi-One" charset="0"/>
              <a:cs typeface="Zawgyi-One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566" y="3898918"/>
            <a:ext cx="1308694" cy="1025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07841" y="5657894"/>
            <a:ext cx="1066015" cy="7177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886" y="5094914"/>
            <a:ext cx="674861" cy="56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5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4. Marketing plan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ေစ်းကြက္ရွာေဖြေရး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အစီအမံမ်ား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ေသခ်ာစြာ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ေရးဆဲ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ြႏ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ုိင္ရန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  <a:sym typeface="Wingdings"/>
              </a:rPr>
              <a:t> 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ေစ်းကြက္သုေတသန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(Market Research) 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လုပ္ရမည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</a:t>
            </a:r>
          </a:p>
          <a:p>
            <a:endParaRPr lang="en-US" altLang="en-US" dirty="0" smtClean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Primary Data Vs Secondary Data </a:t>
            </a:r>
          </a:p>
          <a:p>
            <a:pPr marL="0" indent="0">
              <a:buNone/>
            </a:pPr>
            <a:r>
              <a:rPr lang="en-US" altLang="en-US" dirty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 (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ကိုယ္တုိင္စုေဆာင္းျခင္း</a:t>
            </a:r>
            <a:r>
              <a:rPr lang="en-US" altLang="en-US" dirty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ႏွ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င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အဆင္သင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့္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အခ်က္အလက္မ်ားမ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ွ 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ရယူျခင္း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)</a:t>
            </a:r>
            <a:endParaRPr lang="en-SG" dirty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40" y="4267200"/>
            <a:ext cx="3713480" cy="27851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612" y="4267200"/>
            <a:ext cx="4208178" cy="2590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335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4. Marketing Plan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1251678" y="1569721"/>
            <a:ext cx="10178322" cy="4309872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altLang="en-US" sz="2800" b="1" u="sng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Marketing Plan </a:t>
            </a:r>
            <a:r>
              <a:rPr lang="en-US" altLang="en-US" sz="2800" b="1" u="sng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ဆဲြရျခင္း</a:t>
            </a:r>
            <a:r>
              <a:rPr lang="en-US" altLang="en-US" sz="2800" b="1" u="sng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၏ </a:t>
            </a:r>
            <a:r>
              <a:rPr lang="en-US" altLang="en-US" sz="2800" b="1" u="sng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ရည္ရြယ္ခ်က္မ်ား</a:t>
            </a:r>
            <a:endParaRPr lang="en-US" altLang="en-US" sz="2800" b="1" u="sng" dirty="0" smtClean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eaLnBrk="1" hangingPunct="1"/>
            <a:r>
              <a:rPr lang="en-US" altLang="en-US" sz="2800" dirty="0" err="1" smtClean="0">
                <a:latin typeface="Zawgyi-One" charset="0"/>
                <a:ea typeface="Zawgyi-One" charset="0"/>
                <a:cs typeface="Zawgyi-One" charset="0"/>
              </a:rPr>
              <a:t>ဘယ္သူေတြကို</a:t>
            </a:r>
            <a:r>
              <a:rPr lang="en-US" altLang="en-US" sz="28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800" dirty="0" err="1" smtClean="0">
                <a:latin typeface="Zawgyi-One" charset="0"/>
                <a:ea typeface="Zawgyi-One" charset="0"/>
                <a:cs typeface="Zawgyi-One" charset="0"/>
              </a:rPr>
              <a:t>ေရာင္းခ်င္တာလဲ</a:t>
            </a:r>
            <a:r>
              <a:rPr lang="en-US" altLang="en-US" sz="2800" dirty="0" smtClean="0">
                <a:latin typeface="Zawgyi-One" charset="0"/>
                <a:ea typeface="Zawgyi-One" charset="0"/>
                <a:cs typeface="Zawgyi-One" charset="0"/>
              </a:rPr>
              <a:t>..?</a:t>
            </a:r>
            <a:endParaRPr lang="en-US" altLang="en-US" sz="2800" dirty="0">
              <a:latin typeface="Zawgyi-One" charset="0"/>
              <a:ea typeface="Zawgyi-One" charset="0"/>
              <a:cs typeface="Zawgyi-One" charset="0"/>
            </a:endParaRPr>
          </a:p>
          <a:p>
            <a:pPr eaLnBrk="1" hangingPunct="1"/>
            <a:r>
              <a:rPr lang="en-US" altLang="en-US" sz="2800" dirty="0" err="1" smtClean="0">
                <a:latin typeface="Zawgyi-One" charset="0"/>
                <a:ea typeface="Zawgyi-One" charset="0"/>
                <a:cs typeface="Zawgyi-One" charset="0"/>
              </a:rPr>
              <a:t>ဝယ္သူေတြက</a:t>
            </a:r>
            <a:r>
              <a:rPr lang="en-US" altLang="en-US" sz="28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800" dirty="0" err="1" smtClean="0">
                <a:latin typeface="Zawgyi-One" charset="0"/>
                <a:ea typeface="Zawgyi-One" charset="0"/>
                <a:cs typeface="Zawgyi-One" charset="0"/>
              </a:rPr>
              <a:t>ဘာလုိခ်င္လဲ</a:t>
            </a:r>
            <a:r>
              <a:rPr lang="en-US" altLang="en-US" sz="2800" dirty="0" smtClean="0">
                <a:latin typeface="Zawgyi-One" charset="0"/>
                <a:ea typeface="Zawgyi-One" charset="0"/>
                <a:cs typeface="Zawgyi-One" charset="0"/>
              </a:rPr>
              <a:t>/ </a:t>
            </a:r>
            <a:r>
              <a:rPr lang="en-US" altLang="en-US" sz="2800" dirty="0" err="1" smtClean="0">
                <a:latin typeface="Zawgyi-One" charset="0"/>
                <a:ea typeface="Zawgyi-One" charset="0"/>
                <a:cs typeface="Zawgyi-One" charset="0"/>
              </a:rPr>
              <a:t>ဘာလုိအပ္ေနလဲ</a:t>
            </a:r>
            <a:r>
              <a:rPr lang="en-US" altLang="en-US" sz="2800" dirty="0" smtClean="0">
                <a:latin typeface="Zawgyi-One" charset="0"/>
                <a:ea typeface="Zawgyi-One" charset="0"/>
                <a:cs typeface="Zawgyi-One" charset="0"/>
              </a:rPr>
              <a:t>..?</a:t>
            </a:r>
            <a:endParaRPr lang="en-US" altLang="en-US" sz="2800" dirty="0">
              <a:latin typeface="Zawgyi-One" charset="0"/>
              <a:ea typeface="Zawgyi-One" charset="0"/>
              <a:cs typeface="Zawgyi-One" charset="0"/>
            </a:endParaRPr>
          </a:p>
          <a:p>
            <a:pPr eaLnBrk="1" hangingPunct="1"/>
            <a:r>
              <a:rPr lang="en-US" altLang="en-US" sz="2800" dirty="0" err="1" smtClean="0">
                <a:latin typeface="Zawgyi-One" charset="0"/>
                <a:ea typeface="Zawgyi-One" charset="0"/>
                <a:cs typeface="Zawgyi-One" charset="0"/>
              </a:rPr>
              <a:t>ေစ်းကြက္ထဲမွာ</a:t>
            </a:r>
            <a:r>
              <a:rPr lang="en-US" altLang="en-US" sz="28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800" dirty="0" err="1" smtClean="0">
                <a:latin typeface="Zawgyi-One" charset="0"/>
                <a:ea typeface="Zawgyi-One" charset="0"/>
                <a:cs typeface="Zawgyi-One" charset="0"/>
              </a:rPr>
              <a:t>မိမိကုမၸဏီက</a:t>
            </a:r>
            <a:r>
              <a:rPr lang="en-US" altLang="en-US" sz="28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800" dirty="0" err="1" smtClean="0">
                <a:latin typeface="Zawgyi-One" charset="0"/>
                <a:ea typeface="Zawgyi-One" charset="0"/>
                <a:cs typeface="Zawgyi-One" charset="0"/>
              </a:rPr>
              <a:t>အမ်ားနဲ႔ယွဥ</a:t>
            </a:r>
            <a:r>
              <a:rPr lang="en-US" altLang="en-US" sz="2800" dirty="0" smtClean="0">
                <a:latin typeface="Zawgyi-One" charset="0"/>
                <a:ea typeface="Zawgyi-One" charset="0"/>
                <a:cs typeface="Zawgyi-One" charset="0"/>
              </a:rPr>
              <a:t>္ျ</a:t>
            </a:r>
            <a:r>
              <a:rPr lang="en-US" altLang="en-US" sz="2800" dirty="0" err="1" smtClean="0">
                <a:latin typeface="Zawgyi-One" charset="0"/>
                <a:ea typeface="Zawgyi-One" charset="0"/>
                <a:cs typeface="Zawgyi-One" charset="0"/>
              </a:rPr>
              <a:t>ပီး</a:t>
            </a:r>
            <a:r>
              <a:rPr lang="en-US" altLang="en-US" sz="28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800" dirty="0" err="1" smtClean="0">
                <a:latin typeface="Zawgyi-One" charset="0"/>
                <a:ea typeface="Zawgyi-One" charset="0"/>
                <a:cs typeface="Zawgyi-One" charset="0"/>
              </a:rPr>
              <a:t>အမ်ားထက္သာေအာင</a:t>
            </a:r>
            <a:r>
              <a:rPr lang="en-US" altLang="en-US" sz="2800" dirty="0" smtClean="0"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altLang="en-US" sz="2800" dirty="0" err="1" smtClean="0">
                <a:latin typeface="Zawgyi-One" charset="0"/>
                <a:ea typeface="Zawgyi-One" charset="0"/>
                <a:cs typeface="Zawgyi-One" charset="0"/>
              </a:rPr>
              <a:t>ဘယ္လုိေရာင္းမလဲ</a:t>
            </a:r>
            <a:r>
              <a:rPr lang="en-US" altLang="en-US" sz="2800" dirty="0" smtClean="0">
                <a:latin typeface="Zawgyi-One" charset="0"/>
                <a:ea typeface="Zawgyi-One" charset="0"/>
                <a:cs typeface="Zawgyi-One" charset="0"/>
              </a:rPr>
              <a:t>..?</a:t>
            </a:r>
          </a:p>
          <a:p>
            <a:pPr marL="0" indent="0" algn="ctr" eaLnBrk="1" hangingPunct="1">
              <a:buNone/>
            </a:pPr>
            <a:endParaRPr lang="en-US" altLang="en-US" sz="2800" dirty="0" smtClean="0">
              <a:latin typeface="Zawgyi-One" charset="0"/>
              <a:ea typeface="Zawgyi-One" charset="0"/>
              <a:cs typeface="Zawgyi-One" charset="0"/>
            </a:endParaRPr>
          </a:p>
          <a:p>
            <a:pPr marL="0" indent="0" algn="ctr" eaLnBrk="1" hangingPunct="1">
              <a:buNone/>
            </a:pPr>
            <a:r>
              <a:rPr lang="en-US" altLang="en-US" sz="2800" dirty="0" smtClean="0">
                <a:solidFill>
                  <a:srgbClr val="FF0000"/>
                </a:solidFill>
                <a:latin typeface="Zawgyi-One" charset="0"/>
                <a:ea typeface="Zawgyi-One" charset="0"/>
                <a:cs typeface="Zawgyi-One" charset="0"/>
              </a:rPr>
              <a:t>“Marketing Mix” </a:t>
            </a:r>
            <a:r>
              <a:rPr lang="en-US" altLang="en-US" sz="2800" dirty="0" err="1" smtClean="0">
                <a:solidFill>
                  <a:srgbClr val="FF0000"/>
                </a:solidFill>
                <a:latin typeface="Zawgyi-One" charset="0"/>
                <a:ea typeface="Zawgyi-One" charset="0"/>
                <a:cs typeface="Zawgyi-One" charset="0"/>
              </a:rPr>
              <a:t>ကို</a:t>
            </a:r>
            <a:r>
              <a:rPr lang="en-US" altLang="en-US" sz="2800" dirty="0" smtClean="0">
                <a:solidFill>
                  <a:srgbClr val="FF0000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Zawgyi-One" charset="0"/>
                <a:ea typeface="Zawgyi-One" charset="0"/>
                <a:cs typeface="Zawgyi-One" charset="0"/>
              </a:rPr>
              <a:t>စားသုံးသူလုိဘေတ</a:t>
            </a:r>
            <a:r>
              <a:rPr lang="en-US" altLang="en-US" sz="2800" dirty="0" smtClean="0">
                <a:solidFill>
                  <a:srgbClr val="FF0000"/>
                </a:solidFill>
                <a:latin typeface="Zawgyi-One" charset="0"/>
                <a:ea typeface="Zawgyi-One" charset="0"/>
                <a:cs typeface="Zawgyi-One" charset="0"/>
              </a:rPr>
              <a:t>ြ ျ</a:t>
            </a:r>
            <a:r>
              <a:rPr lang="en-US" altLang="en-US" sz="2800" dirty="0" err="1" smtClean="0">
                <a:solidFill>
                  <a:srgbClr val="FF0000"/>
                </a:solidFill>
                <a:latin typeface="Zawgyi-One" charset="0"/>
                <a:ea typeface="Zawgyi-One" charset="0"/>
                <a:cs typeface="Zawgyi-One" charset="0"/>
              </a:rPr>
              <a:t>ပည</a:t>
            </a:r>
            <a:r>
              <a:rPr lang="en-US" altLang="en-US" sz="2800" dirty="0" smtClean="0">
                <a:solidFill>
                  <a:srgbClr val="FF0000"/>
                </a:solidFill>
                <a:latin typeface="Zawgyi-One" charset="0"/>
                <a:ea typeface="Zawgyi-One" charset="0"/>
                <a:cs typeface="Zawgyi-One" charset="0"/>
              </a:rPr>
              <a:t>့္</a:t>
            </a:r>
            <a:r>
              <a:rPr lang="en-US" altLang="en-US" sz="2800" dirty="0" err="1" smtClean="0">
                <a:solidFill>
                  <a:srgbClr val="FF0000"/>
                </a:solidFill>
                <a:latin typeface="Zawgyi-One" charset="0"/>
                <a:ea typeface="Zawgyi-One" charset="0"/>
                <a:cs typeface="Zawgyi-One" charset="0"/>
              </a:rPr>
              <a:t>ေစေအာင</a:t>
            </a:r>
            <a:r>
              <a:rPr lang="en-US" altLang="en-US" sz="2800" dirty="0" smtClean="0">
                <a:solidFill>
                  <a:srgbClr val="FF0000"/>
                </a:solidFill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altLang="en-US" sz="2800" dirty="0" err="1" smtClean="0">
                <a:solidFill>
                  <a:srgbClr val="FF0000"/>
                </a:solidFill>
                <a:latin typeface="Zawgyi-One" charset="0"/>
                <a:ea typeface="Zawgyi-One" charset="0"/>
                <a:cs typeface="Zawgyi-One" charset="0"/>
              </a:rPr>
              <a:t>ဘယ္လုိ</a:t>
            </a:r>
            <a:r>
              <a:rPr lang="en-US" altLang="en-US" sz="2800" dirty="0" smtClean="0">
                <a:solidFill>
                  <a:srgbClr val="FF0000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  <a:latin typeface="Zawgyi-One" charset="0"/>
                <a:ea typeface="Zawgyi-One" charset="0"/>
                <a:cs typeface="Zawgyi-One" charset="0"/>
              </a:rPr>
              <a:t>ေရြးခ်ယ္သတ္မွတ္မလဲ</a:t>
            </a:r>
            <a:r>
              <a:rPr lang="is-IS" altLang="en-US" sz="2800" dirty="0" smtClean="0">
                <a:solidFill>
                  <a:srgbClr val="FF0000"/>
                </a:solidFill>
                <a:latin typeface="Zawgyi-One" charset="0"/>
                <a:ea typeface="Zawgyi-One" charset="0"/>
                <a:cs typeface="Zawgyi-One" charset="0"/>
              </a:rPr>
              <a:t>…?</a:t>
            </a:r>
            <a:endParaRPr lang="en-US" altLang="en-US" sz="2800" dirty="0">
              <a:solidFill>
                <a:srgbClr val="FF0000"/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35204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4. Marketing Plan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136" y="1397387"/>
            <a:ext cx="5294091" cy="537081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46040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</a:t>
            </a:r>
            <a:endParaRPr lang="en-S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10" y="3998564"/>
            <a:ext cx="4957908" cy="2788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0"/>
          <a:stretch/>
        </p:blipFill>
        <p:spPr>
          <a:xfrm>
            <a:off x="1492662" y="1221442"/>
            <a:ext cx="3767543" cy="283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81" y="1221442"/>
            <a:ext cx="3404074" cy="2691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761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</a:t>
            </a:r>
            <a:endParaRPr lang="en-S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2" b="12074"/>
          <a:stretch/>
        </p:blipFill>
        <p:spPr>
          <a:xfrm>
            <a:off x="5346913" y="4017905"/>
            <a:ext cx="3536197" cy="2840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22" y="1128451"/>
            <a:ext cx="5305217" cy="2785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807" y="637756"/>
            <a:ext cx="4974249" cy="3124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01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Price</a:t>
            </a:r>
            <a:endParaRPr lang="en-S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80" y="2085882"/>
            <a:ext cx="3852638" cy="3852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992" y="4391604"/>
            <a:ext cx="2123774" cy="21237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" r="4751"/>
          <a:stretch/>
        </p:blipFill>
        <p:spPr>
          <a:xfrm>
            <a:off x="6175332" y="1852812"/>
            <a:ext cx="5404868" cy="213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86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Place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094" y="2057400"/>
            <a:ext cx="3642970" cy="36576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480" y="2004060"/>
            <a:ext cx="5599490" cy="371094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5629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7568" y="620688"/>
            <a:ext cx="7772400" cy="762000"/>
          </a:xfrm>
        </p:spPr>
        <p:txBody>
          <a:bodyPr>
            <a:normAutofit fontScale="90000"/>
          </a:bodyPr>
          <a:lstStyle/>
          <a:p>
            <a:r>
              <a:rPr lang="en-GB" altLang="en-US" dirty="0"/>
              <a:t>Promotion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220" y="1177008"/>
            <a:ext cx="3894984" cy="5193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" y="2514600"/>
            <a:ext cx="5371746" cy="3855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26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Operational plan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51678" y="1549831"/>
            <a:ext cx="10178322" cy="4329761"/>
          </a:xfrm>
        </p:spPr>
        <p:txBody>
          <a:bodyPr/>
          <a:lstStyle/>
          <a:p>
            <a:pPr lvl="1">
              <a:buFont typeface="Arial" charset="0"/>
              <a:buChar char="•"/>
            </a:pP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ကုန္ပစၥည္းမ်ားကို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မည္သုိ႔ထုတ္လုပ္သနည္း</a:t>
            </a:r>
            <a:endParaRPr lang="en-US" sz="2400" dirty="0" smtClean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lvl="1">
              <a:buFont typeface="Arial" charset="0"/>
              <a:buChar char="•"/>
            </a:pP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ဝန္ေဆာင္မႈမ်ားကို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မည္သုိ႔ေဆာင္ရြက္သနည္း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..</a:t>
            </a:r>
            <a:endParaRPr lang="en-US" sz="2400" dirty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lvl="1">
              <a:buFont typeface="Arial" charset="0"/>
              <a:buChar char="•"/>
            </a:pP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ေန႔စဥ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လုပ္ငန္းေဆာင္တာမ်ား</a:t>
            </a:r>
            <a:endParaRPr lang="en-US" sz="2400" dirty="0" smtClean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lvl="1"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Business Model Canvas 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မ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ွ Key resources 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မ်ားကို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အသုံးျပ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ဳ၍ Key partners 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မ်ား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ႏွ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င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လက္တဲ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ြ 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ေဆာင္ရြက္မည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့္ Key activities 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မ်ားထည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့္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သြင္း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ေရးသားႏုိ္ငသည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</a:t>
            </a:r>
            <a:endParaRPr lang="en-US" sz="2400" dirty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endParaRPr lang="en-US" dirty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155" y="854955"/>
            <a:ext cx="1389751" cy="1389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155" y="4733497"/>
            <a:ext cx="1869094" cy="15575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55" y="4835526"/>
            <a:ext cx="1455550" cy="145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332" y="4803217"/>
            <a:ext cx="2289014" cy="1487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527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business plan..?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4567775"/>
            <a:ext cx="10178322" cy="148499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Business model 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ဆိုသည္မွာ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လုပ္ငန္းတစ္ခုက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ကုန္ပစၥည္း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(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သို႔မဟုတ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္) 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ဝန္ေဆာင္မႈမ်ားကို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စားသုံးသူထံ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ေရာင္းခ်ပုိ႔ေဆာင္ရင္းက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မိမိကုမၸဏီအတြက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တန္ဖုိး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(value) 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မ်ားကုိ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မည္သုိ႔မည္ပုံ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ဖန္တီးရယူသလဲ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ဆုိသည္ကုိ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ေရးဆဲြေဖ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ၚျ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ပထားခ်က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 ျ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ဖစ္သည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</a:t>
            </a:r>
            <a:r>
              <a:rPr lang="is-I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…</a:t>
            </a:r>
            <a:endParaRPr lang="en-US" altLang="en-US" dirty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251678" y="1441331"/>
            <a:ext cx="7130322" cy="2939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လုပ္ငန္းတစ္ခု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၏ </a:t>
            </a:r>
          </a:p>
          <a:p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အဓိက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လကၡဏာအဂ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ၤါ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ရပ္မ်ား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၊ </a:t>
            </a:r>
          </a:p>
          <a:p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ထုတ္ကုန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္ႏွ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င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ဝန္ေဆာင္မႈမ်ား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၊ </a:t>
            </a:r>
          </a:p>
          <a:p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လုပ္ငန္းလည္ပတ္ပုံ</a:t>
            </a:r>
            <a:r>
              <a:rPr lang="en-US" altLang="en-US" dirty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(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ေစ်းကြက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္၊ 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စီမံခန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္႔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ခဲြမ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ႈ၊ 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ေငြေၾကးစီးဆင္းမ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ႈ) ႏွ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င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့္ </a:t>
            </a:r>
          </a:p>
          <a:p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ပစ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ၥဳ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ပၸန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္ႏွ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င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အနာဂတ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ဘ႑ာေရးအေျခအေန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ႏွ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င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ခန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္႔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မွန္းခ်က္မ်ားကို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</a:p>
          <a:p>
            <a:pPr marL="0" indent="0">
              <a:buNone/>
            </a:pP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  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ေရးဆဲြေဖ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ၚျ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ပထားေသာ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စာရြက္စာတမ္း</a:t>
            </a:r>
            <a:r>
              <a:rPr lang="en-US" alt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တစ္ခု</a:t>
            </a:r>
            <a:endParaRPr lang="en-US" altLang="en-US" dirty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874517"/>
            <a:ext cx="3048000" cy="20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0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1969063"/>
          </a:xfrm>
        </p:spPr>
        <p:txBody>
          <a:bodyPr>
            <a:norm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ကုမၸဏီ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ဖဲ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ြ႕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စည္းပုံ</a:t>
            </a:r>
            <a:endParaRPr lang="en-US" sz="2400" dirty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စံ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ႏႈ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န္းစနစ္မ်ား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ႏွ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င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အေထြေထ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ြ 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လုပ္ငန္းစီမံခန</a:t>
            </a:r>
            <a:r>
              <a:rPr 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္႔</a:t>
            </a:r>
            <a:r>
              <a:rPr 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ခဲြမႈမ်ား</a:t>
            </a:r>
            <a:endParaRPr lang="en-US" sz="2400" dirty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802" y="3330844"/>
            <a:ext cx="3607198" cy="3069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10" y="3330844"/>
            <a:ext cx="4098550" cy="3069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397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</a:t>
            </a:r>
            <a:r>
              <a:rPr lang="en-US" dirty="0" smtClean="0"/>
              <a:t>. Financial Projection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အေရာင္း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ရာထားခ်က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 - Sale budget</a:t>
            </a:r>
          </a:p>
          <a:p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ဝယ္ယူေရး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ရာထားခ်က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 - Purchase budget</a:t>
            </a:r>
          </a:p>
          <a:p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ဝန္ထမ္းစရိတ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ရာထားခ်က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 - Labor budget</a:t>
            </a:r>
          </a:p>
          <a:p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အေရာင္း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ႏွ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င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အုပ္ခ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်ဳ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ပ္ေရးဆုိင္ရာ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ရာထားခ်က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 - Selling and administrative budget</a:t>
            </a:r>
          </a:p>
          <a:p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ဝင္ေင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ြ 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ရရိွမ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ႈ - Pro forma income statement</a:t>
            </a:r>
          </a:p>
          <a:p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လက္က်န္ရွင္းတမ္း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- Pro forma balance sheet     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စသည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</a:t>
            </a:r>
            <a:r>
              <a:rPr lang="is-I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….</a:t>
            </a:r>
            <a:endParaRPr lang="en-US" dirty="0" smtClean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623" y="4082796"/>
            <a:ext cx="3538521" cy="2437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615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</a:t>
            </a:r>
            <a:r>
              <a:rPr lang="en-US" dirty="0" smtClean="0"/>
              <a:t>. Financial Projections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ေစ်း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ႏႈ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န္းသတ္မွတ္ခ်က္မ်ား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- Pricing</a:t>
            </a:r>
          </a:p>
          <a:p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အၾကမ္းအျမတ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 - Gross Margin</a:t>
            </a:r>
          </a:p>
          <a:p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လုပ္ငန္းလည္ပတ္မႈစရိတ္မ်ား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- Operating Expenses</a:t>
            </a:r>
          </a:p>
          <a:p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အရင္းေၾကကာလ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- Break even period</a:t>
            </a:r>
          </a:p>
          <a:p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အရံႈးအျမတ္စာရင္း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- Profitability</a:t>
            </a:r>
          </a:p>
          <a:p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ေငြသားခန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္႔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မွန္းခ်က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</a:t>
            </a:r>
          </a:p>
          <a:p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ေငြေၾကး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ထည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့္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ဝင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္ျ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ခင္း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(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ရိွေင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ြႏွ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င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လုိအပ္ေင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ြ)</a:t>
            </a:r>
          </a:p>
          <a:p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ဘ႑ာေရးအေျချပလက္က်န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ရွင္းတမ္း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(</a:t>
            </a:r>
            <a:r>
              <a:rPr lang="en-US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ရိွပါက</a:t>
            </a:r>
            <a:r>
              <a:rPr lang="en-US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)</a:t>
            </a:r>
            <a:endParaRPr lang="en-SG" dirty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49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946878" y="2637904"/>
            <a:ext cx="10178322" cy="2848495"/>
          </a:xfrm>
        </p:spPr>
        <p:txBody>
          <a:bodyPr>
            <a:normAutofit/>
          </a:bodyPr>
          <a:lstStyle/>
          <a:p>
            <a:pPr algn="ctr"/>
            <a:r>
              <a:rPr lang="en-US" sz="8000" dirty="0" smtClean="0">
                <a:latin typeface="Impact" charset="0"/>
                <a:ea typeface="Impact" charset="0"/>
                <a:cs typeface="Impact" charset="0"/>
              </a:rPr>
              <a:t>Tips for preparing business plan</a:t>
            </a:r>
            <a:endParaRPr lang="en-US" sz="8000" dirty="0">
              <a:latin typeface="Impact" charset="0"/>
              <a:ea typeface="Impact" charset="0"/>
              <a:cs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72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8280" y="385765"/>
            <a:ext cx="10012680" cy="1138236"/>
          </a:xfrm>
        </p:spPr>
        <p:txBody>
          <a:bodyPr vert="horz" lIns="88900" tIns="46038" rIns="88900" bIns="46038" rtlCol="0" anchor="t"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Tips for Preparing a Business Plan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>
          <a:xfrm>
            <a:off x="1706879" y="1524001"/>
            <a:ext cx="9312415" cy="5333999"/>
          </a:xfrm>
        </p:spPr>
        <p:txBody>
          <a:bodyPr vert="horz" lIns="88900" tIns="46038" rIns="88900" bIns="46038" rtlCol="0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စာရြက္ေကာင္းေကာင္းသုံးပ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ါ</a:t>
            </a:r>
            <a:r>
              <a:rPr lang="is-I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…</a:t>
            </a:r>
          </a:p>
          <a:p>
            <a:pPr>
              <a:lnSpc>
                <a:spcPct val="90000"/>
              </a:lnSpc>
            </a:pPr>
            <a:r>
              <a:rPr lang="en-US" altLang="en-US" sz="2400" dirty="0" err="1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မာတိကာ</a:t>
            </a:r>
            <a:r>
              <a:rPr lang="en-US" altLang="en-US" sz="2400" dirty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ပါပါေစ</a:t>
            </a:r>
            <a:r>
              <a:rPr lang="is-IS" altLang="en-US" sz="2400" dirty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… စာမ်က္ႏွာ အညႊန္းေတြ မွန္ပါေစ</a:t>
            </a:r>
            <a:r>
              <a:rPr lang="is-I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...</a:t>
            </a:r>
            <a:endParaRPr lang="en-US" altLang="en-US" sz="2400" dirty="0" smtClean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ဆဲြေဆာင္မ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ႈ 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ရိွပါေစ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.. 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စိတ္ဝင္စားေအာင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ေရးပ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ါ..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အျမင္တင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့္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တယ္ပါေစ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(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အထူးသျဖင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အဖုံးစာမ်က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္ႏွ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ာ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)</a:t>
            </a:r>
            <a:endParaRPr lang="en-US" altLang="en-US" sz="2400" dirty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စာလုံးေပါင္း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၊ 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ဝါက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် 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အထားအသုိ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၊ 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ကိန္းဂဏန္းမ်ား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အမွားအယြင္း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ကင္းပါေစ</a:t>
            </a:r>
            <a:endParaRPr lang="en-US" altLang="en-US" sz="2400" dirty="0" smtClean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ျ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မင္သာထင္ရွားေအာင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ပုံကားခ်ပ္မ်ား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သုံးပ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ါ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ဘ႑ာေရး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ခန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္႔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မွန္းခ်က္မ်ားအတြက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ဇယားမ်ား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ထည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့္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ပ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ါ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ေငြေၾကးအဝင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္/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အထြက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ရာထားခ်က္မ်ား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ပါပါေစ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..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စာမ်က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္ႏွ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ာ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၂၀ - ၄၀ 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အတြင္း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4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ေရးပ</a:t>
            </a:r>
            <a:r>
              <a:rPr lang="en-U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ါ..</a:t>
            </a:r>
            <a:endParaRPr lang="en-US" altLang="en-US" sz="2400" dirty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is-IS" altLang="en-US" sz="24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ေနာက္ဆက္တဲြ ကိုးကားခ်က္မ်ား ျဖည့္စြက္ေပးပါ</a:t>
            </a:r>
          </a:p>
          <a:p>
            <a:pPr eaLnBrk="1" hangingPunct="1">
              <a:lnSpc>
                <a:spcPct val="90000"/>
              </a:lnSpc>
            </a:pPr>
            <a:r>
              <a:rPr lang="is-IS" altLang="en-US" sz="2400" dirty="0" smtClean="0">
                <a:solidFill>
                  <a:srgbClr val="FF0000"/>
                </a:solidFill>
                <a:latin typeface="Zawgyi-One" charset="0"/>
                <a:ea typeface="Zawgyi-One" charset="0"/>
                <a:cs typeface="Zawgyi-One" charset="0"/>
              </a:rPr>
              <a:t>အမွန္ကုိသာ ေရးပါ..</a:t>
            </a:r>
            <a:endParaRPr lang="en-US" altLang="en-US" sz="2400" dirty="0">
              <a:solidFill>
                <a:srgbClr val="FF0000"/>
              </a:solidFill>
              <a:latin typeface="Zawgyi-One" charset="0"/>
              <a:ea typeface="Zawgyi-One" charset="0"/>
              <a:cs typeface="Zawgyi-On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050" y="3729710"/>
            <a:ext cx="2857500" cy="28575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92893780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93555" y="5036948"/>
            <a:ext cx="10178322" cy="1255957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latin typeface="Malgun Gothic" charset="-127"/>
                <a:ea typeface="Malgun Gothic" charset="-127"/>
                <a:cs typeface="Malgun Gothic" charset="-127"/>
              </a:rPr>
              <a:t>For your attention</a:t>
            </a:r>
            <a:r>
              <a:rPr lang="is-IS" sz="6000" b="1" dirty="0" smtClean="0">
                <a:latin typeface="Malgun Gothic" charset="-127"/>
                <a:ea typeface="Malgun Gothic" charset="-127"/>
                <a:cs typeface="Malgun Gothic" charset="-127"/>
              </a:rPr>
              <a:t>…!</a:t>
            </a:r>
            <a:endParaRPr lang="en-US" sz="6000" b="1" dirty="0">
              <a:latin typeface="Malgun Gothic" charset="-127"/>
              <a:ea typeface="Malgun Gothic" charset="-127"/>
              <a:cs typeface="Malgun Gothic" charset="-12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" t="17355" r="6664" b="18916"/>
          <a:stretch/>
        </p:blipFill>
        <p:spPr>
          <a:xfrm>
            <a:off x="2727702" y="991892"/>
            <a:ext cx="6757261" cy="364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5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 &amp; a: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214" y="1874517"/>
            <a:ext cx="3525045" cy="3896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972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103120" y="3657600"/>
            <a:ext cx="5041599" cy="26670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 smtClean="0">
                <a:latin typeface="Impact" charset="0"/>
                <a:ea typeface="Impact" charset="0"/>
                <a:cs typeface="Impact" charset="0"/>
              </a:rPr>
              <a:t>Khin</a:t>
            </a:r>
            <a:r>
              <a:rPr lang="en-US" dirty="0" smtClean="0">
                <a:latin typeface="Impact" charset="0"/>
                <a:ea typeface="Impact" charset="0"/>
                <a:cs typeface="Impact" charset="0"/>
              </a:rPr>
              <a:t> </a:t>
            </a:r>
            <a:r>
              <a:rPr lang="en-US" dirty="0">
                <a:latin typeface="Impact" charset="0"/>
                <a:ea typeface="Impact" charset="0"/>
                <a:cs typeface="Impact" charset="0"/>
              </a:rPr>
              <a:t>Moe </a:t>
            </a:r>
            <a:r>
              <a:rPr lang="en-US" dirty="0" err="1">
                <a:latin typeface="Impact" charset="0"/>
                <a:ea typeface="Impact" charset="0"/>
                <a:cs typeface="Impact" charset="0"/>
              </a:rPr>
              <a:t>Samm</a:t>
            </a:r>
            <a:endParaRPr lang="en-US" dirty="0">
              <a:latin typeface="Impact" charset="0"/>
              <a:ea typeface="Impact" charset="0"/>
              <a:cs typeface="Impact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CC0066"/>
                </a:solidFill>
                <a:latin typeface="Impact" charset="0"/>
                <a:ea typeface="Impact" charset="0"/>
                <a:cs typeface="Impact" charset="0"/>
                <a:hlinkClick r:id="rId2"/>
              </a:rPr>
              <a:t>khinmoe.samm@gmail.com</a:t>
            </a:r>
            <a:endParaRPr lang="en-US" b="1" dirty="0">
              <a:solidFill>
                <a:srgbClr val="CC0066"/>
              </a:solidFill>
              <a:latin typeface="Impact" charset="0"/>
              <a:ea typeface="Impact" charset="0"/>
              <a:cs typeface="Impact" charset="0"/>
            </a:endParaRPr>
          </a:p>
          <a:p>
            <a:pPr marL="0" indent="0">
              <a:buNone/>
            </a:pPr>
            <a:r>
              <a:rPr lang="en-US" dirty="0" smtClean="0">
                <a:latin typeface="Impact" charset="0"/>
                <a:ea typeface="Impact" charset="0"/>
                <a:cs typeface="Impact" charset="0"/>
              </a:rPr>
              <a:t>+959 </a:t>
            </a:r>
            <a:r>
              <a:rPr lang="en-US" dirty="0">
                <a:latin typeface="Impact" charset="0"/>
                <a:ea typeface="Impact" charset="0"/>
                <a:cs typeface="Impact" charset="0"/>
              </a:rPr>
              <a:t>55 10225</a:t>
            </a:r>
          </a:p>
          <a:p>
            <a:pPr marL="0" indent="0">
              <a:buNone/>
            </a:pPr>
            <a:r>
              <a:rPr lang="en-US" dirty="0">
                <a:latin typeface="Impact" charset="0"/>
                <a:ea typeface="Impact" charset="0"/>
                <a:cs typeface="Impact" charset="0"/>
              </a:rPr>
              <a:t>       www.facebook.com/moe.lay.560 </a:t>
            </a:r>
          </a:p>
          <a:p>
            <a:pPr marL="0" indent="0">
              <a:buNone/>
            </a:pPr>
            <a:r>
              <a:rPr lang="en-US" dirty="0" smtClean="0">
                <a:latin typeface="Impact" charset="0"/>
                <a:ea typeface="Impact" charset="0"/>
                <a:cs typeface="Impact" charset="0"/>
              </a:rPr>
              <a:t>                    </a:t>
            </a:r>
            <a:r>
              <a:rPr lang="en-US" dirty="0" err="1">
                <a:latin typeface="Impact" charset="0"/>
                <a:ea typeface="Impact" charset="0"/>
                <a:cs typeface="Impact" charset="0"/>
              </a:rPr>
              <a:t>Khin</a:t>
            </a:r>
            <a:r>
              <a:rPr lang="en-US" dirty="0">
                <a:latin typeface="Impact" charset="0"/>
                <a:ea typeface="Impact" charset="0"/>
                <a:cs typeface="Impact" charset="0"/>
              </a:rPr>
              <a:t> Moe </a:t>
            </a:r>
            <a:r>
              <a:rPr lang="en-US" dirty="0" err="1">
                <a:latin typeface="Impact" charset="0"/>
                <a:ea typeface="Impact" charset="0"/>
                <a:cs typeface="Impact" charset="0"/>
              </a:rPr>
              <a:t>Samm</a:t>
            </a:r>
            <a:endParaRPr lang="en-US" dirty="0">
              <a:latin typeface="Impact" charset="0"/>
              <a:ea typeface="Impact" charset="0"/>
              <a:cs typeface="Impact" charset="0"/>
            </a:endParaRPr>
          </a:p>
          <a:p>
            <a:pPr marL="0" indent="0" algn="r">
              <a:buNone/>
            </a:pPr>
            <a:endParaRPr lang="en-US" b="1" dirty="0">
              <a:latin typeface="Impact" charset="0"/>
              <a:ea typeface="Impact" charset="0"/>
              <a:cs typeface="Impac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0" y="5152588"/>
            <a:ext cx="487680" cy="487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621" y="5643432"/>
            <a:ext cx="1249680" cy="38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7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60" y="594360"/>
            <a:ext cx="8118699" cy="538483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70802" y="1195964"/>
            <a:ext cx="3219158" cy="4394988"/>
          </a:xfrm>
        </p:spPr>
        <p:txBody>
          <a:bodyPr/>
          <a:lstStyle/>
          <a:p>
            <a:r>
              <a:rPr lang="en-US" sz="8000" dirty="0" smtClean="0"/>
              <a:t>Why you </a:t>
            </a:r>
            <a:r>
              <a:rPr lang="en-US" sz="8000" smtClean="0"/>
              <a:t>need a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67237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you need a business plan..?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2286001"/>
            <a:ext cx="10561320" cy="359359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b="1" dirty="0" smtClean="0"/>
              <a:t>Objective</a:t>
            </a:r>
            <a:r>
              <a:rPr lang="en-US" altLang="en-US" sz="2800" dirty="0" smtClean="0"/>
              <a:t>  </a:t>
            </a:r>
            <a:r>
              <a:rPr lang="en-US" altLang="en-US" sz="2800" dirty="0"/>
              <a:t>: to understand </a:t>
            </a:r>
            <a:r>
              <a:rPr lang="en-US" altLang="en-US" sz="2800" dirty="0">
                <a:solidFill>
                  <a:srgbClr val="FF0000"/>
                </a:solidFill>
              </a:rPr>
              <a:t>why</a:t>
            </a:r>
            <a:r>
              <a:rPr lang="en-US" altLang="en-US" sz="2800" dirty="0"/>
              <a:t> and </a:t>
            </a:r>
            <a:r>
              <a:rPr lang="en-US" altLang="en-US" sz="2800" dirty="0">
                <a:solidFill>
                  <a:srgbClr val="FF0000"/>
                </a:solidFill>
              </a:rPr>
              <a:t>when</a:t>
            </a:r>
            <a:r>
              <a:rPr lang="en-US" altLang="en-US" sz="2800" dirty="0"/>
              <a:t> to develop a business plan.</a:t>
            </a:r>
          </a:p>
          <a:p>
            <a:pPr algn="just">
              <a:lnSpc>
                <a:spcPct val="90000"/>
              </a:lnSpc>
              <a:buNone/>
            </a:pPr>
            <a:r>
              <a:rPr lang="en-US" altLang="en-US" sz="2800" dirty="0"/>
              <a:t>	</a:t>
            </a:r>
            <a:endParaRPr lang="en-US" altLang="en-US" sz="2800" dirty="0" smtClean="0"/>
          </a:p>
          <a:p>
            <a:pPr algn="just">
              <a:lnSpc>
                <a:spcPct val="90000"/>
              </a:lnSpc>
              <a:buNone/>
            </a:pPr>
            <a:r>
              <a:rPr lang="en-US" altLang="en-US" sz="2800" dirty="0"/>
              <a:t>	</a:t>
            </a: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ကိုကို</a:t>
            </a:r>
            <a:r>
              <a:rPr lang="en-US" altLang="en-US" sz="24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နဲ</a:t>
            </a:r>
            <a:r>
              <a:rPr lang="en-US" altLang="en-US" sz="2400" dirty="0" smtClean="0">
                <a:latin typeface="Zawgyi-One" charset="0"/>
                <a:ea typeface="Zawgyi-One" charset="0"/>
                <a:cs typeface="Zawgyi-One" charset="0"/>
              </a:rPr>
              <a:t>႔ </a:t>
            </a: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ညိဳညိဳမွာ</a:t>
            </a:r>
            <a:r>
              <a:rPr lang="en-US" altLang="en-US" sz="24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အၾကံေကာင္း</a:t>
            </a:r>
            <a:r>
              <a:rPr lang="en-US" altLang="en-US" sz="24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တစ္ခုရိွတယ</a:t>
            </a:r>
            <a:r>
              <a:rPr lang="en-US" altLang="en-US" sz="2400" dirty="0" smtClean="0">
                <a:latin typeface="Zawgyi-One" charset="0"/>
                <a:ea typeface="Zawgyi-One" charset="0"/>
                <a:cs typeface="Zawgyi-One" charset="0"/>
              </a:rPr>
              <a:t>္၊ </a:t>
            </a: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ေစ်းကြက္အေၾကာင္းလည္း</a:t>
            </a:r>
            <a:r>
              <a:rPr lang="en-US" altLang="en-US" sz="24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သိတယ</a:t>
            </a:r>
            <a:r>
              <a:rPr lang="en-US" altLang="en-US" sz="2400" dirty="0" smtClean="0">
                <a:latin typeface="Zawgyi-One" charset="0"/>
                <a:ea typeface="Zawgyi-One" charset="0"/>
                <a:cs typeface="Zawgyi-One" charset="0"/>
              </a:rPr>
              <a:t>္၊ ျ</a:t>
            </a: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ပီးေတာ</a:t>
            </a:r>
            <a:r>
              <a:rPr lang="en-US" altLang="en-US" sz="2400" dirty="0" smtClean="0">
                <a:latin typeface="Zawgyi-One" charset="0"/>
                <a:ea typeface="Zawgyi-One" charset="0"/>
                <a:cs typeface="Zawgyi-One" charset="0"/>
              </a:rPr>
              <a:t>့ </a:t>
            </a: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ေနရာေကာင္းေလးလည္း</a:t>
            </a:r>
            <a:r>
              <a:rPr lang="en-US" altLang="en-US" sz="24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ရိွတယ</a:t>
            </a:r>
            <a:r>
              <a:rPr lang="en-US" altLang="en-US" sz="2400" dirty="0" smtClean="0">
                <a:latin typeface="Zawgyi-One" charset="0"/>
                <a:ea typeface="Zawgyi-One" charset="0"/>
                <a:cs typeface="Zawgyi-One" charset="0"/>
              </a:rPr>
              <a:t>္၊ </a:t>
            </a: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သူတုိ႔က</a:t>
            </a:r>
            <a:r>
              <a:rPr lang="en-US" altLang="en-US" sz="24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ေစ်းေရာင္းလည္း</a:t>
            </a:r>
            <a:r>
              <a:rPr lang="en-US" altLang="en-US" sz="24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က</a:t>
            </a:r>
            <a:r>
              <a:rPr lang="en-US" altLang="en-US" sz="2400" dirty="0" smtClean="0">
                <a:latin typeface="Zawgyi-One" charset="0"/>
                <a:ea typeface="Zawgyi-One" charset="0"/>
                <a:cs typeface="Zawgyi-One" charset="0"/>
              </a:rPr>
              <a:t>ၽြ</a:t>
            </a: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မ္းက်င</a:t>
            </a:r>
            <a:r>
              <a:rPr lang="en-US" altLang="en-US" sz="2400" dirty="0" smtClean="0">
                <a:latin typeface="Zawgyi-One" charset="0"/>
                <a:ea typeface="Zawgyi-One" charset="0"/>
                <a:cs typeface="Zawgyi-One" charset="0"/>
              </a:rPr>
              <a:t>္ၾ</a:t>
            </a: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ကတယ</a:t>
            </a:r>
            <a:r>
              <a:rPr lang="en-US" altLang="en-US" sz="2400" dirty="0" smtClean="0">
                <a:latin typeface="Zawgyi-One" charset="0"/>
                <a:ea typeface="Zawgyi-One" charset="0"/>
                <a:cs typeface="Zawgyi-One" charset="0"/>
              </a:rPr>
              <a:t>္</a:t>
            </a:r>
            <a:r>
              <a:rPr lang="is-IS" altLang="en-US" sz="2400" dirty="0" smtClean="0">
                <a:latin typeface="Zawgyi-One" charset="0"/>
                <a:ea typeface="Zawgyi-One" charset="0"/>
                <a:cs typeface="Zawgyi-One" charset="0"/>
              </a:rPr>
              <a:t>… </a:t>
            </a:r>
            <a:endParaRPr lang="en-US" altLang="en-US" sz="2400" dirty="0" smtClean="0">
              <a:latin typeface="Zawgyi-One" charset="0"/>
              <a:ea typeface="Zawgyi-One" charset="0"/>
              <a:cs typeface="Zawgyi-One" charset="0"/>
            </a:endParaRPr>
          </a:p>
          <a:p>
            <a:pPr algn="just">
              <a:lnSpc>
                <a:spcPct val="90000"/>
              </a:lnSpc>
              <a:buNone/>
            </a:pPr>
            <a:r>
              <a:rPr lang="en-US" altLang="en-US" sz="2400" dirty="0">
                <a:latin typeface="Zawgyi-One" charset="0"/>
                <a:ea typeface="Zawgyi-One" charset="0"/>
                <a:cs typeface="Zawgyi-One" charset="0"/>
              </a:rPr>
              <a:t>	</a:t>
            </a: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ဒါေပသည</a:t>
            </a:r>
            <a:r>
              <a:rPr lang="en-US" altLang="en-US" sz="2400" dirty="0" smtClean="0"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သူတုိ</a:t>
            </a:r>
            <a:r>
              <a:rPr lang="en-US" altLang="en-US" sz="2400" dirty="0" smtClean="0">
                <a:latin typeface="Zawgyi-One" charset="0"/>
                <a:ea typeface="Zawgyi-One" charset="0"/>
                <a:cs typeface="Zawgyi-One" charset="0"/>
              </a:rPr>
              <a:t>႔ </a:t>
            </a: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မျမတ္စြန္းၾကဘူး</a:t>
            </a:r>
            <a:r>
              <a:rPr lang="is-IS" altLang="en-US" sz="2400" dirty="0" smtClean="0">
                <a:latin typeface="Zawgyi-One" charset="0"/>
                <a:ea typeface="Zawgyi-One" charset="0"/>
                <a:cs typeface="Zawgyi-One" charset="0"/>
              </a:rPr>
              <a:t>…</a:t>
            </a:r>
          </a:p>
          <a:p>
            <a:pPr algn="just">
              <a:lnSpc>
                <a:spcPct val="90000"/>
              </a:lnSpc>
              <a:buNone/>
            </a:pPr>
            <a:r>
              <a:rPr lang="is-IS" altLang="en-US" sz="2400" dirty="0">
                <a:latin typeface="Zawgyi-One" charset="0"/>
                <a:ea typeface="Zawgyi-One" charset="0"/>
                <a:cs typeface="Zawgyi-One" charset="0"/>
              </a:rPr>
              <a:t>	</a:t>
            </a: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အေၾကာင္းကေတာ</a:t>
            </a:r>
            <a:r>
              <a:rPr lang="en-US" altLang="en-US" sz="2400" dirty="0" smtClean="0">
                <a:latin typeface="Zawgyi-One" charset="0"/>
                <a:ea typeface="Zawgyi-One" charset="0"/>
                <a:cs typeface="Zawgyi-One" charset="0"/>
              </a:rPr>
              <a:t>့ </a:t>
            </a: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သူတုိ</a:t>
            </a:r>
            <a:r>
              <a:rPr lang="en-US" altLang="en-US" sz="2400" dirty="0" smtClean="0">
                <a:latin typeface="Zawgyi-One" charset="0"/>
                <a:ea typeface="Zawgyi-One" charset="0"/>
                <a:cs typeface="Zawgyi-One" charset="0"/>
              </a:rPr>
              <a:t>႔ </a:t>
            </a: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ေတာက္ေလ</a:t>
            </a:r>
            <a:r>
              <a:rPr lang="en-US" altLang="en-US" sz="2400" dirty="0" smtClean="0">
                <a:latin typeface="Zawgyi-One" charset="0"/>
                <a:ea typeface="Zawgyi-One" charset="0"/>
                <a:cs typeface="Zawgyi-One" charset="0"/>
              </a:rPr>
              <a:t>ွ်</a:t>
            </a: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ာက</a:t>
            </a:r>
            <a:r>
              <a:rPr lang="en-US" altLang="en-US" sz="2400" dirty="0" smtClean="0"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စီမံခ်က</a:t>
            </a:r>
            <a:r>
              <a:rPr lang="en-US" altLang="en-US" sz="2400" dirty="0" smtClean="0">
                <a:latin typeface="Zawgyi-One" charset="0"/>
                <a:ea typeface="Zawgyi-One" charset="0"/>
                <a:cs typeface="Zawgyi-One" charset="0"/>
              </a:rPr>
              <a:t>္ </a:t>
            </a: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ေကာင္းေကာင္း</a:t>
            </a:r>
            <a:r>
              <a:rPr lang="en-US" altLang="en-US" sz="24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မခ်ခဲ</a:t>
            </a:r>
            <a:r>
              <a:rPr lang="en-US" altLang="en-US" sz="2400" dirty="0" smtClean="0">
                <a:latin typeface="Zawgyi-One" charset="0"/>
                <a:ea typeface="Zawgyi-One" charset="0"/>
                <a:cs typeface="Zawgyi-One" charset="0"/>
              </a:rPr>
              <a:t>့ၾ</a:t>
            </a: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ကလုိ႔ပါဘဲ</a:t>
            </a:r>
            <a:r>
              <a:rPr lang="is-IS" altLang="en-US" sz="2400" dirty="0" smtClean="0">
                <a:latin typeface="Zawgyi-One" charset="0"/>
                <a:ea typeface="Zawgyi-One" charset="0"/>
                <a:cs typeface="Zawgyi-One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66724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82535"/>
          </a:xfrm>
        </p:spPr>
        <p:txBody>
          <a:bodyPr/>
          <a:lstStyle/>
          <a:p>
            <a:r>
              <a:rPr lang="en-US" dirty="0" smtClean="0"/>
              <a:t>Why you need a business plan..?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0179" y="1661162"/>
            <a:ext cx="6453141" cy="443483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ကုိယ</a:t>
            </a:r>
            <a:r>
              <a:rPr lang="en-US" altLang="en-US" sz="28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့္</a:t>
            </a:r>
            <a:r>
              <a:rPr lang="en-US" altLang="en-US" sz="28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ကုိယ္ကုိ</a:t>
            </a:r>
            <a:r>
              <a:rPr lang="en-US" altLang="en-US" sz="28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8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ေမးရမယ</a:t>
            </a:r>
            <a:r>
              <a:rPr lang="en-US" altLang="en-US" sz="28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altLang="en-US" sz="28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ေမးခြန္း</a:t>
            </a:r>
            <a:r>
              <a:rPr lang="en-US" altLang="en-US" sz="28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(၂)</a:t>
            </a:r>
            <a:r>
              <a:rPr lang="en-US" altLang="en-US" sz="28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ခု</a:t>
            </a:r>
            <a:endParaRPr lang="en-US" altLang="en-US" sz="2800" dirty="0" smtClean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>
              <a:lnSpc>
                <a:spcPct val="90000"/>
              </a:lnSpc>
            </a:pPr>
            <a:endParaRPr lang="is-IS" altLang="en-US" sz="2800" dirty="0" smtClean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>
              <a:lnSpc>
                <a:spcPct val="90000"/>
              </a:lnSpc>
            </a:pPr>
            <a:endParaRPr lang="is-IS" altLang="en-US" sz="2800" dirty="0" smtClean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marL="914400" lvl="1" indent="-457200">
              <a:lnSpc>
                <a:spcPct val="90000"/>
              </a:lnSpc>
              <a:buFont typeface="+mj-lt"/>
              <a:buAutoNum type="arabicPeriod"/>
            </a:pPr>
            <a:r>
              <a:rPr lang="en-US" altLang="en-US" sz="28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ဘယ္သူေတ</a:t>
            </a:r>
            <a:r>
              <a:rPr lang="en-US" altLang="en-US" sz="28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ြ </a:t>
            </a:r>
            <a:r>
              <a:rPr lang="en-US" altLang="en-US" sz="2800" dirty="0" err="1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ဖတ္မွာလဲ</a:t>
            </a:r>
            <a:r>
              <a:rPr lang="is-IS" altLang="en-US" sz="28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…?</a:t>
            </a:r>
          </a:p>
          <a:p>
            <a:pPr marL="914400" lvl="1" indent="-457200">
              <a:lnSpc>
                <a:spcPct val="90000"/>
              </a:lnSpc>
              <a:buFont typeface="+mj-lt"/>
              <a:buAutoNum type="arabicPeriod"/>
            </a:pPr>
            <a:endParaRPr lang="is-IS" altLang="en-US" sz="2800" dirty="0" smtClean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marL="914400" lvl="1" indent="-457200">
              <a:lnSpc>
                <a:spcPct val="90000"/>
              </a:lnSpc>
              <a:buFont typeface="+mj-lt"/>
              <a:buAutoNum type="arabicPeriod"/>
            </a:pPr>
            <a:endParaRPr lang="is-IS" altLang="en-US" sz="2800" dirty="0" smtClean="0">
              <a:solidFill>
                <a:schemeClr val="tx1"/>
              </a:solidFill>
              <a:latin typeface="Zawgyi-One" charset="0"/>
              <a:ea typeface="Zawgyi-One" charset="0"/>
              <a:cs typeface="Zawgyi-One" charset="0"/>
            </a:endParaRPr>
          </a:p>
          <a:p>
            <a:pPr marL="914400" lvl="1" indent="-457200">
              <a:lnSpc>
                <a:spcPct val="90000"/>
              </a:lnSpc>
              <a:buFont typeface="+mj-lt"/>
              <a:buAutoNum type="arabicPeriod"/>
            </a:pPr>
            <a:r>
              <a:rPr lang="is-IS" altLang="en-US" sz="28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သူတုိ႔ဖတ္ျပီးရင္ ဘယ္လုိ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is-IS" altLang="en-US" sz="2800" dirty="0" smtClean="0">
                <a:solidFill>
                  <a:schemeClr val="tx1"/>
                </a:solidFill>
                <a:latin typeface="Zawgyi-One" charset="0"/>
                <a:ea typeface="Zawgyi-One" charset="0"/>
                <a:cs typeface="Zawgyi-One" charset="0"/>
              </a:rPr>
              <a:t>    တုံ႔ျပန္ေစခ်င္တာလဲ...?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" r="12168"/>
          <a:stretch/>
        </p:blipFill>
        <p:spPr>
          <a:xfrm>
            <a:off x="7147560" y="1905690"/>
            <a:ext cx="4282440" cy="2249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3" t="-839" r="35650" b="199"/>
          <a:stretch/>
        </p:blipFill>
        <p:spPr>
          <a:xfrm>
            <a:off x="6557010" y="4399296"/>
            <a:ext cx="3116580" cy="218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9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essential function of business plan: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2286001"/>
            <a:ext cx="6886482" cy="359359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ကုမၸဏီ</a:t>
            </a:r>
            <a:r>
              <a:rPr lang="en-US" altLang="en-US" sz="2400" dirty="0" smtClean="0">
                <a:latin typeface="Zawgyi-One" charset="0"/>
                <a:ea typeface="Zawgyi-One" charset="0"/>
                <a:cs typeface="Zawgyi-One" charset="0"/>
              </a:rPr>
              <a:t>၏ </a:t>
            </a: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မဟာဗ</a:t>
            </a:r>
            <a:r>
              <a:rPr lang="en-US" altLang="en-US" sz="2400" dirty="0" smtClean="0">
                <a:latin typeface="Zawgyi-One" charset="0"/>
                <a:ea typeface="Zawgyi-One" charset="0"/>
                <a:cs typeface="Zawgyi-One" charset="0"/>
              </a:rPr>
              <a:t>်ဴ</a:t>
            </a: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ဟာမ်ားကုိ</a:t>
            </a:r>
            <a:r>
              <a:rPr lang="en-US" altLang="en-US" sz="24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သတ္မွတ္ေဖၚထုတ</a:t>
            </a:r>
            <a:r>
              <a:rPr lang="en-US" altLang="en-US" sz="2400" dirty="0" smtClean="0">
                <a:latin typeface="Zawgyi-One" charset="0"/>
                <a:ea typeface="Zawgyi-One" charset="0"/>
                <a:cs typeface="Zawgyi-One" charset="0"/>
              </a:rPr>
              <a:t>္ျ</a:t>
            </a: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ပီး</a:t>
            </a:r>
            <a:r>
              <a:rPr lang="en-US" altLang="en-US" sz="24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အနာဂတ္လမ္းေၾကာင္း</a:t>
            </a:r>
            <a:r>
              <a:rPr lang="en-US" altLang="en-US" sz="2400" dirty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ေရးဆဲြေပးျခင္းအားျဖင</a:t>
            </a:r>
            <a:r>
              <a:rPr lang="en-US" altLang="en-US" sz="2400" dirty="0" smtClean="0"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ကုမၸဏီအား</a:t>
            </a:r>
            <a:r>
              <a:rPr lang="en-US" altLang="en-US" sz="24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altLang="en-US" sz="2400" dirty="0" err="1" smtClean="0">
                <a:latin typeface="Zawgyi-One" charset="0"/>
                <a:ea typeface="Zawgyi-One" charset="0"/>
                <a:cs typeface="Zawgyi-One" charset="0"/>
              </a:rPr>
              <a:t>လမ္းညႊန္ရန</a:t>
            </a:r>
            <a:r>
              <a:rPr lang="en-US" altLang="en-US" sz="2400" dirty="0" smtClean="0">
                <a:latin typeface="Zawgyi-One" charset="0"/>
                <a:ea typeface="Zawgyi-One" charset="0"/>
                <a:cs typeface="Zawgyi-One" charset="0"/>
              </a:rPr>
              <a:t>္</a:t>
            </a:r>
          </a:p>
          <a:p>
            <a:pPr marL="457200" indent="-457200">
              <a:buFont typeface="+mj-lt"/>
              <a:buAutoNum type="arabicPeriod"/>
            </a:pPr>
            <a:endParaRPr lang="en-US" altLang="en-US" sz="2400" dirty="0">
              <a:latin typeface="Zawgyi-One" charset="0"/>
              <a:ea typeface="Zawgyi-One" charset="0"/>
              <a:cs typeface="Zawgyi-One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 smtClean="0">
                <a:latin typeface="Zawgyi-One" charset="0"/>
                <a:ea typeface="Zawgyi-One" charset="0"/>
                <a:cs typeface="Zawgyi-One" charset="0"/>
              </a:rPr>
              <a:t>အရင္းအ</a:t>
            </a:r>
            <a:r>
              <a:rPr lang="en-US" sz="2400" dirty="0" smtClean="0">
                <a:latin typeface="Zawgyi-One" charset="0"/>
                <a:ea typeface="Zawgyi-One" charset="0"/>
                <a:cs typeface="Zawgyi-One" charset="0"/>
              </a:rPr>
              <a:t>ႏွ</a:t>
            </a:r>
            <a:r>
              <a:rPr lang="en-US" sz="2400" dirty="0" err="1" smtClean="0">
                <a:latin typeface="Zawgyi-One" charset="0"/>
                <a:ea typeface="Zawgyi-One" charset="0"/>
                <a:cs typeface="Zawgyi-One" charset="0"/>
              </a:rPr>
              <a:t>ီး</a:t>
            </a:r>
            <a:r>
              <a:rPr lang="en-US" sz="24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400" dirty="0" err="1" smtClean="0">
                <a:latin typeface="Zawgyi-One" charset="0"/>
                <a:ea typeface="Zawgyi-One" charset="0"/>
                <a:cs typeface="Zawgyi-One" charset="0"/>
              </a:rPr>
              <a:t>ထည</a:t>
            </a:r>
            <a:r>
              <a:rPr lang="en-US" sz="2400" dirty="0" smtClean="0">
                <a:latin typeface="Zawgyi-One" charset="0"/>
                <a:ea typeface="Zawgyi-One" charset="0"/>
                <a:cs typeface="Zawgyi-One" charset="0"/>
              </a:rPr>
              <a:t>့္</a:t>
            </a:r>
            <a:r>
              <a:rPr lang="en-US" sz="2400" dirty="0" err="1" smtClean="0">
                <a:latin typeface="Zawgyi-One" charset="0"/>
                <a:ea typeface="Zawgyi-One" charset="0"/>
                <a:cs typeface="Zawgyi-One" charset="0"/>
              </a:rPr>
              <a:t>ဝင္ေပးမည</a:t>
            </a:r>
            <a:r>
              <a:rPr lang="en-US" sz="2400" dirty="0" smtClean="0"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sz="2400" dirty="0" err="1" smtClean="0">
                <a:latin typeface="Zawgyi-One" charset="0"/>
                <a:ea typeface="Zawgyi-One" charset="0"/>
                <a:cs typeface="Zawgyi-One" charset="0"/>
              </a:rPr>
              <a:t>ရင္း</a:t>
            </a:r>
            <a:r>
              <a:rPr lang="en-US" sz="2400" dirty="0" smtClean="0">
                <a:latin typeface="Zawgyi-One" charset="0"/>
                <a:ea typeface="Zawgyi-One" charset="0"/>
                <a:cs typeface="Zawgyi-One" charset="0"/>
              </a:rPr>
              <a:t>ႏွ</a:t>
            </a:r>
            <a:r>
              <a:rPr lang="en-US" sz="2400" dirty="0" err="1" smtClean="0">
                <a:latin typeface="Zawgyi-One" charset="0"/>
                <a:ea typeface="Zawgyi-One" charset="0"/>
                <a:cs typeface="Zawgyi-One" charset="0"/>
              </a:rPr>
              <a:t>ီးျမ</a:t>
            </a:r>
            <a:r>
              <a:rPr lang="en-US" sz="2400" dirty="0" smtClean="0">
                <a:latin typeface="Zawgyi-One" charset="0"/>
                <a:ea typeface="Zawgyi-One" charset="0"/>
                <a:cs typeface="Zawgyi-One" charset="0"/>
              </a:rPr>
              <a:t>ွဳ</a:t>
            </a:r>
            <a:r>
              <a:rPr lang="en-US" sz="2400" dirty="0" err="1" smtClean="0">
                <a:latin typeface="Zawgyi-One" charset="0"/>
                <a:ea typeface="Zawgyi-One" charset="0"/>
                <a:cs typeface="Zawgyi-One" charset="0"/>
              </a:rPr>
              <a:t>ပ</a:t>
            </a:r>
            <a:r>
              <a:rPr lang="en-US" sz="2400" dirty="0" smtClean="0">
                <a:latin typeface="Zawgyi-One" charset="0"/>
                <a:ea typeface="Zawgyi-One" charset="0"/>
                <a:cs typeface="Zawgyi-One" charset="0"/>
              </a:rPr>
              <a:t>္ႏွ</a:t>
            </a:r>
            <a:r>
              <a:rPr lang="en-US" sz="2400" dirty="0" err="1" smtClean="0">
                <a:latin typeface="Zawgyi-One" charset="0"/>
                <a:ea typeface="Zawgyi-One" charset="0"/>
                <a:cs typeface="Zawgyi-One" charset="0"/>
              </a:rPr>
              <a:t>ံသူမ်ား</a:t>
            </a:r>
            <a:r>
              <a:rPr lang="en-US" sz="2400" dirty="0" smtClean="0">
                <a:latin typeface="Zawgyi-One" charset="0"/>
                <a:ea typeface="Zawgyi-One" charset="0"/>
                <a:cs typeface="Zawgyi-One" charset="0"/>
              </a:rPr>
              <a:t>ႏွ</a:t>
            </a:r>
            <a:r>
              <a:rPr lang="en-US" sz="2400" dirty="0" err="1" smtClean="0">
                <a:latin typeface="Zawgyi-One" charset="0"/>
                <a:ea typeface="Zawgyi-One" charset="0"/>
                <a:cs typeface="Zawgyi-One" charset="0"/>
              </a:rPr>
              <a:t>င</a:t>
            </a:r>
            <a:r>
              <a:rPr lang="en-US" sz="2400" dirty="0" smtClean="0">
                <a:latin typeface="Zawgyi-One" charset="0"/>
                <a:ea typeface="Zawgyi-One" charset="0"/>
                <a:cs typeface="Zawgyi-One" charset="0"/>
              </a:rPr>
              <a:t>့္ </a:t>
            </a:r>
            <a:r>
              <a:rPr lang="en-US" sz="2400" dirty="0" err="1" smtClean="0">
                <a:latin typeface="Zawgyi-One" charset="0"/>
                <a:ea typeface="Zawgyi-One" charset="0"/>
                <a:cs typeface="Zawgyi-One" charset="0"/>
              </a:rPr>
              <a:t>ေငြေခ်းသူမ်ားအား</a:t>
            </a:r>
            <a:r>
              <a:rPr lang="en-US" sz="2400" dirty="0" smtClean="0">
                <a:latin typeface="Zawgyi-One" charset="0"/>
                <a:ea typeface="Zawgyi-One" charset="0"/>
                <a:cs typeface="Zawgyi-One" charset="0"/>
              </a:rPr>
              <a:t> </a:t>
            </a:r>
            <a:r>
              <a:rPr lang="en-US" sz="2400" dirty="0" err="1" smtClean="0">
                <a:latin typeface="Zawgyi-One" charset="0"/>
                <a:ea typeface="Zawgyi-One" charset="0"/>
                <a:cs typeface="Zawgyi-One" charset="0"/>
              </a:rPr>
              <a:t>ဆဲြေဆာင္ရန</a:t>
            </a:r>
            <a:r>
              <a:rPr lang="en-US" sz="2400" dirty="0" smtClean="0">
                <a:latin typeface="Zawgyi-One" charset="0"/>
                <a:ea typeface="Zawgyi-One" charset="0"/>
                <a:cs typeface="Zawgyi-One" charset="0"/>
              </a:rPr>
              <a:t>္</a:t>
            </a:r>
            <a:endParaRPr lang="en-US" sz="2400" dirty="0">
              <a:latin typeface="Zawgyi-One" charset="0"/>
              <a:ea typeface="Zawgyi-One" charset="0"/>
              <a:cs typeface="Zawgyi-On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228" y="2145792"/>
            <a:ext cx="2301875" cy="2028825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320" y="4586101"/>
            <a:ext cx="2113816" cy="211381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69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adge">
      <a:majorFont>
        <a:latin typeface="Impact"/>
        <a:ea typeface=""/>
        <a:cs typeface=""/>
      </a:majorFont>
      <a:minorFont>
        <a:latin typeface="Gill Sans MT"/>
        <a:ea typeface=""/>
        <a:cs typeface="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D71F8F05-6246-47AF-9E68-E57F6C93F7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1679</TotalTime>
  <Words>5726</Words>
  <Application>Microsoft Office PowerPoint</Application>
  <PresentationFormat>Custom</PresentationFormat>
  <Paragraphs>478</Paragraphs>
  <Slides>57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Badge</vt:lpstr>
      <vt:lpstr>Business plan writing</vt:lpstr>
      <vt:lpstr>B.A (Hons.), English (Yangon University) MBA (Yangon Institute of Economics) Diploma in Business Law,  Diploma in Information Technology   - Managing Director/Co-Founder,    Visionary Co., Ltd - Owner/Partner, MamaBella Mum’s Fashion  - Joint Secretary-1, (MBE) - Joint Secretary, Myanmar Society for     Human Resource Management      Association (MSHRM) - CEC, Myanmar Women and Children    Development Foundation (MWCDF)</vt:lpstr>
      <vt:lpstr>Overview:</vt:lpstr>
      <vt:lpstr>What is a </vt:lpstr>
      <vt:lpstr>What is a business plan..?</vt:lpstr>
      <vt:lpstr>Why you need a</vt:lpstr>
      <vt:lpstr>Why you need a business plan..?</vt:lpstr>
      <vt:lpstr>Why you need a business plan..?</vt:lpstr>
      <vt:lpstr>Two essential function of business plan:</vt:lpstr>
      <vt:lpstr>Business model canvas</vt:lpstr>
      <vt:lpstr>Business model canvas</vt:lpstr>
      <vt:lpstr>Business Model Canvas: 9 building blocks</vt:lpstr>
      <vt:lpstr>PowerPoint Presentation</vt:lpstr>
      <vt:lpstr>1. Customer : Segments</vt:lpstr>
      <vt:lpstr>1. Customers: Things to remember</vt:lpstr>
      <vt:lpstr>2. Value proposition</vt:lpstr>
      <vt:lpstr>2. Value proposition:  မတူကဲြျပား အၾကိဳက္မ်ား</vt:lpstr>
      <vt:lpstr>Group work (1) :</vt:lpstr>
      <vt:lpstr>PowerPoint Presentation</vt:lpstr>
      <vt:lpstr>3. Channels </vt:lpstr>
      <vt:lpstr>3. Channels</vt:lpstr>
      <vt:lpstr>4. Customer relationship</vt:lpstr>
      <vt:lpstr>4. Customer relationship</vt:lpstr>
      <vt:lpstr>5. revenue</vt:lpstr>
      <vt:lpstr>6. Key Partners</vt:lpstr>
      <vt:lpstr>Group work (2):</vt:lpstr>
      <vt:lpstr>7. Key Resources</vt:lpstr>
      <vt:lpstr>8. Activities</vt:lpstr>
      <vt:lpstr>PowerPoint Presentation</vt:lpstr>
      <vt:lpstr>9. Costs</vt:lpstr>
      <vt:lpstr>PowerPoint Presentation</vt:lpstr>
      <vt:lpstr>PowerPoint Presentation</vt:lpstr>
      <vt:lpstr>Homework (1):</vt:lpstr>
      <vt:lpstr>Components of  a business plan</vt:lpstr>
      <vt:lpstr>Business Plan components: လုပ္ငန္းစီမံခ်က္တြင္ပါဝင္ေသာအစိတ္အပိုင္းမ်ား</vt:lpstr>
      <vt:lpstr>1. The Executive Summary အႏွစ္ခ်ဳပ္</vt:lpstr>
      <vt:lpstr>1. The Executive Summary အႏွစ္ခ်ဳပ္</vt:lpstr>
      <vt:lpstr>2. Company background</vt:lpstr>
      <vt:lpstr>3. Products or services</vt:lpstr>
      <vt:lpstr>4. Marketing plan</vt:lpstr>
      <vt:lpstr>4. Marketing plan</vt:lpstr>
      <vt:lpstr>4. Marketing Plan</vt:lpstr>
      <vt:lpstr>4. Marketing Plan</vt:lpstr>
      <vt:lpstr>Product</vt:lpstr>
      <vt:lpstr>Product</vt:lpstr>
      <vt:lpstr>Price</vt:lpstr>
      <vt:lpstr>Place</vt:lpstr>
      <vt:lpstr>Promotion</vt:lpstr>
      <vt:lpstr>5. Operational plan</vt:lpstr>
      <vt:lpstr>6. management</vt:lpstr>
      <vt:lpstr>7. Financial Projection</vt:lpstr>
      <vt:lpstr>7. Financial Projections</vt:lpstr>
      <vt:lpstr>Tips for preparing business plan</vt:lpstr>
      <vt:lpstr>Tips for Preparing a Business Plan</vt:lpstr>
      <vt:lpstr>For your attention…!</vt:lpstr>
      <vt:lpstr>Q &amp; a:</vt:lpstr>
      <vt:lpstr>Contact information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plan writing</dc:title>
  <dc:creator>ML</dc:creator>
  <cp:lastModifiedBy>User</cp:lastModifiedBy>
  <cp:revision>115</cp:revision>
  <cp:lastPrinted>2017-12-15T03:09:22Z</cp:lastPrinted>
  <dcterms:created xsi:type="dcterms:W3CDTF">2017-12-13T09:19:08Z</dcterms:created>
  <dcterms:modified xsi:type="dcterms:W3CDTF">2017-12-15T03:09:37Z</dcterms:modified>
</cp:coreProperties>
</file>